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7" r:id="rId2"/>
    <p:sldId id="322" r:id="rId3"/>
    <p:sldId id="323" r:id="rId4"/>
    <p:sldId id="324" r:id="rId5"/>
    <p:sldId id="325" r:id="rId6"/>
    <p:sldId id="326" r:id="rId7"/>
    <p:sldId id="392" r:id="rId8"/>
    <p:sldId id="393" r:id="rId9"/>
    <p:sldId id="327" r:id="rId10"/>
    <p:sldId id="379"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89" r:id="rId37"/>
    <p:sldId id="380" r:id="rId38"/>
    <p:sldId id="381"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83" r:id="rId55"/>
    <p:sldId id="384" r:id="rId56"/>
    <p:sldId id="385" r:id="rId57"/>
    <p:sldId id="386" r:id="rId58"/>
    <p:sldId id="369" r:id="rId59"/>
    <p:sldId id="370" r:id="rId60"/>
    <p:sldId id="371" r:id="rId61"/>
    <p:sldId id="372" r:id="rId62"/>
    <p:sldId id="373" r:id="rId63"/>
    <p:sldId id="376" r:id="rId64"/>
    <p:sldId id="378" r:id="rId65"/>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3" autoAdjust="0"/>
    <p:restoredTop sz="94660"/>
  </p:normalViewPr>
  <p:slideViewPr>
    <p:cSldViewPr>
      <p:cViewPr varScale="1">
        <p:scale>
          <a:sx n="65" d="100"/>
          <a:sy n="65" d="100"/>
        </p:scale>
        <p:origin x="-1506" y="-108"/>
      </p:cViewPr>
      <p:guideLst>
        <p:guide orient="horz" pos="2160"/>
        <p:guide pos="2880"/>
      </p:guideLst>
    </p:cSldViewPr>
  </p:slideViewPr>
  <p:notesTextViewPr>
    <p:cViewPr>
      <p:scale>
        <a:sx n="1" d="1"/>
        <a:sy n="1" d="1"/>
      </p:scale>
      <p:origin x="0" y="0"/>
    </p:cViewPr>
  </p:notesTextViewPr>
  <p:sorterViewPr>
    <p:cViewPr>
      <p:scale>
        <a:sx n="90" d="100"/>
        <a:sy n="90" d="100"/>
      </p:scale>
      <p:origin x="0" y="36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4B2CE-061D-4B4A-864E-B90273986EAC}"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MY"/>
        </a:p>
      </dgm:t>
    </dgm:pt>
    <dgm:pt modelId="{7B4D4F32-3255-4646-A855-BFFB1F31873B}">
      <dgm:prSet phldrT="[Text]"/>
      <dgm:spPr/>
      <dgm:t>
        <a:bodyPr/>
        <a:lstStyle/>
        <a:p>
          <a:r>
            <a:rPr lang="en-MY" dirty="0" err="1" smtClean="0"/>
            <a:t>Bangunan</a:t>
          </a:r>
          <a:r>
            <a:rPr lang="en-MY" dirty="0" smtClean="0"/>
            <a:t> A (AUC yang 100% </a:t>
          </a:r>
          <a:r>
            <a:rPr lang="en-MY" dirty="0" err="1" smtClean="0"/>
            <a:t>siap</a:t>
          </a:r>
          <a:r>
            <a:rPr lang="en-MY" dirty="0" smtClean="0"/>
            <a:t> – </a:t>
          </a:r>
          <a:r>
            <a:rPr lang="en-MY" dirty="0" err="1" smtClean="0"/>
            <a:t>rujuk</a:t>
          </a:r>
          <a:r>
            <a:rPr lang="en-MY" dirty="0" smtClean="0"/>
            <a:t> CPC) </a:t>
          </a:r>
          <a:endParaRPr lang="en-MY" dirty="0"/>
        </a:p>
      </dgm:t>
    </dgm:pt>
    <dgm:pt modelId="{0C8A5D73-210E-44EF-9E9A-8D64FEAFBFA1}" type="parTrans" cxnId="{1FDCB4A0-9599-40C6-AECE-96D76922AC01}">
      <dgm:prSet/>
      <dgm:spPr/>
      <dgm:t>
        <a:bodyPr/>
        <a:lstStyle/>
        <a:p>
          <a:endParaRPr lang="en-MY"/>
        </a:p>
      </dgm:t>
    </dgm:pt>
    <dgm:pt modelId="{088EE472-6BCC-47A6-8969-A0BF4203C3A5}" type="sibTrans" cxnId="{1FDCB4A0-9599-40C6-AECE-96D76922AC01}">
      <dgm:prSet/>
      <dgm:spPr/>
      <dgm:t>
        <a:bodyPr/>
        <a:lstStyle/>
        <a:p>
          <a:endParaRPr lang="en-MY"/>
        </a:p>
      </dgm:t>
    </dgm:pt>
    <dgm:pt modelId="{E93265F0-9FAB-410C-A413-24D8AE38E384}">
      <dgm:prSet phldrT="[Text]"/>
      <dgm:spPr/>
      <dgm:t>
        <a:bodyPr/>
        <a:lstStyle/>
        <a:p>
          <a:r>
            <a:rPr lang="en-MY" dirty="0" err="1" smtClean="0"/>
            <a:t>Bangunan</a:t>
          </a:r>
          <a:r>
            <a:rPr lang="en-MY" dirty="0" smtClean="0"/>
            <a:t> RM350k</a:t>
          </a:r>
          <a:endParaRPr lang="en-MY" dirty="0"/>
        </a:p>
      </dgm:t>
    </dgm:pt>
    <dgm:pt modelId="{AAE2400B-B9BB-4A47-B9A8-36E38C2645A5}" type="parTrans" cxnId="{B85ECDF4-CB99-4191-9CDE-03A6F4E97822}">
      <dgm:prSet/>
      <dgm:spPr/>
      <dgm:t>
        <a:bodyPr/>
        <a:lstStyle/>
        <a:p>
          <a:endParaRPr lang="en-MY"/>
        </a:p>
      </dgm:t>
    </dgm:pt>
    <dgm:pt modelId="{33722CC4-E8DD-462D-8E07-0FBDC5E21484}" type="sibTrans" cxnId="{B85ECDF4-CB99-4191-9CDE-03A6F4E97822}">
      <dgm:prSet/>
      <dgm:spPr/>
      <dgm:t>
        <a:bodyPr/>
        <a:lstStyle/>
        <a:p>
          <a:endParaRPr lang="en-MY"/>
        </a:p>
      </dgm:t>
    </dgm:pt>
    <dgm:pt modelId="{E2EE52D9-5A70-46C9-AF39-7550EEC835DE}">
      <dgm:prSet phldrT="[Text]"/>
      <dgm:spPr/>
      <dgm:t>
        <a:bodyPr/>
        <a:lstStyle/>
        <a:p>
          <a:r>
            <a:rPr lang="en-MY" dirty="0" err="1" smtClean="0"/>
            <a:t>Lif</a:t>
          </a:r>
          <a:r>
            <a:rPr lang="en-MY" dirty="0" smtClean="0"/>
            <a:t> RM100k</a:t>
          </a:r>
          <a:endParaRPr lang="en-MY" dirty="0"/>
        </a:p>
      </dgm:t>
    </dgm:pt>
    <dgm:pt modelId="{44D0477C-D28E-42EF-B829-312758DAD2FC}" type="parTrans" cxnId="{AA788E49-5E02-4CB7-9468-57C41E506A88}">
      <dgm:prSet/>
      <dgm:spPr/>
      <dgm:t>
        <a:bodyPr/>
        <a:lstStyle/>
        <a:p>
          <a:endParaRPr lang="en-MY"/>
        </a:p>
      </dgm:t>
    </dgm:pt>
    <dgm:pt modelId="{BAB061A4-84D2-4EDF-BA02-CDF0EBF01CC9}" type="sibTrans" cxnId="{AA788E49-5E02-4CB7-9468-57C41E506A88}">
      <dgm:prSet/>
      <dgm:spPr/>
      <dgm:t>
        <a:bodyPr/>
        <a:lstStyle/>
        <a:p>
          <a:endParaRPr lang="en-MY"/>
        </a:p>
      </dgm:t>
    </dgm:pt>
    <dgm:pt modelId="{C674CBA2-1D36-4EF3-9629-549652A7B646}">
      <dgm:prSet phldrT="[Text]"/>
      <dgm:spPr/>
      <dgm:t>
        <a:bodyPr/>
        <a:lstStyle/>
        <a:p>
          <a:r>
            <a:rPr lang="en-MY" dirty="0" err="1" smtClean="0"/>
            <a:t>Eskalator</a:t>
          </a:r>
          <a:r>
            <a:rPr lang="en-MY" dirty="0" smtClean="0"/>
            <a:t> RM20k</a:t>
          </a:r>
          <a:endParaRPr lang="en-MY" dirty="0"/>
        </a:p>
      </dgm:t>
    </dgm:pt>
    <dgm:pt modelId="{89113C51-98CD-460A-BB09-0E2E07049C8D}" type="parTrans" cxnId="{0A3DD269-A5DF-4B67-95CB-BFAD9853DA72}">
      <dgm:prSet/>
      <dgm:spPr/>
      <dgm:t>
        <a:bodyPr/>
        <a:lstStyle/>
        <a:p>
          <a:endParaRPr lang="en-MY"/>
        </a:p>
      </dgm:t>
    </dgm:pt>
    <dgm:pt modelId="{928E2BFF-FAB7-402F-955F-41D793072F66}" type="sibTrans" cxnId="{0A3DD269-A5DF-4B67-95CB-BFAD9853DA72}">
      <dgm:prSet/>
      <dgm:spPr/>
      <dgm:t>
        <a:bodyPr/>
        <a:lstStyle/>
        <a:p>
          <a:endParaRPr lang="en-MY"/>
        </a:p>
      </dgm:t>
    </dgm:pt>
    <dgm:pt modelId="{3BCE2EDB-02DB-4C53-8E08-123149843298}">
      <dgm:prSet phldrT="[Text]"/>
      <dgm:spPr/>
      <dgm:t>
        <a:bodyPr/>
        <a:lstStyle/>
        <a:p>
          <a:r>
            <a:rPr lang="en-MY" dirty="0" smtClean="0"/>
            <a:t>Centralised Air </a:t>
          </a:r>
          <a:r>
            <a:rPr lang="en-MY" dirty="0" err="1" smtClean="0"/>
            <a:t>cond</a:t>
          </a:r>
          <a:r>
            <a:rPr lang="en-MY" dirty="0" smtClean="0"/>
            <a:t> RM20k</a:t>
          </a:r>
          <a:endParaRPr lang="en-MY" dirty="0"/>
        </a:p>
      </dgm:t>
    </dgm:pt>
    <dgm:pt modelId="{27424BCB-3F98-4435-84E2-8F4169D1BCAC}" type="parTrans" cxnId="{42D01101-F12D-4F17-936A-F6E918B31508}">
      <dgm:prSet/>
      <dgm:spPr/>
      <dgm:t>
        <a:bodyPr/>
        <a:lstStyle/>
        <a:p>
          <a:endParaRPr lang="en-MY"/>
        </a:p>
      </dgm:t>
    </dgm:pt>
    <dgm:pt modelId="{CD8F87DE-1350-463C-A530-B8E09E7A12CA}" type="sibTrans" cxnId="{42D01101-F12D-4F17-936A-F6E918B31508}">
      <dgm:prSet/>
      <dgm:spPr/>
      <dgm:t>
        <a:bodyPr/>
        <a:lstStyle/>
        <a:p>
          <a:endParaRPr lang="en-MY"/>
        </a:p>
      </dgm:t>
    </dgm:pt>
    <dgm:pt modelId="{A39B720C-F11C-4C82-8A3B-40D2B6261860}" type="pres">
      <dgm:prSet presAssocID="{1064B2CE-061D-4B4A-864E-B90273986EAC}" presName="diagram" presStyleCnt="0">
        <dgm:presLayoutVars>
          <dgm:chPref val="1"/>
          <dgm:dir/>
          <dgm:animOne val="branch"/>
          <dgm:animLvl val="lvl"/>
          <dgm:resizeHandles/>
        </dgm:presLayoutVars>
      </dgm:prSet>
      <dgm:spPr/>
      <dgm:t>
        <a:bodyPr/>
        <a:lstStyle/>
        <a:p>
          <a:endParaRPr lang="en-MY"/>
        </a:p>
      </dgm:t>
    </dgm:pt>
    <dgm:pt modelId="{F7408B44-93F2-459E-A95E-6A35F41A5FC8}" type="pres">
      <dgm:prSet presAssocID="{7B4D4F32-3255-4646-A855-BFFB1F31873B}" presName="root" presStyleCnt="0"/>
      <dgm:spPr/>
    </dgm:pt>
    <dgm:pt modelId="{6BB2E2E1-4570-4B09-AE32-5F1B2ABC07FE}" type="pres">
      <dgm:prSet presAssocID="{7B4D4F32-3255-4646-A855-BFFB1F31873B}" presName="rootComposite" presStyleCnt="0"/>
      <dgm:spPr/>
    </dgm:pt>
    <dgm:pt modelId="{240A5E73-0130-4A8F-A117-49F6D8788D8A}" type="pres">
      <dgm:prSet presAssocID="{7B4D4F32-3255-4646-A855-BFFB1F31873B}" presName="rootText" presStyleLbl="node1" presStyleIdx="0" presStyleCnt="1"/>
      <dgm:spPr/>
      <dgm:t>
        <a:bodyPr/>
        <a:lstStyle/>
        <a:p>
          <a:endParaRPr lang="en-MY"/>
        </a:p>
      </dgm:t>
    </dgm:pt>
    <dgm:pt modelId="{FFB854FF-0BF9-4CE2-AD7B-24A672D5ED9E}" type="pres">
      <dgm:prSet presAssocID="{7B4D4F32-3255-4646-A855-BFFB1F31873B}" presName="rootConnector" presStyleLbl="node1" presStyleIdx="0" presStyleCnt="1"/>
      <dgm:spPr/>
      <dgm:t>
        <a:bodyPr/>
        <a:lstStyle/>
        <a:p>
          <a:endParaRPr lang="en-MY"/>
        </a:p>
      </dgm:t>
    </dgm:pt>
    <dgm:pt modelId="{8BE41412-8E4C-4AA1-A89A-A652CA1D25C2}" type="pres">
      <dgm:prSet presAssocID="{7B4D4F32-3255-4646-A855-BFFB1F31873B}" presName="childShape" presStyleCnt="0"/>
      <dgm:spPr/>
    </dgm:pt>
    <dgm:pt modelId="{60CB4CFD-0632-4406-846A-959997E5CF02}" type="pres">
      <dgm:prSet presAssocID="{AAE2400B-B9BB-4A47-B9A8-36E38C2645A5}" presName="Name13" presStyleLbl="parChTrans1D2" presStyleIdx="0" presStyleCnt="4"/>
      <dgm:spPr/>
      <dgm:t>
        <a:bodyPr/>
        <a:lstStyle/>
        <a:p>
          <a:endParaRPr lang="en-MY"/>
        </a:p>
      </dgm:t>
    </dgm:pt>
    <dgm:pt modelId="{BEA27244-C046-4A0E-9721-633245558765}" type="pres">
      <dgm:prSet presAssocID="{E93265F0-9FAB-410C-A413-24D8AE38E384}" presName="childText" presStyleLbl="bgAcc1" presStyleIdx="0" presStyleCnt="4">
        <dgm:presLayoutVars>
          <dgm:bulletEnabled val="1"/>
        </dgm:presLayoutVars>
      </dgm:prSet>
      <dgm:spPr/>
      <dgm:t>
        <a:bodyPr/>
        <a:lstStyle/>
        <a:p>
          <a:endParaRPr lang="en-MY"/>
        </a:p>
      </dgm:t>
    </dgm:pt>
    <dgm:pt modelId="{3C63F3AC-6112-415A-9C27-48295E85727B}" type="pres">
      <dgm:prSet presAssocID="{44D0477C-D28E-42EF-B829-312758DAD2FC}" presName="Name13" presStyleLbl="parChTrans1D2" presStyleIdx="1" presStyleCnt="4"/>
      <dgm:spPr/>
      <dgm:t>
        <a:bodyPr/>
        <a:lstStyle/>
        <a:p>
          <a:endParaRPr lang="en-MY"/>
        </a:p>
      </dgm:t>
    </dgm:pt>
    <dgm:pt modelId="{A343429B-306A-44E6-BD84-B4C61AE02485}" type="pres">
      <dgm:prSet presAssocID="{E2EE52D9-5A70-46C9-AF39-7550EEC835DE}" presName="childText" presStyleLbl="bgAcc1" presStyleIdx="1" presStyleCnt="4">
        <dgm:presLayoutVars>
          <dgm:bulletEnabled val="1"/>
        </dgm:presLayoutVars>
      </dgm:prSet>
      <dgm:spPr/>
      <dgm:t>
        <a:bodyPr/>
        <a:lstStyle/>
        <a:p>
          <a:endParaRPr lang="en-MY"/>
        </a:p>
      </dgm:t>
    </dgm:pt>
    <dgm:pt modelId="{5B8D1D6F-E0A1-40C8-A9A6-E3A9F8E018FE}" type="pres">
      <dgm:prSet presAssocID="{89113C51-98CD-460A-BB09-0E2E07049C8D}" presName="Name13" presStyleLbl="parChTrans1D2" presStyleIdx="2" presStyleCnt="4"/>
      <dgm:spPr/>
      <dgm:t>
        <a:bodyPr/>
        <a:lstStyle/>
        <a:p>
          <a:endParaRPr lang="en-MY"/>
        </a:p>
      </dgm:t>
    </dgm:pt>
    <dgm:pt modelId="{F5AF451A-5B95-48AC-A44D-137E63EC2C62}" type="pres">
      <dgm:prSet presAssocID="{C674CBA2-1D36-4EF3-9629-549652A7B646}" presName="childText" presStyleLbl="bgAcc1" presStyleIdx="2" presStyleCnt="4">
        <dgm:presLayoutVars>
          <dgm:bulletEnabled val="1"/>
        </dgm:presLayoutVars>
      </dgm:prSet>
      <dgm:spPr/>
      <dgm:t>
        <a:bodyPr/>
        <a:lstStyle/>
        <a:p>
          <a:endParaRPr lang="en-MY"/>
        </a:p>
      </dgm:t>
    </dgm:pt>
    <dgm:pt modelId="{B96F4E98-C713-49DD-8DE6-A8B165CDDAE7}" type="pres">
      <dgm:prSet presAssocID="{27424BCB-3F98-4435-84E2-8F4169D1BCAC}" presName="Name13" presStyleLbl="parChTrans1D2" presStyleIdx="3" presStyleCnt="4"/>
      <dgm:spPr/>
      <dgm:t>
        <a:bodyPr/>
        <a:lstStyle/>
        <a:p>
          <a:endParaRPr lang="en-MY"/>
        </a:p>
      </dgm:t>
    </dgm:pt>
    <dgm:pt modelId="{681B0F5F-408C-4ABC-8A6B-27F1DE68C128}" type="pres">
      <dgm:prSet presAssocID="{3BCE2EDB-02DB-4C53-8E08-123149843298}" presName="childText" presStyleLbl="bgAcc1" presStyleIdx="3" presStyleCnt="4">
        <dgm:presLayoutVars>
          <dgm:bulletEnabled val="1"/>
        </dgm:presLayoutVars>
      </dgm:prSet>
      <dgm:spPr/>
      <dgm:t>
        <a:bodyPr/>
        <a:lstStyle/>
        <a:p>
          <a:endParaRPr lang="en-MY"/>
        </a:p>
      </dgm:t>
    </dgm:pt>
  </dgm:ptLst>
  <dgm:cxnLst>
    <dgm:cxn modelId="{1FDCB4A0-9599-40C6-AECE-96D76922AC01}" srcId="{1064B2CE-061D-4B4A-864E-B90273986EAC}" destId="{7B4D4F32-3255-4646-A855-BFFB1F31873B}" srcOrd="0" destOrd="0" parTransId="{0C8A5D73-210E-44EF-9E9A-8D64FEAFBFA1}" sibTransId="{088EE472-6BCC-47A6-8969-A0BF4203C3A5}"/>
    <dgm:cxn modelId="{DFD0E57B-73C7-47DE-AF2D-75A3AC444895}" type="presOf" srcId="{27424BCB-3F98-4435-84E2-8F4169D1BCAC}" destId="{B96F4E98-C713-49DD-8DE6-A8B165CDDAE7}" srcOrd="0" destOrd="0" presId="urn:microsoft.com/office/officeart/2005/8/layout/hierarchy3"/>
    <dgm:cxn modelId="{FDECE92D-F3A5-4DDE-8664-EEF2AAFF60D7}" type="presOf" srcId="{C674CBA2-1D36-4EF3-9629-549652A7B646}" destId="{F5AF451A-5B95-48AC-A44D-137E63EC2C62}" srcOrd="0" destOrd="0" presId="urn:microsoft.com/office/officeart/2005/8/layout/hierarchy3"/>
    <dgm:cxn modelId="{C46650FC-91DB-4358-B966-A6397435B387}" type="presOf" srcId="{44D0477C-D28E-42EF-B829-312758DAD2FC}" destId="{3C63F3AC-6112-415A-9C27-48295E85727B}" srcOrd="0" destOrd="0" presId="urn:microsoft.com/office/officeart/2005/8/layout/hierarchy3"/>
    <dgm:cxn modelId="{0A9B7C66-BEA6-4C39-9E8B-A12E5149E2F5}" type="presOf" srcId="{1064B2CE-061D-4B4A-864E-B90273986EAC}" destId="{A39B720C-F11C-4C82-8A3B-40D2B6261860}" srcOrd="0" destOrd="0" presId="urn:microsoft.com/office/officeart/2005/8/layout/hierarchy3"/>
    <dgm:cxn modelId="{04384351-A4F8-431E-B243-42F62BA03A15}" type="presOf" srcId="{E93265F0-9FAB-410C-A413-24D8AE38E384}" destId="{BEA27244-C046-4A0E-9721-633245558765}" srcOrd="0" destOrd="0" presId="urn:microsoft.com/office/officeart/2005/8/layout/hierarchy3"/>
    <dgm:cxn modelId="{C8059E0E-D388-4C5F-89D2-8F76B2C1A09B}" type="presOf" srcId="{3BCE2EDB-02DB-4C53-8E08-123149843298}" destId="{681B0F5F-408C-4ABC-8A6B-27F1DE68C128}" srcOrd="0" destOrd="0" presId="urn:microsoft.com/office/officeart/2005/8/layout/hierarchy3"/>
    <dgm:cxn modelId="{42D01101-F12D-4F17-936A-F6E918B31508}" srcId="{7B4D4F32-3255-4646-A855-BFFB1F31873B}" destId="{3BCE2EDB-02DB-4C53-8E08-123149843298}" srcOrd="3" destOrd="0" parTransId="{27424BCB-3F98-4435-84E2-8F4169D1BCAC}" sibTransId="{CD8F87DE-1350-463C-A530-B8E09E7A12CA}"/>
    <dgm:cxn modelId="{0A3DD269-A5DF-4B67-95CB-BFAD9853DA72}" srcId="{7B4D4F32-3255-4646-A855-BFFB1F31873B}" destId="{C674CBA2-1D36-4EF3-9629-549652A7B646}" srcOrd="2" destOrd="0" parTransId="{89113C51-98CD-460A-BB09-0E2E07049C8D}" sibTransId="{928E2BFF-FAB7-402F-955F-41D793072F66}"/>
    <dgm:cxn modelId="{27A36133-88AC-4065-A0DD-A2BFEFAC8EBA}" type="presOf" srcId="{AAE2400B-B9BB-4A47-B9A8-36E38C2645A5}" destId="{60CB4CFD-0632-4406-846A-959997E5CF02}" srcOrd="0" destOrd="0" presId="urn:microsoft.com/office/officeart/2005/8/layout/hierarchy3"/>
    <dgm:cxn modelId="{3033FEC6-4F9B-49DB-B084-711950D175AC}" type="presOf" srcId="{E2EE52D9-5A70-46C9-AF39-7550EEC835DE}" destId="{A343429B-306A-44E6-BD84-B4C61AE02485}" srcOrd="0" destOrd="0" presId="urn:microsoft.com/office/officeart/2005/8/layout/hierarchy3"/>
    <dgm:cxn modelId="{AA788E49-5E02-4CB7-9468-57C41E506A88}" srcId="{7B4D4F32-3255-4646-A855-BFFB1F31873B}" destId="{E2EE52D9-5A70-46C9-AF39-7550EEC835DE}" srcOrd="1" destOrd="0" parTransId="{44D0477C-D28E-42EF-B829-312758DAD2FC}" sibTransId="{BAB061A4-84D2-4EDF-BA02-CDF0EBF01CC9}"/>
    <dgm:cxn modelId="{B85ECDF4-CB99-4191-9CDE-03A6F4E97822}" srcId="{7B4D4F32-3255-4646-A855-BFFB1F31873B}" destId="{E93265F0-9FAB-410C-A413-24D8AE38E384}" srcOrd="0" destOrd="0" parTransId="{AAE2400B-B9BB-4A47-B9A8-36E38C2645A5}" sibTransId="{33722CC4-E8DD-462D-8E07-0FBDC5E21484}"/>
    <dgm:cxn modelId="{2EC0F225-160C-4BFB-A82E-3DE8D0C98A8F}" type="presOf" srcId="{7B4D4F32-3255-4646-A855-BFFB1F31873B}" destId="{FFB854FF-0BF9-4CE2-AD7B-24A672D5ED9E}" srcOrd="1" destOrd="0" presId="urn:microsoft.com/office/officeart/2005/8/layout/hierarchy3"/>
    <dgm:cxn modelId="{B865FE6F-0C9D-4B09-84C3-B9EFA740AD84}" type="presOf" srcId="{89113C51-98CD-460A-BB09-0E2E07049C8D}" destId="{5B8D1D6F-E0A1-40C8-A9A6-E3A9F8E018FE}" srcOrd="0" destOrd="0" presId="urn:microsoft.com/office/officeart/2005/8/layout/hierarchy3"/>
    <dgm:cxn modelId="{EF6187F5-6E8D-45EC-A5DC-2474CA309919}" type="presOf" srcId="{7B4D4F32-3255-4646-A855-BFFB1F31873B}" destId="{240A5E73-0130-4A8F-A117-49F6D8788D8A}" srcOrd="0" destOrd="0" presId="urn:microsoft.com/office/officeart/2005/8/layout/hierarchy3"/>
    <dgm:cxn modelId="{A8D47182-CF28-4E67-A56C-7E9B5DC724EA}" type="presParOf" srcId="{A39B720C-F11C-4C82-8A3B-40D2B6261860}" destId="{F7408B44-93F2-459E-A95E-6A35F41A5FC8}" srcOrd="0" destOrd="0" presId="urn:microsoft.com/office/officeart/2005/8/layout/hierarchy3"/>
    <dgm:cxn modelId="{B13FAECC-27A7-4DE6-B1EB-DA20AE6FAD27}" type="presParOf" srcId="{F7408B44-93F2-459E-A95E-6A35F41A5FC8}" destId="{6BB2E2E1-4570-4B09-AE32-5F1B2ABC07FE}" srcOrd="0" destOrd="0" presId="urn:microsoft.com/office/officeart/2005/8/layout/hierarchy3"/>
    <dgm:cxn modelId="{9B3EDAEA-E8B2-4D23-889A-2A50AFDB3BD2}" type="presParOf" srcId="{6BB2E2E1-4570-4B09-AE32-5F1B2ABC07FE}" destId="{240A5E73-0130-4A8F-A117-49F6D8788D8A}" srcOrd="0" destOrd="0" presId="urn:microsoft.com/office/officeart/2005/8/layout/hierarchy3"/>
    <dgm:cxn modelId="{43A12850-769A-46AB-A27A-5490B7075680}" type="presParOf" srcId="{6BB2E2E1-4570-4B09-AE32-5F1B2ABC07FE}" destId="{FFB854FF-0BF9-4CE2-AD7B-24A672D5ED9E}" srcOrd="1" destOrd="0" presId="urn:microsoft.com/office/officeart/2005/8/layout/hierarchy3"/>
    <dgm:cxn modelId="{D22484A5-CF39-49E6-89A3-7CDD56784B76}" type="presParOf" srcId="{F7408B44-93F2-459E-A95E-6A35F41A5FC8}" destId="{8BE41412-8E4C-4AA1-A89A-A652CA1D25C2}" srcOrd="1" destOrd="0" presId="urn:microsoft.com/office/officeart/2005/8/layout/hierarchy3"/>
    <dgm:cxn modelId="{AD56FCB9-CEAE-45DF-B19C-DE96712E1FF7}" type="presParOf" srcId="{8BE41412-8E4C-4AA1-A89A-A652CA1D25C2}" destId="{60CB4CFD-0632-4406-846A-959997E5CF02}" srcOrd="0" destOrd="0" presId="urn:microsoft.com/office/officeart/2005/8/layout/hierarchy3"/>
    <dgm:cxn modelId="{3AE5EDC7-7BDD-4696-947F-DC3CDEBD95B2}" type="presParOf" srcId="{8BE41412-8E4C-4AA1-A89A-A652CA1D25C2}" destId="{BEA27244-C046-4A0E-9721-633245558765}" srcOrd="1" destOrd="0" presId="urn:microsoft.com/office/officeart/2005/8/layout/hierarchy3"/>
    <dgm:cxn modelId="{3D6715F2-D298-4F83-8422-9CAC496905D3}" type="presParOf" srcId="{8BE41412-8E4C-4AA1-A89A-A652CA1D25C2}" destId="{3C63F3AC-6112-415A-9C27-48295E85727B}" srcOrd="2" destOrd="0" presId="urn:microsoft.com/office/officeart/2005/8/layout/hierarchy3"/>
    <dgm:cxn modelId="{58325A94-EDB0-4912-B2A5-491B8E27960F}" type="presParOf" srcId="{8BE41412-8E4C-4AA1-A89A-A652CA1D25C2}" destId="{A343429B-306A-44E6-BD84-B4C61AE02485}" srcOrd="3" destOrd="0" presId="urn:microsoft.com/office/officeart/2005/8/layout/hierarchy3"/>
    <dgm:cxn modelId="{B49024B9-B2D3-43A8-A813-A92F57C5C10A}" type="presParOf" srcId="{8BE41412-8E4C-4AA1-A89A-A652CA1D25C2}" destId="{5B8D1D6F-E0A1-40C8-A9A6-E3A9F8E018FE}" srcOrd="4" destOrd="0" presId="urn:microsoft.com/office/officeart/2005/8/layout/hierarchy3"/>
    <dgm:cxn modelId="{A5424886-5812-47A4-AA06-9697C75599F6}" type="presParOf" srcId="{8BE41412-8E4C-4AA1-A89A-A652CA1D25C2}" destId="{F5AF451A-5B95-48AC-A44D-137E63EC2C62}" srcOrd="5" destOrd="0" presId="urn:microsoft.com/office/officeart/2005/8/layout/hierarchy3"/>
    <dgm:cxn modelId="{C0AB2B2D-9FF2-4546-B19C-FB5F91B37BCB}" type="presParOf" srcId="{8BE41412-8E4C-4AA1-A89A-A652CA1D25C2}" destId="{B96F4E98-C713-49DD-8DE6-A8B165CDDAE7}" srcOrd="6" destOrd="0" presId="urn:microsoft.com/office/officeart/2005/8/layout/hierarchy3"/>
    <dgm:cxn modelId="{C9B6D6AB-A98C-45FD-AF49-7D953A637A30}" type="presParOf" srcId="{8BE41412-8E4C-4AA1-A89A-A652CA1D25C2}" destId="{681B0F5F-408C-4ABC-8A6B-27F1DE68C12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38D55-508A-41D1-A666-547B0D0E8A20}" type="datetimeFigureOut">
              <a:rPr lang="ms-MY" smtClean="0"/>
              <a:t>17/05/2016</a:t>
            </a:fld>
            <a:endParaRPr lang="ms-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5801" y="4343401"/>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CF127D-C3E6-46DB-B26E-72BD5F773164}" type="slidenum">
              <a:rPr lang="ms-MY" smtClean="0"/>
              <a:t>‹#›</a:t>
            </a:fld>
            <a:endParaRPr lang="ms-MY"/>
          </a:p>
        </p:txBody>
      </p:sp>
    </p:spTree>
    <p:extLst>
      <p:ext uri="{BB962C8B-B14F-4D97-AF65-F5344CB8AC3E}">
        <p14:creationId xmlns:p14="http://schemas.microsoft.com/office/powerpoint/2010/main" val="2868927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7094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1"/>
          <p:cNvSpPr>
            <a:spLocks noGrp="1"/>
          </p:cNvSpPr>
          <p:nvPr/>
        </p:nvSpPr>
        <p:spPr bwMode="auto">
          <a:xfrm>
            <a:off x="684215" y="4342891"/>
            <a:ext cx="5489575" cy="411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8" tIns="47744" rIns="95488" bIns="47744"/>
          <a:lstStyle/>
          <a:p>
            <a:pPr eaLnBrk="0" hangingPunct="0">
              <a:spcBef>
                <a:spcPct val="30000"/>
              </a:spcBef>
            </a:pPr>
            <a:endParaRPr lang="ms-MY" sz="1200"/>
          </a:p>
        </p:txBody>
      </p:sp>
    </p:spTree>
    <p:extLst>
      <p:ext uri="{BB962C8B-B14F-4D97-AF65-F5344CB8AC3E}">
        <p14:creationId xmlns:p14="http://schemas.microsoft.com/office/powerpoint/2010/main" val="255667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1"/>
          <p:cNvSpPr>
            <a:spLocks noGrp="1"/>
          </p:cNvSpPr>
          <p:nvPr/>
        </p:nvSpPr>
        <p:spPr bwMode="auto">
          <a:xfrm>
            <a:off x="684215" y="4342891"/>
            <a:ext cx="5489575" cy="411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8" tIns="47744" rIns="95488" bIns="47744"/>
          <a:lstStyle/>
          <a:p>
            <a:pPr eaLnBrk="0" hangingPunct="0">
              <a:spcBef>
                <a:spcPct val="30000"/>
              </a:spcBef>
            </a:pPr>
            <a:endParaRPr lang="ms-MY" sz="1200"/>
          </a:p>
        </p:txBody>
      </p:sp>
    </p:spTree>
    <p:extLst>
      <p:ext uri="{BB962C8B-B14F-4D97-AF65-F5344CB8AC3E}">
        <p14:creationId xmlns:p14="http://schemas.microsoft.com/office/powerpoint/2010/main" val="301857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endParaRPr lang="en-US" sz="700" dirty="0"/>
          </a:p>
        </p:txBody>
      </p:sp>
      <p:sp>
        <p:nvSpPr>
          <p:cNvPr id="4" name="Date Placeholder 3"/>
          <p:cNvSpPr>
            <a:spLocks noGrp="1"/>
          </p:cNvSpPr>
          <p:nvPr>
            <p:ph type="dt" idx="10"/>
          </p:nvPr>
        </p:nvSpPr>
        <p:spPr/>
        <p:txBody>
          <a:bodyPr/>
          <a:lstStyle/>
          <a:p>
            <a:endParaRPr lang="en-GB">
              <a:solidFill>
                <a:prstClr val="black"/>
              </a:solidFill>
            </a:endParaRPr>
          </a:p>
        </p:txBody>
      </p:sp>
    </p:spTree>
    <p:extLst>
      <p:ext uri="{BB962C8B-B14F-4D97-AF65-F5344CB8AC3E}">
        <p14:creationId xmlns:p14="http://schemas.microsoft.com/office/powerpoint/2010/main" val="133539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ms-MY" smtClean="0"/>
          </a:p>
        </p:txBody>
      </p:sp>
    </p:spTree>
    <p:extLst>
      <p:ext uri="{BB962C8B-B14F-4D97-AF65-F5344CB8AC3E}">
        <p14:creationId xmlns:p14="http://schemas.microsoft.com/office/powerpoint/2010/main" val="123954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1"/>
          <p:cNvSpPr>
            <a:spLocks noGrp="1"/>
          </p:cNvSpPr>
          <p:nvPr/>
        </p:nvSpPr>
        <p:spPr bwMode="auto">
          <a:xfrm>
            <a:off x="684215" y="4342891"/>
            <a:ext cx="5489575" cy="411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8" tIns="47744" rIns="95488" bIns="47744"/>
          <a:lstStyle/>
          <a:p>
            <a:pPr eaLnBrk="0" hangingPunct="0">
              <a:spcBef>
                <a:spcPct val="30000"/>
              </a:spcBef>
            </a:pPr>
            <a:endParaRPr lang="ms-MY" sz="1200"/>
          </a:p>
        </p:txBody>
      </p:sp>
    </p:spTree>
    <p:extLst>
      <p:ext uri="{BB962C8B-B14F-4D97-AF65-F5344CB8AC3E}">
        <p14:creationId xmlns:p14="http://schemas.microsoft.com/office/powerpoint/2010/main" val="140025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C051007-9F0A-480B-912A-B7B88E55D02E}" type="datetime4">
              <a:rPr lang="ms-MY">
                <a:solidFill>
                  <a:prstClr val="black"/>
                </a:solidFill>
              </a:rPr>
              <a:pPr>
                <a:defRPr/>
              </a:pPr>
              <a:t>17 Mei 2016</a:t>
            </a:fld>
            <a:endParaRPr lang="en-MY">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4C42997-2097-4F7D-B22B-942617736D97}" type="slidenum">
              <a:rPr lang="en-MY">
                <a:solidFill>
                  <a:srgbClr val="4F81BD">
                    <a:lumMod val="50000"/>
                  </a:srgbClr>
                </a:solidFill>
              </a:rPr>
              <a:pPr>
                <a:defRPr/>
              </a:pPr>
              <a:t>‹#›</a:t>
            </a:fld>
            <a:endParaRPr lang="en-MY">
              <a:solidFill>
                <a:srgbClr val="4F81BD">
                  <a:lumMod val="50000"/>
                </a:srgbClr>
              </a:solidFill>
            </a:endParaRPr>
          </a:p>
        </p:txBody>
      </p:sp>
    </p:spTree>
    <p:extLst>
      <p:ext uri="{BB962C8B-B14F-4D97-AF65-F5344CB8AC3E}">
        <p14:creationId xmlns:p14="http://schemas.microsoft.com/office/powerpoint/2010/main" val="210896535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BD54E08-BEF3-4AAF-A096-B70E590DB980}" type="datetime4">
              <a:rPr lang="ms-MY">
                <a:solidFill>
                  <a:prstClr val="black"/>
                </a:solidFill>
              </a:rPr>
              <a:pPr>
                <a:defRPr/>
              </a:pPr>
              <a:t>17 Mei 2016</a:t>
            </a:fld>
            <a:endParaRPr lang="en-MY">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DB3400B8-86C9-417A-AF0E-90ABB203176F}" type="slidenum">
              <a:rPr lang="en-MY">
                <a:solidFill>
                  <a:srgbClr val="4F81BD">
                    <a:lumMod val="50000"/>
                  </a:srgbClr>
                </a:solidFill>
              </a:rPr>
              <a:pPr>
                <a:defRPr/>
              </a:pPr>
              <a:t>‹#›</a:t>
            </a:fld>
            <a:endParaRPr lang="en-MY">
              <a:solidFill>
                <a:srgbClr val="4F81BD">
                  <a:lumMod val="50000"/>
                </a:srgbClr>
              </a:solidFill>
            </a:endParaRPr>
          </a:p>
        </p:txBody>
      </p:sp>
    </p:spTree>
    <p:extLst>
      <p:ext uri="{BB962C8B-B14F-4D97-AF65-F5344CB8AC3E}">
        <p14:creationId xmlns:p14="http://schemas.microsoft.com/office/powerpoint/2010/main" val="82377672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5F5E5B2-8E00-4D4A-A9F9-B4B5564DC568}" type="datetime4">
              <a:rPr lang="ms-MY">
                <a:solidFill>
                  <a:prstClr val="black"/>
                </a:solidFill>
              </a:rPr>
              <a:pPr>
                <a:defRPr/>
              </a:pPr>
              <a:t>17 Mei 2016</a:t>
            </a:fld>
            <a:endParaRPr lang="en-MY">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836BE69-2225-4097-8F77-045825D2D67A}" type="slidenum">
              <a:rPr lang="en-MY">
                <a:solidFill>
                  <a:srgbClr val="4F81BD">
                    <a:lumMod val="50000"/>
                  </a:srgbClr>
                </a:solidFill>
              </a:rPr>
              <a:pPr>
                <a:defRPr/>
              </a:pPr>
              <a:t>‹#›</a:t>
            </a:fld>
            <a:endParaRPr lang="en-MY">
              <a:solidFill>
                <a:srgbClr val="4F81BD">
                  <a:lumMod val="50000"/>
                </a:srgbClr>
              </a:solidFill>
            </a:endParaRPr>
          </a:p>
        </p:txBody>
      </p:sp>
    </p:spTree>
    <p:extLst>
      <p:ext uri="{BB962C8B-B14F-4D97-AF65-F5344CB8AC3E}">
        <p14:creationId xmlns:p14="http://schemas.microsoft.com/office/powerpoint/2010/main" val="394422369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F2244A8-7323-446B-A4F0-F44E906FEB73}" type="datetime4">
              <a:rPr lang="ms-MY">
                <a:solidFill>
                  <a:prstClr val="black"/>
                </a:solidFill>
              </a:rPr>
              <a:pPr>
                <a:defRPr/>
              </a:pPr>
              <a:t>17 Mei 2016</a:t>
            </a:fld>
            <a:endParaRPr lang="en-MY">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50AA43C-7F29-4D61-A8AF-F3CD46154165}" type="slidenum">
              <a:rPr lang="en-MY">
                <a:solidFill>
                  <a:srgbClr val="4F81BD">
                    <a:lumMod val="50000"/>
                  </a:srgbClr>
                </a:solidFill>
              </a:rPr>
              <a:pPr>
                <a:defRPr/>
              </a:pPr>
              <a:t>‹#›</a:t>
            </a:fld>
            <a:endParaRPr lang="en-MY">
              <a:solidFill>
                <a:srgbClr val="4F81BD">
                  <a:lumMod val="50000"/>
                </a:srgbClr>
              </a:solidFill>
            </a:endParaRPr>
          </a:p>
        </p:txBody>
      </p:sp>
    </p:spTree>
    <p:extLst>
      <p:ext uri="{BB962C8B-B14F-4D97-AF65-F5344CB8AC3E}">
        <p14:creationId xmlns:p14="http://schemas.microsoft.com/office/powerpoint/2010/main" val="7612525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ccrual Account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4187952"/>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658358"/>
      </p:ext>
    </p:extLst>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solidFill>
                <a:srgbClr val="000000"/>
              </a:solidFill>
            </a:endParaRPr>
          </a:p>
        </p:txBody>
      </p:sp>
      <p:sp>
        <p:nvSpPr>
          <p:cNvPr id="32" name="TextBox 31"/>
          <p:cNvSpPr txBox="1"/>
          <p:nvPr/>
        </p:nvSpPr>
        <p:spPr>
          <a:xfrm>
            <a:off x="533400" y="6477000"/>
            <a:ext cx="2590800" cy="152401"/>
          </a:xfrm>
          <a:prstGeom prst="rect">
            <a:avLst/>
          </a:prstGeom>
          <a:noFill/>
        </p:spPr>
        <p:txBody>
          <a:bodyPr vert="horz" wrap="square" lIns="0" tIns="0" rIns="0" bIns="0" rtlCol="0" anchor="t" anchorCtr="0">
            <a:noAutofit/>
          </a:bodyPr>
          <a:lstStyle/>
          <a:p>
            <a:r>
              <a:rPr lang="en-GB" sz="1000">
                <a:solidFill>
                  <a:srgbClr val="000000"/>
                </a:solidFill>
                <a:cs typeface="Arial" pitchFamily="34" charset="0"/>
              </a:rPr>
              <a:t>PwC</a:t>
            </a: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solidFill>
                  <a:srgbClr val="000000"/>
                </a:solidFill>
              </a:rPr>
              <a:pPr/>
              <a:t>‹#›</a:t>
            </a:fld>
            <a:endParaRPr lang="en-GB">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solidFill>
                <a:srgbClr val="000000"/>
              </a:solidFill>
            </a:endParaRPr>
          </a:p>
        </p:txBody>
      </p:sp>
    </p:spTree>
    <p:extLst>
      <p:ext uri="{BB962C8B-B14F-4D97-AF65-F5344CB8AC3E}">
        <p14:creationId xmlns:p14="http://schemas.microsoft.com/office/powerpoint/2010/main" val="197968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MY" dirty="0"/>
          </a:p>
        </p:txBody>
      </p:sp>
      <p:sp>
        <p:nvSpPr>
          <p:cNvPr id="3" name="Footer Placeholder 4"/>
          <p:cNvSpPr>
            <a:spLocks noGrp="1"/>
          </p:cNvSpPr>
          <p:nvPr>
            <p:ph type="ftr" sz="quarter" idx="10"/>
          </p:nvPr>
        </p:nvSpPr>
        <p:spPr/>
        <p:txBody>
          <a:bodyPr/>
          <a:lstStyle>
            <a:lvl1pPr>
              <a:defRPr/>
            </a:lvl1pPr>
          </a:lstStyle>
          <a:p>
            <a:pPr>
              <a:defRPr/>
            </a:pPr>
            <a:r>
              <a:rPr lang="en-MY">
                <a:solidFill>
                  <a:prstClr val="black"/>
                </a:solidFill>
              </a:rPr>
              <a:t>EXEC TALK DRAFT</a:t>
            </a:r>
          </a:p>
        </p:txBody>
      </p:sp>
      <p:sp>
        <p:nvSpPr>
          <p:cNvPr id="4" name="Slide Number Placeholder 5"/>
          <p:cNvSpPr>
            <a:spLocks noGrp="1"/>
          </p:cNvSpPr>
          <p:nvPr>
            <p:ph type="sldNum" sz="quarter" idx="11"/>
          </p:nvPr>
        </p:nvSpPr>
        <p:spPr/>
        <p:txBody>
          <a:bodyPr/>
          <a:lstStyle>
            <a:lvl1pPr>
              <a:defRPr/>
            </a:lvl1pPr>
          </a:lstStyle>
          <a:p>
            <a:pPr>
              <a:defRPr/>
            </a:pPr>
            <a:fld id="{A3ADE9FC-9C01-4BEA-9601-7B8BEBD54824}" type="slidenum">
              <a:rPr lang="en-MY">
                <a:solidFill>
                  <a:srgbClr val="4F81BD">
                    <a:lumMod val="50000"/>
                  </a:srgbClr>
                </a:solidFill>
              </a:rPr>
              <a:pPr>
                <a:defRPr/>
              </a:pPr>
              <a:t>‹#›</a:t>
            </a:fld>
            <a:endParaRPr lang="en-MY">
              <a:solidFill>
                <a:srgbClr val="4F81BD">
                  <a:lumMod val="50000"/>
                </a:srgbClr>
              </a:solidFill>
            </a:endParaRPr>
          </a:p>
        </p:txBody>
      </p:sp>
    </p:spTree>
    <p:extLst>
      <p:ext uri="{BB962C8B-B14F-4D97-AF65-F5344CB8AC3E}">
        <p14:creationId xmlns:p14="http://schemas.microsoft.com/office/powerpoint/2010/main" val="211334176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vl5pPr marL="1828800" indent="0">
              <a:buNone/>
              <a:defRPr/>
            </a:lvl5pPr>
          </a:lstStyle>
          <a:p>
            <a:pPr lvl="0"/>
            <a:endParaRPr lang="en-US" dirty="0" smtClean="0"/>
          </a:p>
          <a:p>
            <a:pPr lvl="4"/>
            <a:endParaRPr lang="en-US" dirty="0" smtClean="0"/>
          </a:p>
          <a:p>
            <a:pPr lvl="4"/>
            <a:endParaRPr lang="en-US" dirty="0"/>
          </a:p>
        </p:txBody>
      </p:sp>
      <p:sp>
        <p:nvSpPr>
          <p:cNvPr id="4" name="Footer Placeholder 4"/>
          <p:cNvSpPr>
            <a:spLocks noGrp="1"/>
          </p:cNvSpPr>
          <p:nvPr>
            <p:ph type="ftr" sz="quarter" idx="10"/>
          </p:nvPr>
        </p:nvSpPr>
        <p:spPr/>
        <p:txBody>
          <a:bodyPr/>
          <a:lstStyle>
            <a:lvl1pPr>
              <a:defRPr/>
            </a:lvl1pPr>
          </a:lstStyle>
          <a:p>
            <a:pPr>
              <a:defRPr/>
            </a:pPr>
            <a:r>
              <a:rPr lang="en-MY">
                <a:solidFill>
                  <a:prstClr val="black"/>
                </a:solidFill>
              </a:rPr>
              <a:t>EXEC TALK DRAFT </a:t>
            </a:r>
          </a:p>
        </p:txBody>
      </p:sp>
      <p:sp>
        <p:nvSpPr>
          <p:cNvPr id="5" name="Slide Number Placeholder 5"/>
          <p:cNvSpPr>
            <a:spLocks noGrp="1"/>
          </p:cNvSpPr>
          <p:nvPr>
            <p:ph type="sldNum" sz="quarter" idx="11"/>
          </p:nvPr>
        </p:nvSpPr>
        <p:spPr/>
        <p:txBody>
          <a:bodyPr/>
          <a:lstStyle>
            <a:lvl1pPr>
              <a:defRPr/>
            </a:lvl1pPr>
          </a:lstStyle>
          <a:p>
            <a:pPr>
              <a:defRPr/>
            </a:pPr>
            <a:fld id="{1FDFCBF5-A996-4C33-8AB9-EC8F4CEC8A47}" type="slidenum">
              <a:rPr lang="en-MY">
                <a:solidFill>
                  <a:srgbClr val="4F81BD">
                    <a:lumMod val="50000"/>
                  </a:srgbClr>
                </a:solidFill>
              </a:rPr>
              <a:pPr>
                <a:defRPr/>
              </a:pPr>
              <a:t>‹#›</a:t>
            </a:fld>
            <a:endParaRPr lang="en-MY" dirty="0">
              <a:solidFill>
                <a:srgbClr val="4F81BD">
                  <a:lumMod val="50000"/>
                </a:srgbClr>
              </a:solidFill>
            </a:endParaRPr>
          </a:p>
        </p:txBody>
      </p:sp>
    </p:spTree>
    <p:extLst>
      <p:ext uri="{BB962C8B-B14F-4D97-AF65-F5344CB8AC3E}">
        <p14:creationId xmlns:p14="http://schemas.microsoft.com/office/powerpoint/2010/main" val="291622447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7774E12-49DE-40D9-B01F-C3761F475AEE}" type="datetime4">
              <a:rPr lang="ms-MY">
                <a:solidFill>
                  <a:prstClr val="black"/>
                </a:solidFill>
              </a:rPr>
              <a:pPr>
                <a:defRPr/>
              </a:pPr>
              <a:t>17 Mei 2016</a:t>
            </a:fld>
            <a:endParaRPr lang="en-MY">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D7E42B92-A38E-4206-8950-42E2F2DB0E6C}" type="slidenum">
              <a:rPr lang="en-MY">
                <a:solidFill>
                  <a:srgbClr val="4F81BD">
                    <a:lumMod val="50000"/>
                  </a:srgbClr>
                </a:solidFill>
              </a:rPr>
              <a:pPr>
                <a:defRPr/>
              </a:pPr>
              <a:t>‹#›</a:t>
            </a:fld>
            <a:endParaRPr lang="en-MY">
              <a:solidFill>
                <a:srgbClr val="4F81BD">
                  <a:lumMod val="50000"/>
                </a:srgbClr>
              </a:solidFill>
            </a:endParaRPr>
          </a:p>
        </p:txBody>
      </p:sp>
    </p:spTree>
    <p:extLst>
      <p:ext uri="{BB962C8B-B14F-4D97-AF65-F5344CB8AC3E}">
        <p14:creationId xmlns:p14="http://schemas.microsoft.com/office/powerpoint/2010/main" val="391108468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F068B58-4A18-4990-95F5-DC41A27711D2}" type="datetime4">
              <a:rPr lang="ms-MY">
                <a:solidFill>
                  <a:prstClr val="black"/>
                </a:solidFill>
              </a:rPr>
              <a:pPr>
                <a:defRPr/>
              </a:pPr>
              <a:t>17 Mei 2016</a:t>
            </a:fld>
            <a:endParaRPr lang="en-MY">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26272DF3-01C2-4021-BA64-0C89C1242BF1}" type="slidenum">
              <a:rPr lang="en-MY">
                <a:solidFill>
                  <a:srgbClr val="4F81BD">
                    <a:lumMod val="50000"/>
                  </a:srgbClr>
                </a:solidFill>
              </a:rPr>
              <a:pPr>
                <a:defRPr/>
              </a:pPr>
              <a:t>‹#›</a:t>
            </a:fld>
            <a:endParaRPr lang="en-MY">
              <a:solidFill>
                <a:srgbClr val="4F81BD">
                  <a:lumMod val="50000"/>
                </a:srgbClr>
              </a:solidFill>
            </a:endParaRPr>
          </a:p>
        </p:txBody>
      </p:sp>
    </p:spTree>
    <p:extLst>
      <p:ext uri="{BB962C8B-B14F-4D97-AF65-F5344CB8AC3E}">
        <p14:creationId xmlns:p14="http://schemas.microsoft.com/office/powerpoint/2010/main" val="228181505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1BF3E56-CBF5-4592-929C-234EE6E03B13}" type="datetime4">
              <a:rPr lang="ms-MY">
                <a:solidFill>
                  <a:prstClr val="black"/>
                </a:solidFill>
              </a:rPr>
              <a:pPr>
                <a:defRPr/>
              </a:pPr>
              <a:t>17 Mei 2016</a:t>
            </a:fld>
            <a:endParaRPr lang="en-MY">
              <a:solidFill>
                <a:prstClr val="black"/>
              </a:solidFill>
            </a:endParaRPr>
          </a:p>
        </p:txBody>
      </p:sp>
      <p:sp>
        <p:nvSpPr>
          <p:cNvPr id="8" name="Footer Placeholder 4"/>
          <p:cNvSpPr>
            <a:spLocks noGrp="1"/>
          </p:cNvSpPr>
          <p:nvPr>
            <p:ph type="ftr" sz="quarter" idx="11"/>
          </p:nvPr>
        </p:nvSpPr>
        <p:spPr/>
        <p:txBody>
          <a:bodyPr/>
          <a:lstStyle>
            <a:lvl1pPr>
              <a:defRPr/>
            </a:lvl1pPr>
          </a:lstStyle>
          <a:p>
            <a:pPr>
              <a:defRPr/>
            </a:pPr>
            <a:endParaRPr lang="en-MY">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0C0E45BF-14DF-4C00-A3F6-B568ABB5DAB4}" type="slidenum">
              <a:rPr lang="en-MY">
                <a:solidFill>
                  <a:srgbClr val="4F81BD">
                    <a:lumMod val="50000"/>
                  </a:srgbClr>
                </a:solidFill>
              </a:rPr>
              <a:pPr>
                <a:defRPr/>
              </a:pPr>
              <a:t>‹#›</a:t>
            </a:fld>
            <a:endParaRPr lang="en-MY">
              <a:solidFill>
                <a:srgbClr val="4F81BD">
                  <a:lumMod val="50000"/>
                </a:srgbClr>
              </a:solidFill>
            </a:endParaRPr>
          </a:p>
        </p:txBody>
      </p:sp>
    </p:spTree>
    <p:extLst>
      <p:ext uri="{BB962C8B-B14F-4D97-AF65-F5344CB8AC3E}">
        <p14:creationId xmlns:p14="http://schemas.microsoft.com/office/powerpoint/2010/main" val="20451036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646EFBD-CD84-4BC0-93C9-FB3258EC458D}" type="datetime4">
              <a:rPr lang="ms-MY">
                <a:solidFill>
                  <a:prstClr val="black"/>
                </a:solidFill>
              </a:rPr>
              <a:pPr>
                <a:defRPr/>
              </a:pPr>
              <a:t>17 Mei 2016</a:t>
            </a:fld>
            <a:endParaRPr lang="en-MY">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MY">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ECDF6877-D55B-4147-95BB-C445F2BAFDDC}" type="slidenum">
              <a:rPr lang="en-MY">
                <a:solidFill>
                  <a:srgbClr val="4F81BD">
                    <a:lumMod val="50000"/>
                  </a:srgbClr>
                </a:solidFill>
              </a:rPr>
              <a:pPr>
                <a:defRPr/>
              </a:pPr>
              <a:t>‹#›</a:t>
            </a:fld>
            <a:endParaRPr lang="en-MY">
              <a:solidFill>
                <a:srgbClr val="4F81BD">
                  <a:lumMod val="50000"/>
                </a:srgbClr>
              </a:solidFill>
            </a:endParaRPr>
          </a:p>
        </p:txBody>
      </p:sp>
    </p:spTree>
    <p:extLst>
      <p:ext uri="{BB962C8B-B14F-4D97-AF65-F5344CB8AC3E}">
        <p14:creationId xmlns:p14="http://schemas.microsoft.com/office/powerpoint/2010/main" val="12446587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CA10511-E4D4-4462-96A1-F403005CED2F}" type="datetime4">
              <a:rPr lang="ms-MY">
                <a:solidFill>
                  <a:prstClr val="black"/>
                </a:solidFill>
              </a:rPr>
              <a:pPr>
                <a:defRPr/>
              </a:pPr>
              <a:t>17 Mei 2016</a:t>
            </a:fld>
            <a:endParaRPr lang="en-MY">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n-MY">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1A393834-6C0A-4E84-84C9-655BCB5D44A9}" type="slidenum">
              <a:rPr lang="en-MY">
                <a:solidFill>
                  <a:srgbClr val="4F81BD">
                    <a:lumMod val="50000"/>
                  </a:srgbClr>
                </a:solidFill>
              </a:rPr>
              <a:pPr>
                <a:defRPr/>
              </a:pPr>
              <a:t>‹#›</a:t>
            </a:fld>
            <a:endParaRPr lang="en-MY">
              <a:solidFill>
                <a:srgbClr val="4F81BD">
                  <a:lumMod val="50000"/>
                </a:srgbClr>
              </a:solidFill>
            </a:endParaRPr>
          </a:p>
        </p:txBody>
      </p:sp>
    </p:spTree>
    <p:extLst>
      <p:ext uri="{BB962C8B-B14F-4D97-AF65-F5344CB8AC3E}">
        <p14:creationId xmlns:p14="http://schemas.microsoft.com/office/powerpoint/2010/main" val="274912737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250AA75-0B54-4FC1-B726-1097061BD685}" type="datetime4">
              <a:rPr lang="ms-MY">
                <a:solidFill>
                  <a:prstClr val="black"/>
                </a:solidFill>
              </a:rPr>
              <a:pPr>
                <a:defRPr/>
              </a:pPr>
              <a:t>17 Mei 2016</a:t>
            </a:fld>
            <a:endParaRPr lang="en-MY">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56C6684-18D1-4D83-831F-1488475FFC84}" type="slidenum">
              <a:rPr lang="en-MY">
                <a:solidFill>
                  <a:srgbClr val="4F81BD">
                    <a:lumMod val="50000"/>
                  </a:srgbClr>
                </a:solidFill>
              </a:rPr>
              <a:pPr>
                <a:defRPr/>
              </a:pPr>
              <a:t>‹#›</a:t>
            </a:fld>
            <a:endParaRPr lang="en-MY">
              <a:solidFill>
                <a:srgbClr val="4F81BD">
                  <a:lumMod val="50000"/>
                </a:srgbClr>
              </a:solidFill>
            </a:endParaRPr>
          </a:p>
        </p:txBody>
      </p:sp>
    </p:spTree>
    <p:extLst>
      <p:ext uri="{BB962C8B-B14F-4D97-AF65-F5344CB8AC3E}">
        <p14:creationId xmlns:p14="http://schemas.microsoft.com/office/powerpoint/2010/main" val="116594888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gi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rgbClr val="DBDAD6"/>
            </a:gs>
            <a:gs pos="34000">
              <a:srgbClr val="ECE7CF">
                <a:lumMod val="0"/>
                <a:lumOff val="100000"/>
              </a:srgbClr>
            </a:gs>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solidFill>
                <a:latin typeface="+mn-lt"/>
                <a:cs typeface="+mn-cs"/>
              </a:defRPr>
            </a:lvl1pPr>
          </a:lstStyle>
          <a:p>
            <a:pPr>
              <a:defRPr/>
            </a:pPr>
            <a:r>
              <a:rPr lang="en-MY">
                <a:solidFill>
                  <a:prstClr val="black"/>
                </a:solidFill>
              </a:rPr>
              <a:t>EXEC TALK 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accent1">
                    <a:lumMod val="50000"/>
                  </a:schemeClr>
                </a:solidFill>
                <a:latin typeface="+mn-lt"/>
                <a:cs typeface="+mn-cs"/>
              </a:defRPr>
            </a:lvl1pPr>
          </a:lstStyle>
          <a:p>
            <a:pPr>
              <a:defRPr/>
            </a:pPr>
            <a:fld id="{E2023AE8-AB09-496F-ABC2-3C70D5D13739}" type="slidenum">
              <a:rPr lang="en-MY">
                <a:solidFill>
                  <a:srgbClr val="4F81BD">
                    <a:lumMod val="50000"/>
                  </a:srgbClr>
                </a:solidFill>
              </a:rPr>
              <a:pPr>
                <a:defRPr/>
              </a:pPr>
              <a:t>‹#›</a:t>
            </a:fld>
            <a:endParaRPr lang="en-MY">
              <a:solidFill>
                <a:srgbClr val="4F81BD">
                  <a:lumMod val="50000"/>
                </a:srgbClr>
              </a:solidFill>
            </a:endParaRPr>
          </a:p>
        </p:txBody>
      </p:sp>
      <p:pic>
        <p:nvPicPr>
          <p:cNvPr id="8" name="Picture 7"/>
          <p:cNvPicPr/>
          <p:nvPr/>
        </p:nvPicPr>
        <p:blipFill rotWithShape="1">
          <a:blip r:embed="rId16" cstate="print">
            <a:extLst/>
          </a:blip>
          <a:srcRect l="34294" t="15190" r="19920" b="78300"/>
          <a:stretch/>
        </p:blipFill>
        <p:spPr bwMode="auto">
          <a:xfrm>
            <a:off x="1691680" y="0"/>
            <a:ext cx="7452319" cy="764704"/>
          </a:xfrm>
          <a:prstGeom prst="rect">
            <a:avLst/>
          </a:prstGeom>
          <a:ln/>
          <a:extLst/>
        </p:spPr>
        <p:style>
          <a:lnRef idx="0">
            <a:schemeClr val="accent5"/>
          </a:lnRef>
          <a:fillRef idx="3">
            <a:schemeClr val="accent5"/>
          </a:fillRef>
          <a:effectRef idx="3">
            <a:schemeClr val="accent5"/>
          </a:effectRef>
          <a:fontRef idx="minor">
            <a:schemeClr val="lt1"/>
          </a:fontRef>
        </p:style>
      </p:pic>
      <p:sp>
        <p:nvSpPr>
          <p:cNvPr id="10" name="Rectangle 9"/>
          <p:cNvSpPr/>
          <p:nvPr userDrawn="1"/>
        </p:nvSpPr>
        <p:spPr>
          <a:xfrm>
            <a:off x="-8851" y="0"/>
            <a:ext cx="1700532" cy="764704"/>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n-US" sz="1600" b="1" dirty="0" smtClean="0">
                <a:solidFill>
                  <a:prstClr val="white"/>
                </a:solidFill>
                <a:ea typeface="Calibri"/>
                <a:cs typeface="Times New Roman"/>
              </a:rPr>
              <a:t>INSTITUT</a:t>
            </a:r>
            <a:r>
              <a:rPr lang="en-US" sz="1600" b="1" baseline="0" dirty="0" smtClean="0">
                <a:solidFill>
                  <a:prstClr val="white"/>
                </a:solidFill>
                <a:ea typeface="Calibri"/>
                <a:cs typeface="Times New Roman"/>
              </a:rPr>
              <a:t> PERAKAUNAN NEGARA</a:t>
            </a:r>
            <a:endParaRPr lang="en-US" sz="1600" dirty="0">
              <a:solidFill>
                <a:prstClr val="white"/>
              </a:solidFill>
              <a:ea typeface="Calibri"/>
              <a:cs typeface="Times New Roman"/>
            </a:endParaRPr>
          </a:p>
        </p:txBody>
      </p: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91680" y="8620"/>
            <a:ext cx="2016224" cy="828092"/>
          </a:xfrm>
          <a:prstGeom prst="rect">
            <a:avLst/>
          </a:prstGeom>
          <a:ln>
            <a:noFill/>
          </a:ln>
          <a:effectLst>
            <a:softEdge rad="112500"/>
          </a:effectLst>
        </p:spPr>
      </p:pic>
    </p:spTree>
    <p:extLst>
      <p:ext uri="{BB962C8B-B14F-4D97-AF65-F5344CB8AC3E}">
        <p14:creationId xmlns:p14="http://schemas.microsoft.com/office/powerpoint/2010/main" val="3991088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 id="2147483686" r:id="rId14"/>
  </p:sldLayoutIdLst>
  <p:transition spd="slow"/>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70C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4.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8.xml"/><Relationship Id="rId5" Type="http://schemas.openxmlformats.org/officeDocument/2006/relationships/tags" Target="../tags/tag13.xml"/><Relationship Id="rId4" Type="http://schemas.openxmlformats.org/officeDocument/2006/relationships/tags" Target="../tags/tag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0" descr="C:\Users\User\Pictures\Gambar 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52400" y="1172245"/>
            <a:ext cx="8839200" cy="2040731"/>
          </a:xfrm>
          <a:prstGeom prst="rect">
            <a:avLst/>
          </a:prstGeom>
          <a:noFill/>
          <a:ln w="9525">
            <a:noFill/>
            <a:miter lim="800000"/>
            <a:headEnd/>
            <a:tailEnd/>
          </a:ln>
        </p:spPr>
        <p:txBody>
          <a:bodyPr anchor="ctr"/>
          <a:lstStyle/>
          <a:p>
            <a:pPr algn="ctr" fontAlgn="base">
              <a:spcBef>
                <a:spcPct val="0"/>
              </a:spcBef>
              <a:spcAft>
                <a:spcPct val="0"/>
              </a:spcAft>
              <a:defRPr/>
            </a:pPr>
            <a:endParaRPr lang="en-US" sz="4400" dirty="0" smtClean="0">
              <a:solidFill>
                <a:srgbClr val="000000"/>
              </a:solidFill>
              <a:latin typeface="Berlin Sans FB Demi" pitchFamily="34" charset="0"/>
            </a:endParaRPr>
          </a:p>
          <a:p>
            <a:pPr algn="ctr" fontAlgn="base">
              <a:spcBef>
                <a:spcPct val="0"/>
              </a:spcBef>
              <a:spcAft>
                <a:spcPct val="0"/>
              </a:spcAft>
              <a:defRPr/>
            </a:pPr>
            <a:endParaRPr lang="en-US" sz="4400" dirty="0">
              <a:solidFill>
                <a:srgbClr val="000000"/>
              </a:solidFill>
              <a:latin typeface="Berlin Sans FB Demi" pitchFamily="34" charset="0"/>
            </a:endParaRPr>
          </a:p>
          <a:p>
            <a:pPr algn="ctr" fontAlgn="base">
              <a:spcBef>
                <a:spcPct val="0"/>
              </a:spcBef>
              <a:spcAft>
                <a:spcPct val="0"/>
              </a:spcAft>
              <a:defRPr/>
            </a:pPr>
            <a:r>
              <a:rPr lang="en-US" sz="4400" dirty="0" smtClean="0">
                <a:solidFill>
                  <a:srgbClr val="000000"/>
                </a:solidFill>
                <a:latin typeface="Berlin Sans FB Demi" pitchFamily="34" charset="0"/>
              </a:rPr>
              <a:t>PERAKAUNAN </a:t>
            </a:r>
            <a:r>
              <a:rPr lang="en-US" sz="4400" dirty="0">
                <a:solidFill>
                  <a:srgbClr val="000000"/>
                </a:solidFill>
                <a:latin typeface="Berlin Sans FB Demi" pitchFamily="34" charset="0"/>
              </a:rPr>
              <a:t>AKRUAN </a:t>
            </a:r>
            <a:r>
              <a:rPr lang="en-US" sz="4000" dirty="0">
                <a:solidFill>
                  <a:srgbClr val="000000"/>
                </a:solidFill>
                <a:latin typeface="Berlin Sans FB Demi" pitchFamily="34" charset="0"/>
              </a:rPr>
              <a:t/>
            </a:r>
            <a:br>
              <a:rPr lang="en-US" sz="4000" dirty="0">
                <a:solidFill>
                  <a:srgbClr val="000000"/>
                </a:solidFill>
                <a:latin typeface="Berlin Sans FB Demi" pitchFamily="34" charset="0"/>
              </a:rPr>
            </a:br>
            <a:r>
              <a:rPr lang="en-US" sz="4000" dirty="0">
                <a:solidFill>
                  <a:srgbClr val="000000"/>
                </a:solidFill>
                <a:latin typeface="Berlin Sans FB Demi" pitchFamily="34" charset="0"/>
              </a:rPr>
              <a:t>ASET BUKAN SEMASA:</a:t>
            </a:r>
            <a:br>
              <a:rPr lang="en-US" sz="4000" dirty="0">
                <a:solidFill>
                  <a:srgbClr val="000000"/>
                </a:solidFill>
                <a:latin typeface="Berlin Sans FB Demi" pitchFamily="34" charset="0"/>
              </a:rPr>
            </a:br>
            <a:r>
              <a:rPr lang="en-US" sz="3600" dirty="0">
                <a:solidFill>
                  <a:srgbClr val="FF0000"/>
                </a:solidFill>
                <a:latin typeface="Berlin Sans FB Demi" pitchFamily="34" charset="0"/>
              </a:rPr>
              <a:t>HARTANAH LOJI DAN PERALATAN (HLP)</a:t>
            </a:r>
            <a:r>
              <a:rPr lang="en-US" sz="2800" dirty="0">
                <a:solidFill>
                  <a:srgbClr val="FF0000"/>
                </a:solidFill>
                <a:latin typeface="Berlin Sans FB Demi" pitchFamily="34" charset="0"/>
              </a:rPr>
              <a:t/>
            </a:r>
            <a:br>
              <a:rPr lang="en-US" sz="2800" dirty="0">
                <a:solidFill>
                  <a:srgbClr val="FF0000"/>
                </a:solidFill>
                <a:latin typeface="Berlin Sans FB Demi" pitchFamily="34" charset="0"/>
              </a:rPr>
            </a:br>
            <a:endParaRPr lang="en-US" sz="3600" b="1" dirty="0">
              <a:solidFill>
                <a:srgbClr val="FF3300"/>
              </a:solidFill>
              <a:latin typeface="Constantia" pitchFamily="18" charset="0"/>
            </a:endParaRPr>
          </a:p>
        </p:txBody>
      </p:sp>
      <p:sp>
        <p:nvSpPr>
          <p:cNvPr id="6" name="Slide Number Placeholder 5"/>
          <p:cNvSpPr>
            <a:spLocks noGrp="1"/>
          </p:cNvSpPr>
          <p:nvPr>
            <p:ph type="sldNum" sz="quarter" idx="12"/>
          </p:nvPr>
        </p:nvSpPr>
        <p:spPr/>
        <p:txBody>
          <a:bodyPr/>
          <a:lstStyle/>
          <a:p>
            <a:pPr>
              <a:defRPr/>
            </a:pPr>
            <a:fld id="{C46C1469-D14B-4880-9E28-C8B30D30E640}" type="slidenum">
              <a:rPr lang="en-US" smtClean="0">
                <a:solidFill>
                  <a:srgbClr val="4F81BD">
                    <a:lumMod val="50000"/>
                  </a:srgbClr>
                </a:solidFill>
              </a:rPr>
              <a:pPr>
                <a:defRPr/>
              </a:pPr>
              <a:t>1</a:t>
            </a:fld>
            <a:endParaRPr lang="en-US" dirty="0">
              <a:solidFill>
                <a:srgbClr val="4F81BD">
                  <a:lumMod val="50000"/>
                </a:srgbClr>
              </a:solidFill>
            </a:endParaRPr>
          </a:p>
        </p:txBody>
      </p:sp>
      <p:sp>
        <p:nvSpPr>
          <p:cNvPr id="44037" name="AutoShape 8" descr="https://mail-attachment.googleusercontent.com/attachment/?saduie=AG9B_P9S2DDC_M6UFp03HLE9_7sD&amp;attid=0.4&amp;disp=emb&amp;view=att&amp;th=137696793363972d"/>
          <p:cNvSpPr>
            <a:spLocks noChangeAspect="1" noChangeArrowheads="1"/>
          </p:cNvSpPr>
          <p:nvPr/>
        </p:nvSpPr>
        <p:spPr bwMode="auto">
          <a:xfrm>
            <a:off x="5238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MY">
              <a:solidFill>
                <a:prstClr val="black"/>
              </a:solidFill>
            </a:endParaRPr>
          </a:p>
        </p:txBody>
      </p:sp>
    </p:spTree>
    <p:extLst>
      <p:ext uri="{BB962C8B-B14F-4D97-AF65-F5344CB8AC3E}">
        <p14:creationId xmlns:p14="http://schemas.microsoft.com/office/powerpoint/2010/main" val="1754694389"/>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685800"/>
            <a:ext cx="8077200" cy="685800"/>
          </a:xfrm>
        </p:spPr>
        <p:txBody>
          <a:bodyPr/>
          <a:lstStyle/>
          <a:p>
            <a:r>
              <a:rPr lang="en-US" dirty="0" smtClean="0"/>
              <a:t> PPE Life </a:t>
            </a:r>
            <a:r>
              <a:rPr lang="en-US" dirty="0"/>
              <a:t>C</a:t>
            </a:r>
            <a:r>
              <a:rPr lang="en-US" dirty="0" smtClean="0"/>
              <a:t>ycle</a:t>
            </a:r>
            <a:endParaRPr lang="en-GB" dirty="0"/>
          </a:p>
        </p:txBody>
      </p:sp>
      <p:grpSp>
        <p:nvGrpSpPr>
          <p:cNvPr id="19" name="Group 18"/>
          <p:cNvGrpSpPr/>
          <p:nvPr/>
        </p:nvGrpSpPr>
        <p:grpSpPr>
          <a:xfrm>
            <a:off x="107504" y="1268760"/>
            <a:ext cx="8943872" cy="4608512"/>
            <a:chOff x="152400" y="1600200"/>
            <a:chExt cx="8763000" cy="4114800"/>
          </a:xfrm>
          <a:noFill/>
        </p:grpSpPr>
        <p:grpSp>
          <p:nvGrpSpPr>
            <p:cNvPr id="2" name="Group 95"/>
            <p:cNvGrpSpPr/>
            <p:nvPr/>
          </p:nvGrpSpPr>
          <p:grpSpPr>
            <a:xfrm>
              <a:off x="1220704" y="2888262"/>
              <a:ext cx="1370096" cy="1278369"/>
              <a:chOff x="1220704" y="2888262"/>
              <a:chExt cx="1370096" cy="1278369"/>
            </a:xfrm>
            <a:grpFill/>
          </p:grpSpPr>
          <p:grpSp>
            <p:nvGrpSpPr>
              <p:cNvPr id="3" name="Group 83"/>
              <p:cNvGrpSpPr/>
              <p:nvPr/>
            </p:nvGrpSpPr>
            <p:grpSpPr>
              <a:xfrm>
                <a:off x="1220704" y="2888262"/>
                <a:ext cx="1370096" cy="1278369"/>
                <a:chOff x="1220704" y="2888262"/>
                <a:chExt cx="1370096" cy="1278369"/>
              </a:xfrm>
              <a:grpFill/>
            </p:grpSpPr>
            <p:grpSp>
              <p:nvGrpSpPr>
                <p:cNvPr id="4" name="Group 82"/>
                <p:cNvGrpSpPr/>
                <p:nvPr/>
              </p:nvGrpSpPr>
              <p:grpSpPr>
                <a:xfrm>
                  <a:off x="1220704" y="2888262"/>
                  <a:ext cx="287254" cy="1278369"/>
                  <a:chOff x="1220704" y="2888262"/>
                  <a:chExt cx="287254" cy="1278369"/>
                </a:xfrm>
                <a:grpFill/>
              </p:grpSpPr>
              <p:cxnSp>
                <p:nvCxnSpPr>
                  <p:cNvPr id="18" name="Elbow Connector 17"/>
                  <p:cNvCxnSpPr>
                    <a:stCxn id="61" idx="3"/>
                    <a:endCxn id="12" idx="1"/>
                  </p:cNvCxnSpPr>
                  <p:nvPr/>
                </p:nvCxnSpPr>
                <p:spPr>
                  <a:xfrm>
                    <a:off x="1220704" y="2888262"/>
                    <a:ext cx="287254" cy="527007"/>
                  </a:xfrm>
                  <a:prstGeom prst="bentConnector3">
                    <a:avLst>
                      <a:gd name="adj1" fmla="val 50000"/>
                    </a:avLst>
                  </a:prstGeom>
                  <a:grpFill/>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6" idx="3"/>
                    <a:endCxn id="12" idx="1"/>
                  </p:cNvCxnSpPr>
                  <p:nvPr/>
                </p:nvCxnSpPr>
                <p:spPr>
                  <a:xfrm flipV="1">
                    <a:off x="1295400" y="3415269"/>
                    <a:ext cx="212558" cy="751362"/>
                  </a:xfrm>
                  <a:prstGeom prst="bentConnector3">
                    <a:avLst>
                      <a:gd name="adj1" fmla="val 50000"/>
                    </a:avLst>
                  </a:prstGeom>
                  <a:grpFill/>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12" name="Rounded Rectangle 11"/>
                <p:cNvSpPr>
                  <a:spLocks noChangeArrowheads="1"/>
                </p:cNvSpPr>
                <p:nvPr/>
              </p:nvSpPr>
              <p:spPr bwMode="auto">
                <a:xfrm>
                  <a:off x="1507958" y="3048000"/>
                  <a:ext cx="1082842" cy="734538"/>
                </a:xfrm>
                <a:prstGeom prst="roundRect">
                  <a:avLst>
                    <a:gd name="adj" fmla="val 16667"/>
                  </a:avLst>
                </a:prstGeom>
                <a:grpFill/>
                <a:ln w="25400" algn="ctr">
                  <a:solidFill>
                    <a:schemeClr val="accent6">
                      <a:lumMod val="75000"/>
                    </a:schemeClr>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Goods &amp;</a:t>
                  </a:r>
                  <a:endParaRPr lang="en-US" sz="1200" b="1" dirty="0">
                    <a:latin typeface="Georgia"/>
                  </a:endParaRPr>
                </a:p>
                <a:p>
                  <a:pPr algn="ctr">
                    <a:buSzPct val="90000"/>
                  </a:pPr>
                  <a:r>
                    <a:rPr lang="en-US" sz="1200" b="1" dirty="0">
                      <a:latin typeface="Georgia"/>
                    </a:rPr>
                    <a:t>Services</a:t>
                  </a:r>
                </a:p>
                <a:p>
                  <a:pPr algn="ctr">
                    <a:buSzPct val="90000"/>
                  </a:pPr>
                  <a:r>
                    <a:rPr lang="en-US" sz="1200" b="1" dirty="0">
                      <a:latin typeface="Georgia"/>
                    </a:rPr>
                    <a:t>Delivered</a:t>
                  </a:r>
                </a:p>
              </p:txBody>
            </p:sp>
          </p:grpSp>
          <p:cxnSp>
            <p:nvCxnSpPr>
              <p:cNvPr id="27" name="Elbow Connector 26"/>
              <p:cNvCxnSpPr>
                <a:stCxn id="25" idx="3"/>
                <a:endCxn id="12" idx="1"/>
              </p:cNvCxnSpPr>
              <p:nvPr/>
            </p:nvCxnSpPr>
            <p:spPr>
              <a:xfrm flipV="1">
                <a:off x="1220704" y="3415269"/>
                <a:ext cx="287254" cy="114300"/>
              </a:xfrm>
              <a:prstGeom prst="bentConnector3">
                <a:avLst>
                  <a:gd name="adj1" fmla="val 50000"/>
                </a:avLst>
              </a:prstGeom>
              <a:grpFill/>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90"/>
            <p:cNvGrpSpPr/>
            <p:nvPr/>
          </p:nvGrpSpPr>
          <p:grpSpPr>
            <a:xfrm>
              <a:off x="3810000" y="3048000"/>
              <a:ext cx="670560" cy="734538"/>
              <a:chOff x="3858492" y="3048000"/>
              <a:chExt cx="609600" cy="734538"/>
            </a:xfrm>
            <a:grpFill/>
          </p:grpSpPr>
          <p:sp>
            <p:nvSpPr>
              <p:cNvPr id="105" name="Rounded Rectangle 104"/>
              <p:cNvSpPr>
                <a:spLocks noChangeArrowheads="1"/>
              </p:cNvSpPr>
              <p:nvPr/>
            </p:nvSpPr>
            <p:spPr bwMode="auto">
              <a:xfrm>
                <a:off x="3858492" y="3048000"/>
                <a:ext cx="609600" cy="734538"/>
              </a:xfrm>
              <a:prstGeom prst="roundRect">
                <a:avLst>
                  <a:gd name="adj" fmla="val 16667"/>
                </a:avLst>
              </a:prstGeom>
              <a:grpFill/>
              <a:ln w="25400" algn="ctr">
                <a:solidFill>
                  <a:schemeClr val="accent6">
                    <a:lumMod val="75000"/>
                  </a:schemeClr>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Use</a:t>
                </a:r>
                <a:endParaRPr lang="en-US" sz="1200" b="1" dirty="0">
                  <a:latin typeface="Georgia"/>
                </a:endParaRPr>
              </a:p>
            </p:txBody>
          </p:sp>
          <p:cxnSp>
            <p:nvCxnSpPr>
              <p:cNvPr id="106" name="Elbow Connector 105"/>
              <p:cNvCxnSpPr>
                <a:stCxn id="34" idx="3"/>
                <a:endCxn id="105" idx="1"/>
              </p:cNvCxnSpPr>
              <p:nvPr/>
            </p:nvCxnSpPr>
            <p:spPr>
              <a:xfrm>
                <a:off x="3858492" y="3415269"/>
                <a:ext cx="1444" cy="1588"/>
              </a:xfrm>
              <a:prstGeom prst="straightConnector1">
                <a:avLst/>
              </a:prstGeom>
              <a:grpFill/>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93"/>
            <p:cNvGrpSpPr/>
            <p:nvPr/>
          </p:nvGrpSpPr>
          <p:grpSpPr>
            <a:xfrm>
              <a:off x="6142528" y="2916969"/>
              <a:ext cx="1734698" cy="2798031"/>
              <a:chOff x="6142528" y="2916969"/>
              <a:chExt cx="1734698" cy="2798031"/>
            </a:xfrm>
            <a:grpFill/>
          </p:grpSpPr>
          <p:cxnSp>
            <p:nvCxnSpPr>
              <p:cNvPr id="51" name="Elbow Connector 50"/>
              <p:cNvCxnSpPr>
                <a:stCxn id="42" idx="3"/>
                <a:endCxn id="36" idx="1"/>
              </p:cNvCxnSpPr>
              <p:nvPr/>
            </p:nvCxnSpPr>
            <p:spPr>
              <a:xfrm>
                <a:off x="7315200" y="3529569"/>
                <a:ext cx="562026" cy="1588"/>
              </a:xfrm>
              <a:prstGeom prst="bentConnector3">
                <a:avLst>
                  <a:gd name="adj1" fmla="val 50000"/>
                </a:avLst>
              </a:prstGeom>
              <a:grpFill/>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2" idx="3"/>
                <a:endCxn id="35" idx="1"/>
              </p:cNvCxnSpPr>
              <p:nvPr/>
            </p:nvCxnSpPr>
            <p:spPr>
              <a:xfrm flipV="1">
                <a:off x="7315200" y="2916969"/>
                <a:ext cx="562026" cy="612600"/>
              </a:xfrm>
              <a:prstGeom prst="bentConnector3">
                <a:avLst>
                  <a:gd name="adj1" fmla="val 50000"/>
                </a:avLst>
              </a:prstGeom>
              <a:grpFill/>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a:off x="7304400" y="3529569"/>
                <a:ext cx="562026" cy="609600"/>
              </a:xfrm>
              <a:prstGeom prst="bentConnector3">
                <a:avLst>
                  <a:gd name="adj1" fmla="val 52260"/>
                </a:avLst>
              </a:prstGeom>
              <a:grpFill/>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9" name="Rounded Rectangle 148"/>
              <p:cNvSpPr>
                <a:spLocks noChangeArrowheads="1"/>
              </p:cNvSpPr>
              <p:nvPr/>
            </p:nvSpPr>
            <p:spPr bwMode="auto">
              <a:xfrm>
                <a:off x="6142528" y="5181600"/>
                <a:ext cx="1440160" cy="533400"/>
              </a:xfrm>
              <a:prstGeom prst="roundRect">
                <a:avLst>
                  <a:gd name="adj" fmla="val 16667"/>
                </a:avLst>
              </a:prstGeom>
              <a:grpFill/>
              <a:ln w="25400" algn="ctr">
                <a:solidFill>
                  <a:schemeClr val="accent2"/>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Decommission</a:t>
                </a:r>
                <a:endParaRPr lang="en-US" sz="1200" b="1" dirty="0">
                  <a:latin typeface="Georgia"/>
                </a:endParaRPr>
              </a:p>
            </p:txBody>
          </p:sp>
          <p:cxnSp>
            <p:nvCxnSpPr>
              <p:cNvPr id="150" name="Elbow Connector 149"/>
              <p:cNvCxnSpPr>
                <a:stCxn id="42" idx="2"/>
                <a:endCxn id="149" idx="1"/>
              </p:cNvCxnSpPr>
              <p:nvPr/>
            </p:nvCxnSpPr>
            <p:spPr>
              <a:xfrm rot="5400000">
                <a:off x="5610233" y="4314833"/>
                <a:ext cx="1665762" cy="601172"/>
              </a:xfrm>
              <a:prstGeom prst="bentConnector4">
                <a:avLst>
                  <a:gd name="adj1" fmla="val 41995"/>
                  <a:gd name="adj2" fmla="val 119865"/>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154" name="Elbow Connector 149"/>
              <p:cNvCxnSpPr>
                <a:stCxn id="149" idx="3"/>
                <a:endCxn id="37" idx="1"/>
              </p:cNvCxnSpPr>
              <p:nvPr/>
            </p:nvCxnSpPr>
            <p:spPr>
              <a:xfrm flipV="1">
                <a:off x="7582688" y="4139169"/>
                <a:ext cx="294538" cy="1309131"/>
              </a:xfrm>
              <a:prstGeom prst="bentConnector3">
                <a:avLst>
                  <a:gd name="adj1" fmla="val 26832"/>
                </a:avLst>
              </a:prstGeom>
              <a:grpFill/>
              <a:ln>
                <a:tailEnd type="arrow"/>
              </a:ln>
            </p:spPr>
            <p:style>
              <a:lnRef idx="1">
                <a:schemeClr val="accent1"/>
              </a:lnRef>
              <a:fillRef idx="0">
                <a:schemeClr val="accent1"/>
              </a:fillRef>
              <a:effectRef idx="0">
                <a:schemeClr val="accent1"/>
              </a:effectRef>
              <a:fontRef idx="minor">
                <a:schemeClr val="tx1"/>
              </a:fontRef>
            </p:style>
          </p:cxnSp>
        </p:grpSp>
        <p:sp>
          <p:nvSpPr>
            <p:cNvPr id="159" name="Pentagon 158"/>
            <p:cNvSpPr/>
            <p:nvPr/>
          </p:nvSpPr>
          <p:spPr bwMode="ltGray">
            <a:xfrm>
              <a:off x="152401" y="1600200"/>
              <a:ext cx="2819406" cy="609600"/>
            </a:xfrm>
            <a:prstGeom prst="homePlate">
              <a:avLst>
                <a:gd name="adj" fmla="val 54710"/>
              </a:avLst>
            </a:prstGeom>
            <a:grp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tx1"/>
                  </a:solidFill>
                  <a:latin typeface="Georgia"/>
                </a:rPr>
                <a:t>Recognition</a:t>
              </a:r>
              <a:endParaRPr lang="en-GB" sz="1200" b="1" dirty="0" err="1">
                <a:solidFill>
                  <a:schemeClr val="tx1"/>
                </a:solidFill>
                <a:latin typeface="Georgia"/>
              </a:endParaRPr>
            </a:p>
          </p:txBody>
        </p:sp>
        <p:sp>
          <p:nvSpPr>
            <p:cNvPr id="160" name="Chevron 159"/>
            <p:cNvSpPr/>
            <p:nvPr/>
          </p:nvSpPr>
          <p:spPr bwMode="ltGray">
            <a:xfrm>
              <a:off x="2590799" y="1600200"/>
              <a:ext cx="2006364" cy="609600"/>
            </a:xfrm>
            <a:prstGeom prst="chevron">
              <a:avLst/>
            </a:prstGeom>
            <a:grp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tx1"/>
                  </a:solidFill>
                  <a:latin typeface="Georgia"/>
                </a:rPr>
                <a:t>Initial Measurement</a:t>
              </a:r>
              <a:endParaRPr lang="en-GB" sz="1200" b="1" dirty="0" err="1">
                <a:solidFill>
                  <a:schemeClr val="tx1"/>
                </a:solidFill>
                <a:latin typeface="Georgia"/>
              </a:endParaRPr>
            </a:p>
          </p:txBody>
        </p:sp>
        <p:sp>
          <p:nvSpPr>
            <p:cNvPr id="161" name="Chevron 160"/>
            <p:cNvSpPr/>
            <p:nvPr/>
          </p:nvSpPr>
          <p:spPr bwMode="ltGray">
            <a:xfrm>
              <a:off x="4267200" y="1600200"/>
              <a:ext cx="2209800" cy="609600"/>
            </a:xfrm>
            <a:prstGeom prst="chevron">
              <a:avLst/>
            </a:prstGeom>
            <a:grp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tx1"/>
                  </a:solidFill>
                  <a:latin typeface="Georgia"/>
                </a:rPr>
                <a:t>Subsequent </a:t>
              </a:r>
              <a:r>
                <a:rPr lang="en-US" sz="1200" b="1" dirty="0">
                  <a:solidFill>
                    <a:schemeClr val="tx1"/>
                  </a:solidFill>
                  <a:latin typeface="Georgia"/>
                </a:rPr>
                <a:t>Measurement</a:t>
              </a:r>
              <a:endParaRPr lang="en-GB" sz="1200" b="1" dirty="0" err="1">
                <a:solidFill>
                  <a:schemeClr val="tx1"/>
                </a:solidFill>
                <a:latin typeface="Georgia"/>
              </a:endParaRPr>
            </a:p>
          </p:txBody>
        </p:sp>
        <p:sp>
          <p:nvSpPr>
            <p:cNvPr id="162" name="Chevron 161"/>
            <p:cNvSpPr/>
            <p:nvPr/>
          </p:nvSpPr>
          <p:spPr bwMode="ltGray">
            <a:xfrm>
              <a:off x="6096000" y="1600200"/>
              <a:ext cx="2819400" cy="609600"/>
            </a:xfrm>
            <a:prstGeom prst="chevron">
              <a:avLst/>
            </a:prstGeom>
            <a:grp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tx1"/>
                  </a:solidFill>
                  <a:latin typeface="Georgia"/>
                </a:rPr>
                <a:t>Derecognition</a:t>
              </a:r>
              <a:endParaRPr lang="en-GB" sz="1200" b="1" dirty="0" err="1">
                <a:solidFill>
                  <a:schemeClr val="tx1"/>
                </a:solidFill>
                <a:latin typeface="Georgia"/>
              </a:endParaRPr>
            </a:p>
          </p:txBody>
        </p:sp>
        <p:grpSp>
          <p:nvGrpSpPr>
            <p:cNvPr id="7" name="Group 98"/>
            <p:cNvGrpSpPr/>
            <p:nvPr/>
          </p:nvGrpSpPr>
          <p:grpSpPr>
            <a:xfrm>
              <a:off x="4480560" y="2857500"/>
              <a:ext cx="1691640" cy="2590800"/>
              <a:chOff x="4480560" y="2857500"/>
              <a:chExt cx="1691640" cy="2590800"/>
            </a:xfrm>
            <a:grpFill/>
          </p:grpSpPr>
          <p:cxnSp>
            <p:nvCxnSpPr>
              <p:cNvPr id="46" name="Elbow Connector 45"/>
              <p:cNvCxnSpPr>
                <a:stCxn id="105" idx="3"/>
                <a:endCxn id="42" idx="1"/>
              </p:cNvCxnSpPr>
              <p:nvPr/>
            </p:nvCxnSpPr>
            <p:spPr>
              <a:xfrm>
                <a:off x="4480560" y="3415269"/>
                <a:ext cx="1691640" cy="114300"/>
              </a:xfrm>
              <a:prstGeom prst="bentConnector3">
                <a:avLst>
                  <a:gd name="adj1" fmla="val 50000"/>
                </a:avLst>
              </a:prstGeom>
              <a:grpFill/>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91"/>
              <p:cNvGrpSpPr/>
              <p:nvPr/>
            </p:nvGrpSpPr>
            <p:grpSpPr>
              <a:xfrm>
                <a:off x="4480560" y="2857500"/>
                <a:ext cx="1463040" cy="2590800"/>
                <a:chOff x="4480560" y="2857500"/>
                <a:chExt cx="1463040" cy="2590800"/>
              </a:xfrm>
              <a:grpFill/>
            </p:grpSpPr>
            <p:cxnSp>
              <p:nvCxnSpPr>
                <p:cNvPr id="119" name="Elbow Connector 118"/>
                <p:cNvCxnSpPr>
                  <a:stCxn id="105" idx="3"/>
                  <a:endCxn id="48" idx="1"/>
                </p:cNvCxnSpPr>
                <p:nvPr/>
              </p:nvCxnSpPr>
              <p:spPr>
                <a:xfrm flipV="1">
                  <a:off x="4480560" y="2857500"/>
                  <a:ext cx="243840" cy="557769"/>
                </a:xfrm>
                <a:prstGeom prst="bentConnector3">
                  <a:avLst>
                    <a:gd name="adj1" fmla="val 50000"/>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105" idx="3"/>
                  <a:endCxn id="124" idx="1"/>
                </p:cNvCxnSpPr>
                <p:nvPr/>
              </p:nvCxnSpPr>
              <p:spPr>
                <a:xfrm>
                  <a:off x="4480560" y="3415269"/>
                  <a:ext cx="243840" cy="2033031"/>
                </a:xfrm>
                <a:prstGeom prst="bentConnector3">
                  <a:avLst>
                    <a:gd name="adj1" fmla="val 50000"/>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163" name="Rounded Rectangle 162"/>
                <p:cNvSpPr>
                  <a:spLocks noChangeArrowheads="1"/>
                </p:cNvSpPr>
                <p:nvPr/>
              </p:nvSpPr>
              <p:spPr bwMode="auto">
                <a:xfrm>
                  <a:off x="4648200" y="3733800"/>
                  <a:ext cx="1295400" cy="228600"/>
                </a:xfrm>
                <a:prstGeom prst="roundRect">
                  <a:avLst>
                    <a:gd name="adj" fmla="val 16667"/>
                  </a:avLst>
                </a:prstGeom>
                <a:grpFill/>
                <a:ln w="25400" algn="ctr">
                  <a:no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90000"/>
                  </a:pPr>
                  <a:r>
                    <a:rPr lang="en-US" sz="1200" b="1" dirty="0" smtClean="0">
                      <a:latin typeface="Georgia"/>
                    </a:rPr>
                    <a:t> Depreciation</a:t>
                  </a:r>
                  <a:endParaRPr lang="en-US" sz="1200" b="1" dirty="0">
                    <a:latin typeface="Georgia"/>
                  </a:endParaRPr>
                </a:p>
              </p:txBody>
            </p:sp>
            <p:sp>
              <p:nvSpPr>
                <p:cNvPr id="164" name="Rounded Rectangle 163"/>
                <p:cNvSpPr>
                  <a:spLocks noChangeArrowheads="1"/>
                </p:cNvSpPr>
                <p:nvPr/>
              </p:nvSpPr>
              <p:spPr bwMode="auto">
                <a:xfrm>
                  <a:off x="4648200" y="3276600"/>
                  <a:ext cx="1219200" cy="304800"/>
                </a:xfrm>
                <a:prstGeom prst="roundRect">
                  <a:avLst>
                    <a:gd name="adj" fmla="val 16667"/>
                  </a:avLst>
                </a:prstGeom>
                <a:grpFill/>
                <a:ln w="25400" algn="ctr">
                  <a:no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90000"/>
                  </a:pPr>
                  <a:r>
                    <a:rPr lang="en-US" sz="1200" b="1" dirty="0" smtClean="0">
                      <a:latin typeface="Georgia"/>
                    </a:rPr>
                    <a:t> </a:t>
                  </a:r>
                </a:p>
                <a:p>
                  <a:pPr>
                    <a:buSzPct val="90000"/>
                  </a:pPr>
                  <a:endParaRPr lang="en-US" sz="1200" b="1" dirty="0" smtClean="0">
                    <a:latin typeface="Georgia"/>
                  </a:endParaRPr>
                </a:p>
                <a:p>
                  <a:pPr>
                    <a:buSzPct val="90000"/>
                  </a:pPr>
                  <a:endParaRPr lang="en-US" sz="1200" b="1" dirty="0" smtClean="0">
                    <a:latin typeface="Georgia"/>
                  </a:endParaRPr>
                </a:p>
                <a:p>
                  <a:pPr>
                    <a:buSzPct val="90000"/>
                  </a:pPr>
                  <a:endParaRPr lang="en-US" sz="1200" b="1" dirty="0" smtClean="0">
                    <a:latin typeface="Georgia"/>
                  </a:endParaRPr>
                </a:p>
                <a:p>
                  <a:pPr>
                    <a:buSzPct val="90000"/>
                  </a:pPr>
                  <a:endParaRPr lang="en-US" sz="1200" b="1" dirty="0" smtClean="0">
                    <a:latin typeface="Georgia"/>
                  </a:endParaRPr>
                </a:p>
                <a:p>
                  <a:pPr>
                    <a:buSzPct val="90000"/>
                  </a:pPr>
                  <a:endParaRPr lang="en-US" sz="1200" b="1" dirty="0" smtClean="0">
                    <a:latin typeface="Georgia"/>
                  </a:endParaRPr>
                </a:p>
                <a:p>
                  <a:pPr>
                    <a:buSzPct val="90000"/>
                  </a:pPr>
                  <a:endParaRPr lang="en-US" sz="1200" b="1" dirty="0" smtClean="0">
                    <a:latin typeface="Georgia"/>
                  </a:endParaRPr>
                </a:p>
                <a:p>
                  <a:pPr>
                    <a:buSzPct val="90000"/>
                  </a:pPr>
                  <a:endParaRPr lang="en-US" sz="1200" b="1" dirty="0" smtClean="0">
                    <a:latin typeface="Georgia"/>
                  </a:endParaRPr>
                </a:p>
                <a:p>
                  <a:pPr>
                    <a:buSzPct val="90000"/>
                  </a:pPr>
                  <a:endParaRPr lang="en-US" sz="1200" b="1" dirty="0" smtClean="0">
                    <a:latin typeface="Georgia"/>
                  </a:endParaRPr>
                </a:p>
                <a:p>
                  <a:pPr>
                    <a:buSzPct val="90000"/>
                  </a:pPr>
                  <a:endParaRPr lang="en-GB" sz="1200" b="1" dirty="0" smtClean="0">
                    <a:latin typeface="Georgia"/>
                  </a:endParaRPr>
                </a:p>
                <a:p>
                  <a:pPr>
                    <a:buSzPct val="90000"/>
                  </a:pPr>
                  <a:endParaRPr lang="en-US" sz="1200" b="1" dirty="0" smtClean="0">
                    <a:latin typeface="Georgia"/>
                  </a:endParaRPr>
                </a:p>
                <a:p>
                  <a:pPr>
                    <a:buSzPct val="90000"/>
                  </a:pPr>
                  <a:r>
                    <a:rPr lang="en-US" sz="1200" b="1" dirty="0">
                      <a:latin typeface="Georgia"/>
                    </a:rPr>
                    <a:t> </a:t>
                  </a:r>
                  <a:r>
                    <a:rPr lang="en-US" sz="1200" b="1" dirty="0" smtClean="0">
                      <a:latin typeface="Georgia"/>
                    </a:rPr>
                    <a:t>Wear &amp; Tear</a:t>
                  </a:r>
                </a:p>
                <a:p>
                  <a:pPr>
                    <a:buSzPct val="90000"/>
                  </a:pPr>
                  <a:endParaRPr lang="en-GB" sz="1200" b="1" dirty="0">
                    <a:latin typeface="Georgia"/>
                  </a:endParaRPr>
                </a:p>
                <a:p>
                  <a:pPr>
                    <a:buSzPct val="90000"/>
                  </a:pPr>
                  <a:r>
                    <a:rPr lang="en-GB" sz="1200" b="1" dirty="0" smtClean="0">
                      <a:latin typeface="Georgia"/>
                    </a:rPr>
                    <a:t>Impairment</a:t>
                  </a:r>
                  <a:endParaRPr lang="en-US" sz="1200" b="1" dirty="0">
                    <a:latin typeface="Georgia"/>
                  </a:endParaRPr>
                </a:p>
              </p:txBody>
            </p:sp>
          </p:grpSp>
        </p:grpSp>
        <p:grpSp>
          <p:nvGrpSpPr>
            <p:cNvPr id="10" name="Group 86"/>
            <p:cNvGrpSpPr/>
            <p:nvPr/>
          </p:nvGrpSpPr>
          <p:grpSpPr>
            <a:xfrm>
              <a:off x="228601" y="3782538"/>
              <a:ext cx="3581399" cy="1905000"/>
              <a:chOff x="228601" y="3782538"/>
              <a:chExt cx="3581399" cy="1905000"/>
            </a:xfrm>
            <a:grpFill/>
          </p:grpSpPr>
          <p:sp>
            <p:nvSpPr>
              <p:cNvPr id="80" name="Rounded Rectangle 79"/>
              <p:cNvSpPr>
                <a:spLocks noChangeArrowheads="1"/>
              </p:cNvSpPr>
              <p:nvPr/>
            </p:nvSpPr>
            <p:spPr bwMode="auto">
              <a:xfrm>
                <a:off x="2590800" y="5105400"/>
                <a:ext cx="1219200" cy="582138"/>
              </a:xfrm>
              <a:prstGeom prst="roundRect">
                <a:avLst>
                  <a:gd name="adj" fmla="val 16667"/>
                </a:avLst>
              </a:prstGeom>
              <a:grpFill/>
              <a:ln w="25400" algn="ctr">
                <a:solidFill>
                  <a:schemeClr val="accent2"/>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Assembly /</a:t>
                </a:r>
              </a:p>
              <a:p>
                <a:pPr algn="ctr">
                  <a:buSzPct val="90000"/>
                </a:pPr>
                <a:r>
                  <a:rPr lang="en-US" sz="1200" b="1" dirty="0" smtClean="0">
                    <a:latin typeface="Georgia"/>
                  </a:rPr>
                  <a:t>Installation</a:t>
                </a:r>
                <a:endParaRPr lang="en-US" sz="1200" b="1" dirty="0">
                  <a:latin typeface="Georgia"/>
                </a:endParaRPr>
              </a:p>
            </p:txBody>
          </p:sp>
          <p:cxnSp>
            <p:nvCxnSpPr>
              <p:cNvPr id="81" name="Elbow Connector 80"/>
              <p:cNvCxnSpPr>
                <a:endCxn id="80" idx="1"/>
              </p:cNvCxnSpPr>
              <p:nvPr/>
            </p:nvCxnSpPr>
            <p:spPr>
              <a:xfrm rot="5400000">
                <a:off x="1974338" y="4399001"/>
                <a:ext cx="1613931" cy="381005"/>
              </a:xfrm>
              <a:prstGeom prst="bentConnector4">
                <a:avLst>
                  <a:gd name="adj1" fmla="val 40983"/>
                  <a:gd name="adj2" fmla="val 159999"/>
                </a:avLst>
              </a:prstGeom>
              <a:grpFill/>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0"/>
              <p:cNvCxnSpPr>
                <a:stCxn id="80" idx="3"/>
              </p:cNvCxnSpPr>
              <p:nvPr/>
            </p:nvCxnSpPr>
            <p:spPr>
              <a:xfrm flipH="1" flipV="1">
                <a:off x="3200402" y="3782539"/>
                <a:ext cx="609598" cy="1613930"/>
              </a:xfrm>
              <a:prstGeom prst="bentConnector4">
                <a:avLst>
                  <a:gd name="adj1" fmla="val -37500"/>
                  <a:gd name="adj2" fmla="val 59017"/>
                </a:avLst>
              </a:prstGeom>
              <a:grpFill/>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2" name="Elbow Connector 80"/>
              <p:cNvCxnSpPr/>
              <p:nvPr/>
            </p:nvCxnSpPr>
            <p:spPr>
              <a:xfrm>
                <a:off x="1440000" y="5400000"/>
                <a:ext cx="1152000" cy="1"/>
              </a:xfrm>
              <a:prstGeom prst="straightConnector1">
                <a:avLst/>
              </a:prstGeom>
              <a:grpFill/>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2" name="Rounded Rectangle 51"/>
              <p:cNvSpPr>
                <a:spLocks noChangeArrowheads="1"/>
              </p:cNvSpPr>
              <p:nvPr/>
            </p:nvSpPr>
            <p:spPr bwMode="auto">
              <a:xfrm>
                <a:off x="228601" y="5180160"/>
                <a:ext cx="1219199" cy="505938"/>
              </a:xfrm>
              <a:prstGeom prst="roundRect">
                <a:avLst>
                  <a:gd name="adj" fmla="val 16667"/>
                </a:avLst>
              </a:prstGeom>
              <a:grpFill/>
              <a:ln w="25400" algn="ctr">
                <a:solidFill>
                  <a:schemeClr val="accent6">
                    <a:lumMod val="75000"/>
                  </a:schemeClr>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Self-constructed</a:t>
                </a:r>
                <a:endParaRPr lang="en-US" sz="1200" b="1" dirty="0">
                  <a:latin typeface="Georgia"/>
                </a:endParaRPr>
              </a:p>
            </p:txBody>
          </p:sp>
        </p:grpSp>
        <p:grpSp>
          <p:nvGrpSpPr>
            <p:cNvPr id="11" name="Group 85"/>
            <p:cNvGrpSpPr/>
            <p:nvPr/>
          </p:nvGrpSpPr>
          <p:grpSpPr>
            <a:xfrm>
              <a:off x="2574758" y="3048000"/>
              <a:ext cx="1235242" cy="734538"/>
              <a:chOff x="2574758" y="3048000"/>
              <a:chExt cx="1235242" cy="734538"/>
            </a:xfrm>
            <a:grpFill/>
          </p:grpSpPr>
          <p:cxnSp>
            <p:nvCxnSpPr>
              <p:cNvPr id="43" name="Elbow Connector 42"/>
              <p:cNvCxnSpPr>
                <a:stCxn id="12" idx="3"/>
                <a:endCxn id="34" idx="1"/>
              </p:cNvCxnSpPr>
              <p:nvPr/>
            </p:nvCxnSpPr>
            <p:spPr>
              <a:xfrm flipH="1">
                <a:off x="2574758" y="3415269"/>
                <a:ext cx="16042" cy="1588"/>
              </a:xfrm>
              <a:prstGeom prst="straightConnector1">
                <a:avLst/>
              </a:prstGeom>
              <a:grpFill/>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a:spLocks noChangeArrowheads="1"/>
              </p:cNvSpPr>
              <p:nvPr/>
            </p:nvSpPr>
            <p:spPr bwMode="auto">
              <a:xfrm>
                <a:off x="2574758" y="3048000"/>
                <a:ext cx="1235242" cy="734538"/>
              </a:xfrm>
              <a:prstGeom prst="roundRect">
                <a:avLst>
                  <a:gd name="adj" fmla="val 16667"/>
                </a:avLst>
              </a:prstGeom>
              <a:grpFill/>
              <a:ln w="25400" algn="ctr">
                <a:solidFill>
                  <a:schemeClr val="accent6">
                    <a:lumMod val="75000"/>
                  </a:schemeClr>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Receipt &amp; Inspection</a:t>
                </a:r>
                <a:endParaRPr lang="en-US" sz="1200" b="1" dirty="0">
                  <a:latin typeface="Georgia"/>
                </a:endParaRPr>
              </a:p>
            </p:txBody>
          </p:sp>
        </p:grpSp>
        <p:grpSp>
          <p:nvGrpSpPr>
            <p:cNvPr id="13" name="Group 97"/>
            <p:cNvGrpSpPr/>
            <p:nvPr/>
          </p:nvGrpSpPr>
          <p:grpSpPr>
            <a:xfrm>
              <a:off x="4724400" y="2590800"/>
              <a:ext cx="2590800" cy="3124200"/>
              <a:chOff x="4724400" y="2590800"/>
              <a:chExt cx="2590800" cy="3124200"/>
            </a:xfrm>
            <a:grpFill/>
          </p:grpSpPr>
          <p:cxnSp>
            <p:nvCxnSpPr>
              <p:cNvPr id="143" name="Elbow Connector 142"/>
              <p:cNvCxnSpPr>
                <a:stCxn id="48" idx="3"/>
                <a:endCxn id="42" idx="1"/>
              </p:cNvCxnSpPr>
              <p:nvPr/>
            </p:nvCxnSpPr>
            <p:spPr>
              <a:xfrm>
                <a:off x="5715000" y="2857500"/>
                <a:ext cx="457200" cy="672069"/>
              </a:xfrm>
              <a:prstGeom prst="bentConnector3">
                <a:avLst>
                  <a:gd name="adj1" fmla="val 50000"/>
                </a:avLst>
              </a:prstGeom>
              <a:grpFill/>
              <a:ln>
                <a:tailEnd type="arrow"/>
              </a:ln>
            </p:spPr>
            <p:style>
              <a:lnRef idx="1">
                <a:schemeClr val="accent1"/>
              </a:lnRef>
              <a:fillRef idx="0">
                <a:schemeClr val="accent1"/>
              </a:fillRef>
              <a:effectRef idx="0">
                <a:schemeClr val="accent1"/>
              </a:effectRef>
              <a:fontRef idx="minor">
                <a:schemeClr val="tx1"/>
              </a:fontRef>
            </p:style>
          </p:cxnSp>
          <p:grpSp>
            <p:nvGrpSpPr>
              <p:cNvPr id="14" name="Group 92"/>
              <p:cNvGrpSpPr/>
              <p:nvPr/>
            </p:nvGrpSpPr>
            <p:grpSpPr>
              <a:xfrm>
                <a:off x="4724400" y="2590800"/>
                <a:ext cx="2590800" cy="3124200"/>
                <a:chOff x="4724400" y="2590800"/>
                <a:chExt cx="2590800" cy="3124200"/>
              </a:xfrm>
              <a:grpFill/>
            </p:grpSpPr>
            <p:sp>
              <p:nvSpPr>
                <p:cNvPr id="48" name="Rounded Rectangle 47"/>
                <p:cNvSpPr>
                  <a:spLocks noChangeArrowheads="1"/>
                </p:cNvSpPr>
                <p:nvPr/>
              </p:nvSpPr>
              <p:spPr bwMode="auto">
                <a:xfrm>
                  <a:off x="4724400" y="2590800"/>
                  <a:ext cx="990600" cy="533400"/>
                </a:xfrm>
                <a:prstGeom prst="roundRect">
                  <a:avLst>
                    <a:gd name="adj" fmla="val 16667"/>
                  </a:avLst>
                </a:prstGeom>
                <a:grpFill/>
                <a:ln w="25400" algn="ctr">
                  <a:solidFill>
                    <a:schemeClr val="accent2"/>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 Upgrades</a:t>
                  </a:r>
                  <a:endParaRPr lang="en-US" sz="1200" b="1" dirty="0">
                    <a:latin typeface="Georgia"/>
                  </a:endParaRPr>
                </a:p>
              </p:txBody>
            </p:sp>
            <p:sp>
              <p:nvSpPr>
                <p:cNvPr id="124" name="Rounded Rectangle 123"/>
                <p:cNvSpPr>
                  <a:spLocks noChangeArrowheads="1"/>
                </p:cNvSpPr>
                <p:nvPr/>
              </p:nvSpPr>
              <p:spPr bwMode="auto">
                <a:xfrm>
                  <a:off x="4724400" y="5181600"/>
                  <a:ext cx="990600" cy="533400"/>
                </a:xfrm>
                <a:prstGeom prst="roundRect">
                  <a:avLst>
                    <a:gd name="adj" fmla="val 16667"/>
                  </a:avLst>
                </a:prstGeom>
                <a:grpFill/>
                <a:ln w="25400" algn="ctr">
                  <a:solidFill>
                    <a:schemeClr val="accent2"/>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Repairs</a:t>
                  </a:r>
                  <a:endParaRPr lang="en-US" sz="1200" b="1" dirty="0">
                    <a:latin typeface="Georgia"/>
                  </a:endParaRPr>
                </a:p>
              </p:txBody>
            </p:sp>
            <p:cxnSp>
              <p:nvCxnSpPr>
                <p:cNvPr id="140" name="Elbow Connector 139"/>
                <p:cNvCxnSpPr>
                  <a:stCxn id="124" idx="3"/>
                  <a:endCxn id="42" idx="1"/>
                </p:cNvCxnSpPr>
                <p:nvPr/>
              </p:nvCxnSpPr>
              <p:spPr>
                <a:xfrm flipV="1">
                  <a:off x="5715000" y="3529569"/>
                  <a:ext cx="457200" cy="1918731"/>
                </a:xfrm>
                <a:prstGeom prst="bentConnector3">
                  <a:avLst>
                    <a:gd name="adj1" fmla="val 50000"/>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a:spLocks noChangeArrowheads="1"/>
                </p:cNvSpPr>
                <p:nvPr/>
              </p:nvSpPr>
              <p:spPr bwMode="auto">
                <a:xfrm>
                  <a:off x="6172200" y="3276600"/>
                  <a:ext cx="1143000" cy="505938"/>
                </a:xfrm>
                <a:prstGeom prst="roundRect">
                  <a:avLst>
                    <a:gd name="adj" fmla="val 16667"/>
                  </a:avLst>
                </a:prstGeom>
                <a:grpFill/>
                <a:ln w="25400" algn="ctr">
                  <a:solidFill>
                    <a:schemeClr val="accent6">
                      <a:lumMod val="75000"/>
                    </a:schemeClr>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Retirement Disposal</a:t>
                  </a:r>
                  <a:endParaRPr lang="en-US" sz="1200" b="1" dirty="0">
                    <a:latin typeface="Georgia"/>
                  </a:endParaRPr>
                </a:p>
              </p:txBody>
            </p:sp>
          </p:grpSp>
        </p:grpSp>
        <p:grpSp>
          <p:nvGrpSpPr>
            <p:cNvPr id="15" name="Group 81"/>
            <p:cNvGrpSpPr/>
            <p:nvPr/>
          </p:nvGrpSpPr>
          <p:grpSpPr>
            <a:xfrm>
              <a:off x="152400" y="2514600"/>
              <a:ext cx="1143000" cy="1981200"/>
              <a:chOff x="152400" y="2514600"/>
              <a:chExt cx="1143000" cy="1981200"/>
            </a:xfrm>
            <a:grpFill/>
          </p:grpSpPr>
          <p:sp>
            <p:nvSpPr>
              <p:cNvPr id="61" name="Rounded Rectangle 60"/>
              <p:cNvSpPr>
                <a:spLocks noChangeArrowheads="1"/>
              </p:cNvSpPr>
              <p:nvPr/>
            </p:nvSpPr>
            <p:spPr bwMode="auto">
              <a:xfrm>
                <a:off x="228600" y="2618262"/>
                <a:ext cx="992104" cy="540000"/>
              </a:xfrm>
              <a:prstGeom prst="roundRect">
                <a:avLst>
                  <a:gd name="adj" fmla="val 16667"/>
                </a:avLst>
              </a:prstGeom>
              <a:grpFill/>
              <a:ln w="25400" algn="ctr">
                <a:solidFill>
                  <a:schemeClr val="accent6">
                    <a:lumMod val="75000"/>
                  </a:schemeClr>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Purchase</a:t>
                </a:r>
              </a:p>
            </p:txBody>
          </p:sp>
          <p:sp>
            <p:nvSpPr>
              <p:cNvPr id="25" name="Rounded Rectangle 24"/>
              <p:cNvSpPr>
                <a:spLocks noChangeArrowheads="1"/>
              </p:cNvSpPr>
              <p:nvPr/>
            </p:nvSpPr>
            <p:spPr bwMode="auto">
              <a:xfrm>
                <a:off x="228600" y="3276600"/>
                <a:ext cx="992104" cy="505938"/>
              </a:xfrm>
              <a:prstGeom prst="roundRect">
                <a:avLst>
                  <a:gd name="adj" fmla="val 16667"/>
                </a:avLst>
              </a:prstGeom>
              <a:grpFill/>
              <a:ln w="25400" algn="ctr">
                <a:solidFill>
                  <a:schemeClr val="accent6">
                    <a:lumMod val="75000"/>
                  </a:schemeClr>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Donation</a:t>
                </a:r>
                <a:endParaRPr lang="en-US" sz="1200" b="1" dirty="0">
                  <a:latin typeface="Georgia"/>
                </a:endParaRPr>
              </a:p>
            </p:txBody>
          </p:sp>
          <p:sp>
            <p:nvSpPr>
              <p:cNvPr id="26" name="Rounded Rectangle 25"/>
              <p:cNvSpPr>
                <a:spLocks noChangeArrowheads="1"/>
              </p:cNvSpPr>
              <p:nvPr/>
            </p:nvSpPr>
            <p:spPr bwMode="auto">
              <a:xfrm>
                <a:off x="228600" y="3913662"/>
                <a:ext cx="1066800" cy="505938"/>
              </a:xfrm>
              <a:prstGeom prst="roundRect">
                <a:avLst>
                  <a:gd name="adj" fmla="val 16667"/>
                </a:avLst>
              </a:prstGeom>
              <a:grpFill/>
              <a:ln w="25400" algn="ctr">
                <a:solidFill>
                  <a:schemeClr val="accent6">
                    <a:lumMod val="75000"/>
                  </a:schemeClr>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Transfers</a:t>
                </a:r>
                <a:endParaRPr lang="en-US" sz="1200" b="1" dirty="0">
                  <a:latin typeface="Georgia"/>
                </a:endParaRPr>
              </a:p>
            </p:txBody>
          </p:sp>
          <p:sp>
            <p:nvSpPr>
              <p:cNvPr id="72" name="Rounded Rectangle 71"/>
              <p:cNvSpPr/>
              <p:nvPr/>
            </p:nvSpPr>
            <p:spPr bwMode="ltGray">
              <a:xfrm>
                <a:off x="152400" y="2514600"/>
                <a:ext cx="1143000" cy="1981200"/>
              </a:xfrm>
              <a:prstGeom prst="roundRect">
                <a:avLst/>
              </a:prstGeom>
              <a:grpFill/>
              <a:ln>
                <a:solidFill>
                  <a:schemeClr val="accent6">
                    <a:lumMod val="75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200" dirty="0" err="1">
                  <a:solidFill>
                    <a:schemeClr val="tx1"/>
                  </a:solidFill>
                  <a:latin typeface="Georgia"/>
                </a:endParaRPr>
              </a:p>
            </p:txBody>
          </p:sp>
        </p:grpSp>
        <p:grpSp>
          <p:nvGrpSpPr>
            <p:cNvPr id="16" name="Group 94"/>
            <p:cNvGrpSpPr/>
            <p:nvPr/>
          </p:nvGrpSpPr>
          <p:grpSpPr>
            <a:xfrm>
              <a:off x="7772400" y="2514600"/>
              <a:ext cx="1116000" cy="1981200"/>
              <a:chOff x="7772400" y="2514600"/>
              <a:chExt cx="1116000" cy="1981200"/>
            </a:xfrm>
            <a:grpFill/>
          </p:grpSpPr>
          <p:sp>
            <p:nvSpPr>
              <p:cNvPr id="35" name="Rounded Rectangle 34"/>
              <p:cNvSpPr>
                <a:spLocks noChangeArrowheads="1"/>
              </p:cNvSpPr>
              <p:nvPr/>
            </p:nvSpPr>
            <p:spPr bwMode="auto">
              <a:xfrm>
                <a:off x="7877226" y="2664000"/>
                <a:ext cx="930442" cy="505938"/>
              </a:xfrm>
              <a:prstGeom prst="roundRect">
                <a:avLst>
                  <a:gd name="adj" fmla="val 16667"/>
                </a:avLst>
              </a:prstGeom>
              <a:grpFill/>
              <a:ln w="25400" algn="ctr">
                <a:solidFill>
                  <a:schemeClr val="accent6">
                    <a:lumMod val="75000"/>
                  </a:schemeClr>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Donate</a:t>
                </a:r>
                <a:endParaRPr lang="en-US" sz="1200" b="1" dirty="0">
                  <a:latin typeface="Georgia"/>
                </a:endParaRPr>
              </a:p>
            </p:txBody>
          </p:sp>
          <p:sp>
            <p:nvSpPr>
              <p:cNvPr id="36" name="Rounded Rectangle 35"/>
              <p:cNvSpPr>
                <a:spLocks noChangeArrowheads="1"/>
              </p:cNvSpPr>
              <p:nvPr/>
            </p:nvSpPr>
            <p:spPr bwMode="auto">
              <a:xfrm>
                <a:off x="7877226" y="3276600"/>
                <a:ext cx="930442" cy="505938"/>
              </a:xfrm>
              <a:prstGeom prst="roundRect">
                <a:avLst>
                  <a:gd name="adj" fmla="val 16667"/>
                </a:avLst>
              </a:prstGeom>
              <a:grpFill/>
              <a:ln w="25400" algn="ctr">
                <a:solidFill>
                  <a:schemeClr val="accent6">
                    <a:lumMod val="75000"/>
                  </a:schemeClr>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Sale</a:t>
                </a:r>
                <a:endParaRPr lang="en-US" sz="1200" b="1" dirty="0">
                  <a:latin typeface="Georgia"/>
                </a:endParaRPr>
              </a:p>
            </p:txBody>
          </p:sp>
          <p:sp>
            <p:nvSpPr>
              <p:cNvPr id="37" name="Rounded Rectangle 36"/>
              <p:cNvSpPr>
                <a:spLocks noChangeArrowheads="1"/>
              </p:cNvSpPr>
              <p:nvPr/>
            </p:nvSpPr>
            <p:spPr bwMode="auto">
              <a:xfrm>
                <a:off x="7877226" y="3886200"/>
                <a:ext cx="930442" cy="505938"/>
              </a:xfrm>
              <a:prstGeom prst="roundRect">
                <a:avLst>
                  <a:gd name="adj" fmla="val 16667"/>
                </a:avLst>
              </a:prstGeom>
              <a:grpFill/>
              <a:ln w="25400" algn="ctr">
                <a:solidFill>
                  <a:schemeClr val="accent6">
                    <a:lumMod val="75000"/>
                  </a:schemeClr>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90000"/>
                </a:pPr>
                <a:r>
                  <a:rPr lang="en-US" sz="1200" b="1" dirty="0" smtClean="0">
                    <a:latin typeface="Georgia"/>
                  </a:rPr>
                  <a:t>Scrap</a:t>
                </a:r>
                <a:endParaRPr lang="en-US" sz="1200" b="1" dirty="0">
                  <a:latin typeface="Georgia"/>
                </a:endParaRPr>
              </a:p>
            </p:txBody>
          </p:sp>
          <p:sp>
            <p:nvSpPr>
              <p:cNvPr id="73" name="Rounded Rectangle 72"/>
              <p:cNvSpPr/>
              <p:nvPr/>
            </p:nvSpPr>
            <p:spPr bwMode="ltGray">
              <a:xfrm>
                <a:off x="7772400" y="2514600"/>
                <a:ext cx="1116000" cy="1981200"/>
              </a:xfrm>
              <a:prstGeom prst="roundRect">
                <a:avLst/>
              </a:prstGeom>
              <a:grpFill/>
              <a:ln>
                <a:solidFill>
                  <a:schemeClr val="accent6">
                    <a:lumMod val="75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200" dirty="0" err="1">
                  <a:solidFill>
                    <a:schemeClr val="tx1"/>
                  </a:solidFill>
                  <a:latin typeface="Georgia" pitchFamily="18" charset="0"/>
                </a:endParaRPr>
              </a:p>
            </p:txBody>
          </p:sp>
        </p:grpSp>
      </p:grpSp>
      <p:sp>
        <p:nvSpPr>
          <p:cNvPr id="21" name="Rectangle 20"/>
          <p:cNvSpPr/>
          <p:nvPr/>
        </p:nvSpPr>
        <p:spPr bwMode="ltGray">
          <a:xfrm>
            <a:off x="512677" y="6021288"/>
            <a:ext cx="8133649" cy="7200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Georgia" pitchFamily="18" charset="0"/>
              </a:rPr>
              <a:t>Throughout the lifecycle of a PPE, there are many processes involved which may involve judgements &amp; estimates</a:t>
            </a:r>
            <a:endParaRPr lang="en-US" dirty="0" err="1" smtClean="0">
              <a:solidFill>
                <a:schemeClr val="tx1"/>
              </a:solidFill>
              <a:latin typeface="Georgia" pitchFamily="18" charset="0"/>
            </a:endParaRPr>
          </a:p>
        </p:txBody>
      </p:sp>
      <p:sp>
        <p:nvSpPr>
          <p:cNvPr id="62" name="Slide Number Placeholder 3"/>
          <p:cNvSpPr txBox="1">
            <a:spLocks/>
          </p:cNvSpPr>
          <p:nvPr/>
        </p:nvSpPr>
        <p:spPr>
          <a:xfrm>
            <a:off x="7524328" y="6588968"/>
            <a:ext cx="1527048" cy="152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BD5762-3BDC-484D-9503-7EA6D5A9A8CE}" type="slidenum">
              <a:rPr lang="en-GB" sz="1000" smtClean="0">
                <a:solidFill>
                  <a:srgbClr val="000000"/>
                </a:solidFill>
              </a:rPr>
              <a:pPr algn="r"/>
              <a:t>10</a:t>
            </a:fld>
            <a:endParaRPr lang="en-GB" sz="1000" dirty="0">
              <a:solidFill>
                <a:srgbClr val="000000"/>
              </a:solidFill>
            </a:endParaRPr>
          </a:p>
        </p:txBody>
      </p:sp>
    </p:spTree>
    <p:extLst>
      <p:ext uri="{BB962C8B-B14F-4D97-AF65-F5344CB8AC3E}">
        <p14:creationId xmlns:p14="http://schemas.microsoft.com/office/powerpoint/2010/main" val="93755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330444" y="2708920"/>
            <a:ext cx="64831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b="1" dirty="0" smtClean="0">
                <a:latin typeface="Cambria" pitchFamily="18" charset="0"/>
                <a:cs typeface="Arial" charset="0"/>
              </a:rPr>
              <a:t>PENGIKTIRAFAN ASET</a:t>
            </a:r>
          </a:p>
          <a:p>
            <a:pPr algn="ctr"/>
            <a:r>
              <a:rPr lang="en-US" sz="4800" b="1" i="1" dirty="0" smtClean="0">
                <a:latin typeface="Cambria" pitchFamily="18" charset="0"/>
                <a:cs typeface="Arial" charset="0"/>
              </a:rPr>
              <a:t>(Recognition)</a:t>
            </a:r>
            <a:endParaRPr lang="en-US" sz="4800" b="1" i="1" dirty="0">
              <a:latin typeface="Cambria" pitchFamily="18" charset="0"/>
              <a:cs typeface="Arial" charset="0"/>
            </a:endParaRPr>
          </a:p>
        </p:txBody>
      </p:sp>
      <p:sp>
        <p:nvSpPr>
          <p:cNvPr id="3" name="Rectangle 2"/>
          <p:cNvSpPr>
            <a:spLocks noChangeArrowheads="1"/>
          </p:cNvSpPr>
          <p:nvPr/>
        </p:nvSpPr>
        <p:spPr bwMode="auto">
          <a:xfrm>
            <a:off x="2972450" y="1988840"/>
            <a:ext cx="34563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b="1" dirty="0" smtClean="0">
                <a:solidFill>
                  <a:srgbClr val="FF0000"/>
                </a:solidFill>
                <a:latin typeface="Cambria" pitchFamily="18" charset="0"/>
                <a:cs typeface="Arial" charset="0"/>
              </a:rPr>
              <a:t>PRINSIP 1 : </a:t>
            </a:r>
            <a:endParaRPr lang="en-US" sz="4800" b="1" dirty="0">
              <a:solidFill>
                <a:srgbClr val="FF0000"/>
              </a:solidFill>
              <a:latin typeface="Cambria" pitchFamily="18" charset="0"/>
              <a:cs typeface="Arial" charset="0"/>
            </a:endParaRPr>
          </a:p>
        </p:txBody>
      </p:sp>
    </p:spTree>
    <p:extLst>
      <p:ext uri="{BB962C8B-B14F-4D97-AF65-F5344CB8AC3E}">
        <p14:creationId xmlns:p14="http://schemas.microsoft.com/office/powerpoint/2010/main" val="360464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412776"/>
            <a:ext cx="7704856" cy="4893647"/>
          </a:xfrm>
          <a:prstGeom prst="rect">
            <a:avLst/>
          </a:prstGeom>
        </p:spPr>
        <p:txBody>
          <a:bodyPr wrap="square">
            <a:spAutoFit/>
          </a:bodyPr>
          <a:lstStyle/>
          <a:p>
            <a:pPr algn="l">
              <a:defRPr/>
            </a:pPr>
            <a:r>
              <a:rPr lang="en-US" sz="2400" b="1" dirty="0" err="1" smtClean="0">
                <a:latin typeface="Cambria" pitchFamily="18" charset="0"/>
              </a:rPr>
              <a:t>Pengiktirafan</a:t>
            </a:r>
            <a:r>
              <a:rPr lang="en-US" sz="2400" b="1" dirty="0" smtClean="0">
                <a:latin typeface="Cambria" pitchFamily="18" charset="0"/>
              </a:rPr>
              <a:t> </a:t>
            </a:r>
            <a:r>
              <a:rPr lang="en-US" sz="2400" b="1" dirty="0" err="1" smtClean="0">
                <a:latin typeface="Cambria" pitchFamily="18" charset="0"/>
              </a:rPr>
              <a:t>Aset</a:t>
            </a:r>
            <a:r>
              <a:rPr lang="en-US" sz="2400" b="1" dirty="0" smtClean="0">
                <a:latin typeface="Cambria" pitchFamily="18" charset="0"/>
              </a:rPr>
              <a:t> (MPSAS 17)</a:t>
            </a:r>
          </a:p>
          <a:p>
            <a:pPr algn="l">
              <a:defRPr/>
            </a:pPr>
            <a:endParaRPr lang="en-US" sz="2400" b="1" dirty="0">
              <a:latin typeface="Cambria" pitchFamily="18" charset="0"/>
            </a:endParaRPr>
          </a:p>
          <a:p>
            <a:pPr algn="l">
              <a:defRPr/>
            </a:pPr>
            <a:r>
              <a:rPr lang="en-US" sz="2400" dirty="0">
                <a:latin typeface="Cambria" pitchFamily="18" charset="0"/>
              </a:rPr>
              <a:t>     Kos item </a:t>
            </a:r>
            <a:r>
              <a:rPr lang="en-US" sz="2400" dirty="0" err="1">
                <a:latin typeface="Cambria" pitchFamily="18" charset="0"/>
              </a:rPr>
              <a:t>hartanah</a:t>
            </a:r>
            <a:r>
              <a:rPr lang="en-US" sz="2400" dirty="0">
                <a:latin typeface="Cambria" pitchFamily="18" charset="0"/>
              </a:rPr>
              <a:t>, </a:t>
            </a:r>
            <a:r>
              <a:rPr lang="en-US" sz="2400" dirty="0" err="1">
                <a:latin typeface="Cambria" pitchFamily="18" charset="0"/>
              </a:rPr>
              <a:t>loji</a:t>
            </a:r>
            <a:r>
              <a:rPr lang="en-US" sz="2400" dirty="0">
                <a:latin typeface="Cambria" pitchFamily="18" charset="0"/>
              </a:rPr>
              <a:t> </a:t>
            </a:r>
            <a:r>
              <a:rPr lang="en-US" sz="2400" dirty="0" err="1">
                <a:latin typeface="Cambria" pitchFamily="18" charset="0"/>
              </a:rPr>
              <a:t>dan</a:t>
            </a:r>
            <a:r>
              <a:rPr lang="en-US" sz="2400" dirty="0">
                <a:latin typeface="Cambria" pitchFamily="18" charset="0"/>
              </a:rPr>
              <a:t> </a:t>
            </a:r>
            <a:r>
              <a:rPr lang="en-US" sz="2400" dirty="0" err="1">
                <a:latin typeface="Cambria" pitchFamily="18" charset="0"/>
              </a:rPr>
              <a:t>peralatan</a:t>
            </a:r>
            <a:r>
              <a:rPr lang="en-US" sz="2400" dirty="0">
                <a:latin typeface="Cambria" pitchFamily="18" charset="0"/>
              </a:rPr>
              <a:t> </a:t>
            </a:r>
            <a:r>
              <a:rPr lang="en-US" sz="2400" dirty="0" err="1">
                <a:latin typeface="Cambria" pitchFamily="18" charset="0"/>
              </a:rPr>
              <a:t>dan</a:t>
            </a:r>
            <a:r>
              <a:rPr lang="en-US" sz="2400" dirty="0">
                <a:latin typeface="Cambria" pitchFamily="18" charset="0"/>
              </a:rPr>
              <a:t> </a:t>
            </a:r>
            <a:r>
              <a:rPr lang="en-US" sz="2400" dirty="0" err="1">
                <a:latin typeface="Cambria" pitchFamily="18" charset="0"/>
              </a:rPr>
              <a:t>hendaklah</a:t>
            </a:r>
            <a:r>
              <a:rPr lang="en-US" sz="2400" dirty="0">
                <a:latin typeface="Cambria" pitchFamily="18" charset="0"/>
              </a:rPr>
              <a:t> </a:t>
            </a:r>
          </a:p>
          <a:p>
            <a:pPr algn="l">
              <a:defRPr/>
            </a:pPr>
            <a:r>
              <a:rPr lang="en-US" sz="2400" dirty="0">
                <a:latin typeface="Cambria" pitchFamily="18" charset="0"/>
              </a:rPr>
              <a:t>     </a:t>
            </a:r>
            <a:r>
              <a:rPr lang="en-US" sz="2400" dirty="0" err="1">
                <a:latin typeface="Cambria" pitchFamily="18" charset="0"/>
              </a:rPr>
              <a:t>diiktiraf</a:t>
            </a:r>
            <a:r>
              <a:rPr lang="en-US" sz="2400" dirty="0">
                <a:latin typeface="Cambria" pitchFamily="18" charset="0"/>
              </a:rPr>
              <a:t> </a:t>
            </a:r>
            <a:r>
              <a:rPr lang="en-US" sz="2400" dirty="0" err="1">
                <a:latin typeface="Cambria" pitchFamily="18" charset="0"/>
              </a:rPr>
              <a:t>sebagai</a:t>
            </a:r>
            <a:r>
              <a:rPr lang="en-US" sz="2400" dirty="0">
                <a:latin typeface="Cambria" pitchFamily="18" charset="0"/>
              </a:rPr>
              <a:t> </a:t>
            </a:r>
            <a:r>
              <a:rPr lang="en-US" sz="2400" dirty="0" err="1">
                <a:latin typeface="Cambria" pitchFamily="18" charset="0"/>
              </a:rPr>
              <a:t>aset</a:t>
            </a:r>
            <a:r>
              <a:rPr lang="en-US" sz="2400" dirty="0">
                <a:latin typeface="Cambria" pitchFamily="18" charset="0"/>
              </a:rPr>
              <a:t> </a:t>
            </a:r>
            <a:r>
              <a:rPr lang="en-US" sz="2400" dirty="0" err="1">
                <a:latin typeface="Cambria" pitchFamily="18" charset="0"/>
              </a:rPr>
              <a:t>jika</a:t>
            </a:r>
            <a:r>
              <a:rPr lang="en-US" sz="2400" dirty="0">
                <a:latin typeface="Cambria" pitchFamily="18" charset="0"/>
              </a:rPr>
              <a:t> </a:t>
            </a:r>
            <a:r>
              <a:rPr lang="en-US" sz="2400" dirty="0" err="1">
                <a:latin typeface="Cambria" pitchFamily="18" charset="0"/>
              </a:rPr>
              <a:t>dan</a:t>
            </a:r>
            <a:r>
              <a:rPr lang="en-US" sz="2400" dirty="0">
                <a:latin typeface="Cambria" pitchFamily="18" charset="0"/>
              </a:rPr>
              <a:t> </a:t>
            </a:r>
            <a:r>
              <a:rPr lang="en-US" sz="2400" dirty="0" err="1">
                <a:latin typeface="Cambria" pitchFamily="18" charset="0"/>
              </a:rPr>
              <a:t>hanya</a:t>
            </a:r>
            <a:r>
              <a:rPr lang="en-US" sz="2400" dirty="0">
                <a:latin typeface="Cambria" pitchFamily="18" charset="0"/>
              </a:rPr>
              <a:t> </a:t>
            </a:r>
            <a:r>
              <a:rPr lang="en-US" sz="2400" dirty="0" err="1">
                <a:latin typeface="Cambria" pitchFamily="18" charset="0"/>
              </a:rPr>
              <a:t>jika</a:t>
            </a:r>
            <a:r>
              <a:rPr lang="en-US" sz="2400" dirty="0">
                <a:latin typeface="Cambria" pitchFamily="18" charset="0"/>
              </a:rPr>
              <a:t>:</a:t>
            </a:r>
            <a:endParaRPr lang="en-MY" sz="2400" dirty="0">
              <a:latin typeface="Cambria" pitchFamily="18" charset="0"/>
            </a:endParaRPr>
          </a:p>
          <a:p>
            <a:pPr marL="514350" indent="-514350" algn="l">
              <a:buFontTx/>
              <a:buAutoNum type="alphaLcParenR"/>
              <a:defRPr/>
            </a:pPr>
            <a:endParaRPr lang="en-MY" sz="2400" dirty="0">
              <a:latin typeface="Cambria" pitchFamily="18" charset="0"/>
            </a:endParaRPr>
          </a:p>
          <a:p>
            <a:pPr marL="1028700" lvl="1" indent="-571500" algn="just">
              <a:buFont typeface="+mj-lt"/>
              <a:buAutoNum type="romanLcPeriod"/>
              <a:defRPr/>
            </a:pPr>
            <a:r>
              <a:rPr lang="en-US" sz="2400" dirty="0" err="1" smtClean="0">
                <a:latin typeface="Cambria" pitchFamily="18" charset="0"/>
              </a:rPr>
              <a:t>Dipegang</a:t>
            </a:r>
            <a:r>
              <a:rPr lang="en-US" sz="2400" dirty="0" smtClean="0">
                <a:latin typeface="Cambria" pitchFamily="18" charset="0"/>
              </a:rPr>
              <a:t> </a:t>
            </a:r>
            <a:r>
              <a:rPr lang="en-US" sz="2400" dirty="0" err="1" smtClean="0">
                <a:latin typeface="Cambria" pitchFamily="18" charset="0"/>
              </a:rPr>
              <a:t>untuk</a:t>
            </a:r>
            <a:r>
              <a:rPr lang="en-US" sz="2400" dirty="0" smtClean="0">
                <a:latin typeface="Cambria" pitchFamily="18" charset="0"/>
              </a:rPr>
              <a:t> </a:t>
            </a:r>
            <a:r>
              <a:rPr lang="en-US" sz="2400" dirty="0" err="1" smtClean="0">
                <a:latin typeface="Cambria" pitchFamily="18" charset="0"/>
              </a:rPr>
              <a:t>kegunaan</a:t>
            </a:r>
            <a:r>
              <a:rPr lang="en-US" sz="2400" dirty="0" smtClean="0">
                <a:latin typeface="Cambria" pitchFamily="18" charset="0"/>
              </a:rPr>
              <a:t> </a:t>
            </a:r>
            <a:r>
              <a:rPr lang="en-US" sz="2400" dirty="0" err="1" smtClean="0">
                <a:latin typeface="Cambria" pitchFamily="18" charset="0"/>
              </a:rPr>
              <a:t>dalam</a:t>
            </a:r>
            <a:r>
              <a:rPr lang="en-US" sz="2400" dirty="0" smtClean="0">
                <a:latin typeface="Cambria" pitchFamily="18" charset="0"/>
              </a:rPr>
              <a:t> </a:t>
            </a:r>
            <a:r>
              <a:rPr lang="en-US" sz="2400" dirty="0" err="1" smtClean="0">
                <a:latin typeface="Cambria" pitchFamily="18" charset="0"/>
              </a:rPr>
              <a:t>pengeluaran</a:t>
            </a:r>
            <a:r>
              <a:rPr lang="en-US" sz="2400" dirty="0" smtClean="0">
                <a:latin typeface="Cambria" pitchFamily="18" charset="0"/>
              </a:rPr>
              <a:t> </a:t>
            </a:r>
            <a:r>
              <a:rPr lang="en-US" sz="2400" dirty="0" err="1" smtClean="0">
                <a:latin typeface="Cambria" pitchFamily="18" charset="0"/>
              </a:rPr>
              <a:t>dan</a:t>
            </a:r>
            <a:r>
              <a:rPr lang="en-US" sz="2400" dirty="0" smtClean="0">
                <a:latin typeface="Cambria" pitchFamily="18" charset="0"/>
              </a:rPr>
              <a:t> proses </a:t>
            </a:r>
            <a:r>
              <a:rPr lang="en-US" sz="2400" dirty="0" err="1" smtClean="0">
                <a:latin typeface="Cambria" pitchFamily="18" charset="0"/>
              </a:rPr>
              <a:t>membekalkan</a:t>
            </a:r>
            <a:r>
              <a:rPr lang="en-US" sz="2400" dirty="0" smtClean="0">
                <a:latin typeface="Cambria" pitchFamily="18" charset="0"/>
              </a:rPr>
              <a:t> </a:t>
            </a:r>
            <a:r>
              <a:rPr lang="en-US" sz="2400" dirty="0" err="1" smtClean="0">
                <a:latin typeface="Cambria" pitchFamily="18" charset="0"/>
              </a:rPr>
              <a:t>barang</a:t>
            </a:r>
            <a:r>
              <a:rPr lang="en-US" sz="2400" dirty="0" smtClean="0">
                <a:latin typeface="Cambria" pitchFamily="18" charset="0"/>
              </a:rPr>
              <a:t> </a:t>
            </a:r>
            <a:r>
              <a:rPr lang="en-US" sz="2400" dirty="0" err="1" smtClean="0">
                <a:latin typeface="Cambria" pitchFamily="18" charset="0"/>
              </a:rPr>
              <a:t>atau</a:t>
            </a:r>
            <a:r>
              <a:rPr lang="en-US" sz="2400" dirty="0" smtClean="0">
                <a:latin typeface="Cambria" pitchFamily="18" charset="0"/>
              </a:rPr>
              <a:t> </a:t>
            </a:r>
            <a:r>
              <a:rPr lang="en-US" sz="2400" dirty="0" err="1" smtClean="0">
                <a:latin typeface="Cambria" pitchFamily="18" charset="0"/>
              </a:rPr>
              <a:t>perkhidmatan</a:t>
            </a:r>
            <a:r>
              <a:rPr lang="en-US" sz="2400" dirty="0" smtClean="0">
                <a:latin typeface="Cambria" pitchFamily="18" charset="0"/>
              </a:rPr>
              <a:t> </a:t>
            </a:r>
            <a:r>
              <a:rPr lang="en-US" sz="2400" dirty="0" err="1" smtClean="0">
                <a:latin typeface="Cambria" pitchFamily="18" charset="0"/>
              </a:rPr>
              <a:t>atau</a:t>
            </a:r>
            <a:r>
              <a:rPr lang="en-US" sz="2400" dirty="0" smtClean="0">
                <a:latin typeface="Cambria" pitchFamily="18" charset="0"/>
              </a:rPr>
              <a:t> </a:t>
            </a:r>
            <a:r>
              <a:rPr lang="en-US" sz="2400" dirty="0" err="1" smtClean="0">
                <a:latin typeface="Cambria" pitchFamily="18" charset="0"/>
              </a:rPr>
              <a:t>penyewaan</a:t>
            </a:r>
            <a:r>
              <a:rPr lang="en-US" sz="2400" dirty="0" smtClean="0">
                <a:latin typeface="Cambria" pitchFamily="18" charset="0"/>
              </a:rPr>
              <a:t> </a:t>
            </a:r>
            <a:r>
              <a:rPr lang="en-US" sz="2400" dirty="0" err="1" smtClean="0">
                <a:latin typeface="Cambria" pitchFamily="18" charset="0"/>
              </a:rPr>
              <a:t>kepada</a:t>
            </a:r>
            <a:r>
              <a:rPr lang="en-US" sz="2400" dirty="0" smtClean="0">
                <a:latin typeface="Cambria" pitchFamily="18" charset="0"/>
              </a:rPr>
              <a:t> orang lain </a:t>
            </a:r>
            <a:r>
              <a:rPr lang="en-US" sz="2400" dirty="0" err="1" smtClean="0">
                <a:latin typeface="Cambria" pitchFamily="18" charset="0"/>
              </a:rPr>
              <a:t>atau</a:t>
            </a:r>
            <a:r>
              <a:rPr lang="en-US" sz="2400" dirty="0" smtClean="0">
                <a:latin typeface="Cambria" pitchFamily="18" charset="0"/>
              </a:rPr>
              <a:t> </a:t>
            </a:r>
            <a:r>
              <a:rPr lang="en-US" sz="2400" dirty="0" err="1" smtClean="0">
                <a:latin typeface="Cambria" pitchFamily="18" charset="0"/>
              </a:rPr>
              <a:t>untuk</a:t>
            </a:r>
            <a:r>
              <a:rPr lang="en-US" sz="2400" dirty="0" smtClean="0">
                <a:latin typeface="Cambria" pitchFamily="18" charset="0"/>
              </a:rPr>
              <a:t> </a:t>
            </a:r>
            <a:r>
              <a:rPr lang="en-US" sz="2400" dirty="0" err="1" smtClean="0">
                <a:latin typeface="Cambria" pitchFamily="18" charset="0"/>
              </a:rPr>
              <a:t>tujuan</a:t>
            </a:r>
            <a:r>
              <a:rPr lang="en-US" sz="2400" dirty="0" smtClean="0">
                <a:latin typeface="Cambria" pitchFamily="18" charset="0"/>
              </a:rPr>
              <a:t> </a:t>
            </a:r>
            <a:r>
              <a:rPr lang="en-US" sz="2400" dirty="0" err="1" smtClean="0">
                <a:latin typeface="Cambria" pitchFamily="18" charset="0"/>
              </a:rPr>
              <a:t>pentadbiran</a:t>
            </a:r>
            <a:endParaRPr lang="en-US" sz="2400" dirty="0" smtClean="0">
              <a:latin typeface="Cambria" pitchFamily="18" charset="0"/>
            </a:endParaRPr>
          </a:p>
          <a:p>
            <a:pPr marL="1028700" lvl="1" indent="-571500" algn="l">
              <a:buFont typeface="+mj-lt"/>
              <a:buAutoNum type="romanLcPeriod"/>
              <a:defRPr/>
            </a:pPr>
            <a:endParaRPr lang="en-US" sz="2400" dirty="0" smtClean="0">
              <a:latin typeface="Cambria" pitchFamily="18" charset="0"/>
            </a:endParaRPr>
          </a:p>
          <a:p>
            <a:pPr marL="1028700" lvl="1" indent="-571500" algn="just">
              <a:buFont typeface="+mj-lt"/>
              <a:buAutoNum type="romanLcPeriod"/>
              <a:defRPr/>
            </a:pPr>
            <a:r>
              <a:rPr lang="en-US" sz="2400" dirty="0" err="1" smtClean="0">
                <a:latin typeface="Cambria" pitchFamily="18" charset="0"/>
              </a:rPr>
              <a:t>Dijangka</a:t>
            </a:r>
            <a:r>
              <a:rPr lang="en-US" sz="2400" dirty="0" smtClean="0">
                <a:latin typeface="Cambria" pitchFamily="18" charset="0"/>
              </a:rPr>
              <a:t> </a:t>
            </a:r>
            <a:r>
              <a:rPr lang="en-US" sz="2400" dirty="0" err="1" smtClean="0">
                <a:latin typeface="Cambria" pitchFamily="18" charset="0"/>
              </a:rPr>
              <a:t>akan</a:t>
            </a:r>
            <a:r>
              <a:rPr lang="en-US" sz="2400" dirty="0" smtClean="0">
                <a:latin typeface="Cambria" pitchFamily="18" charset="0"/>
              </a:rPr>
              <a:t> </a:t>
            </a:r>
            <a:r>
              <a:rPr lang="en-US" sz="2400" dirty="0" err="1" smtClean="0">
                <a:latin typeface="Cambria" pitchFamily="18" charset="0"/>
              </a:rPr>
              <a:t>digunakan</a:t>
            </a:r>
            <a:r>
              <a:rPr lang="en-US" sz="2400" dirty="0" smtClean="0">
                <a:latin typeface="Cambria" pitchFamily="18" charset="0"/>
              </a:rPr>
              <a:t>  </a:t>
            </a:r>
            <a:r>
              <a:rPr lang="en-US" sz="2400" dirty="0" err="1" smtClean="0">
                <a:latin typeface="Cambria" pitchFamily="18" charset="0"/>
              </a:rPr>
              <a:t>dalam</a:t>
            </a:r>
            <a:r>
              <a:rPr lang="en-US" sz="2400" dirty="0" smtClean="0">
                <a:latin typeface="Cambria" pitchFamily="18" charset="0"/>
              </a:rPr>
              <a:t> </a:t>
            </a:r>
            <a:r>
              <a:rPr lang="en-US" sz="2400" dirty="0" err="1" smtClean="0">
                <a:latin typeface="Cambria" pitchFamily="18" charset="0"/>
              </a:rPr>
              <a:t>tempoh</a:t>
            </a:r>
            <a:r>
              <a:rPr lang="en-US" sz="2400" dirty="0" smtClean="0">
                <a:latin typeface="Cambria" pitchFamily="18" charset="0"/>
              </a:rPr>
              <a:t> </a:t>
            </a:r>
            <a:r>
              <a:rPr lang="en-US" sz="2400" dirty="0" err="1" smtClean="0">
                <a:latin typeface="Cambria" pitchFamily="18" charset="0"/>
              </a:rPr>
              <a:t>lebih</a:t>
            </a:r>
            <a:r>
              <a:rPr lang="en-US" sz="2400" dirty="0" smtClean="0">
                <a:latin typeface="Cambria" pitchFamily="18" charset="0"/>
              </a:rPr>
              <a:t> </a:t>
            </a:r>
            <a:r>
              <a:rPr lang="en-US" sz="2400" dirty="0" err="1" smtClean="0">
                <a:latin typeface="Cambria" pitchFamily="18" charset="0"/>
              </a:rPr>
              <a:t>daripada</a:t>
            </a:r>
            <a:r>
              <a:rPr lang="en-US" sz="2400" dirty="0" smtClean="0">
                <a:latin typeface="Cambria" pitchFamily="18" charset="0"/>
              </a:rPr>
              <a:t> 1 </a:t>
            </a:r>
            <a:r>
              <a:rPr lang="en-US" sz="2400" dirty="0" err="1" smtClean="0">
                <a:latin typeface="Cambria" pitchFamily="18" charset="0"/>
              </a:rPr>
              <a:t>tahun</a:t>
            </a:r>
            <a:r>
              <a:rPr lang="en-US" sz="2400" dirty="0" smtClean="0">
                <a:latin typeface="Cambria" pitchFamily="18" charset="0"/>
              </a:rPr>
              <a:t>/</a:t>
            </a:r>
            <a:r>
              <a:rPr lang="en-US" sz="2400" dirty="0" err="1" smtClean="0">
                <a:latin typeface="Cambria" pitchFamily="18" charset="0"/>
              </a:rPr>
              <a:t>pelaporan</a:t>
            </a:r>
            <a:endParaRPr lang="en-MY" sz="2400" dirty="0"/>
          </a:p>
          <a:p>
            <a:pPr algn="l">
              <a:defRPr/>
            </a:pPr>
            <a:endParaRPr lang="en-MY" sz="2400" dirty="0"/>
          </a:p>
        </p:txBody>
      </p:sp>
      <p:sp>
        <p:nvSpPr>
          <p:cNvPr id="31747" name="Title 1"/>
          <p:cNvSpPr>
            <a:spLocks noGrp="1"/>
          </p:cNvSpPr>
          <p:nvPr>
            <p:ph type="title"/>
          </p:nvPr>
        </p:nvSpPr>
        <p:spPr>
          <a:xfrm>
            <a:off x="251520" y="692696"/>
            <a:ext cx="8229600" cy="725488"/>
          </a:xfrm>
        </p:spPr>
        <p:txBody>
          <a:bodyPr/>
          <a:lstStyle/>
          <a:p>
            <a:r>
              <a:rPr lang="en-MY" sz="3200" dirty="0" smtClean="0">
                <a:latin typeface="Cambria" pitchFamily="18" charset="0"/>
              </a:rPr>
              <a:t>PRINSIP</a:t>
            </a:r>
            <a:r>
              <a:rPr lang="en-MY" sz="3200" b="1" dirty="0" smtClean="0">
                <a:latin typeface="Cambria" pitchFamily="18" charset="0"/>
              </a:rPr>
              <a:t> MEMPERAKAUNKAN HLP</a:t>
            </a:r>
          </a:p>
        </p:txBody>
      </p:sp>
    </p:spTree>
    <p:extLst>
      <p:ext uri="{BB962C8B-B14F-4D97-AF65-F5344CB8AC3E}">
        <p14:creationId xmlns:p14="http://schemas.microsoft.com/office/powerpoint/2010/main" val="158208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2088232" cy="1143000"/>
          </a:xfrm>
        </p:spPr>
        <p:txBody>
          <a:bodyPr/>
          <a:lstStyle/>
          <a:p>
            <a:r>
              <a:rPr lang="en-US" dirty="0" err="1" smtClean="0">
                <a:latin typeface="Cambria" pitchFamily="18" charset="0"/>
              </a:rPr>
              <a:t>Contoh</a:t>
            </a:r>
            <a:r>
              <a:rPr lang="en-US" dirty="0" smtClean="0">
                <a:latin typeface="Cambria" pitchFamily="18" charset="0"/>
              </a:rPr>
              <a:t>:</a:t>
            </a:r>
            <a:endParaRPr lang="en-US" dirty="0">
              <a:latin typeface="Cambria" pitchFamily="18" charset="0"/>
            </a:endParaRPr>
          </a:p>
        </p:txBody>
      </p:sp>
      <p:pic>
        <p:nvPicPr>
          <p:cNvPr id="1026" name="Picture 2" descr="H:\foto ppe\anjing pol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1933883" cy="20782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1268760"/>
            <a:ext cx="2520280" cy="923330"/>
          </a:xfrm>
          <a:prstGeom prst="rect">
            <a:avLst/>
          </a:prstGeom>
          <a:noFill/>
        </p:spPr>
        <p:txBody>
          <a:bodyPr wrap="square" rtlCol="0">
            <a:spAutoFit/>
          </a:bodyPr>
          <a:lstStyle/>
          <a:p>
            <a:r>
              <a:rPr lang="en-US" b="1" dirty="0" err="1" smtClean="0">
                <a:latin typeface="Cambria" pitchFamily="18" charset="0"/>
              </a:rPr>
              <a:t>Seekor</a:t>
            </a:r>
            <a:r>
              <a:rPr lang="en-US" b="1" dirty="0" smtClean="0">
                <a:latin typeface="Cambria" pitchFamily="18" charset="0"/>
              </a:rPr>
              <a:t> </a:t>
            </a:r>
            <a:r>
              <a:rPr lang="en-US" b="1" dirty="0" err="1" smtClean="0">
                <a:latin typeface="Cambria" pitchFamily="18" charset="0"/>
              </a:rPr>
              <a:t>anjing</a:t>
            </a:r>
            <a:r>
              <a:rPr lang="en-US" b="1" dirty="0" smtClean="0">
                <a:latin typeface="Cambria" pitchFamily="18" charset="0"/>
              </a:rPr>
              <a:t> </a:t>
            </a:r>
            <a:r>
              <a:rPr lang="en-US" b="1" dirty="0" err="1" smtClean="0">
                <a:latin typeface="Cambria" pitchFamily="18" charset="0"/>
              </a:rPr>
              <a:t>boleh</a:t>
            </a:r>
            <a:r>
              <a:rPr lang="en-US" b="1" dirty="0" smtClean="0">
                <a:latin typeface="Cambria" pitchFamily="18" charset="0"/>
              </a:rPr>
              <a:t> </a:t>
            </a:r>
            <a:r>
              <a:rPr lang="en-US" b="1" dirty="0" err="1" smtClean="0">
                <a:latin typeface="Cambria" pitchFamily="18" charset="0"/>
              </a:rPr>
              <a:t>dikategorikan</a:t>
            </a:r>
            <a:r>
              <a:rPr lang="en-US" b="1" dirty="0" smtClean="0">
                <a:latin typeface="Cambria" pitchFamily="18" charset="0"/>
              </a:rPr>
              <a:t> </a:t>
            </a:r>
            <a:r>
              <a:rPr lang="en-US" b="1" dirty="0" err="1" smtClean="0">
                <a:latin typeface="Cambria" pitchFamily="18" charset="0"/>
              </a:rPr>
              <a:t>menjadi</a:t>
            </a:r>
            <a:r>
              <a:rPr lang="en-US" b="1" dirty="0" smtClean="0">
                <a:latin typeface="Cambria" pitchFamily="18" charset="0"/>
              </a:rPr>
              <a:t> 3 </a:t>
            </a:r>
            <a:r>
              <a:rPr lang="en-US" b="1" dirty="0" err="1" smtClean="0">
                <a:latin typeface="Cambria" pitchFamily="18" charset="0"/>
              </a:rPr>
              <a:t>klasifikasi</a:t>
            </a:r>
            <a:endParaRPr lang="en-US" b="1" dirty="0">
              <a:latin typeface="Cambria" pitchFamily="18" charset="0"/>
            </a:endParaRPr>
          </a:p>
        </p:txBody>
      </p:sp>
      <p:sp>
        <p:nvSpPr>
          <p:cNvPr id="13" name="AutoShape 6"/>
          <p:cNvSpPr>
            <a:spLocks noChangeArrowheads="1"/>
          </p:cNvSpPr>
          <p:nvPr/>
        </p:nvSpPr>
        <p:spPr bwMode="gray">
          <a:xfrm rot="30644363">
            <a:off x="2526078" y="3876815"/>
            <a:ext cx="1371046" cy="1855787"/>
          </a:xfrm>
          <a:prstGeom prst="chevron">
            <a:avLst>
              <a:gd name="adj" fmla="val 28655"/>
            </a:avLst>
          </a:prstGeom>
          <a:noFill/>
          <a:ln w="9525">
            <a:noFill/>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sp3d>
        </p:spPr>
        <p:txBody>
          <a:bodyPr wrap="none" anchor="ctr">
            <a:flatTx/>
          </a:bodyPr>
          <a:lstStyle/>
          <a:p>
            <a:endParaRPr lang="en-US"/>
          </a:p>
        </p:txBody>
      </p:sp>
      <p:sp>
        <p:nvSpPr>
          <p:cNvPr id="14" name="AutoShape 7"/>
          <p:cNvSpPr>
            <a:spLocks noChangeArrowheads="1"/>
          </p:cNvSpPr>
          <p:nvPr/>
        </p:nvSpPr>
        <p:spPr bwMode="gray">
          <a:xfrm rot="16200000">
            <a:off x="3508105" y="1978005"/>
            <a:ext cx="1526127" cy="1855788"/>
          </a:xfrm>
          <a:prstGeom prst="chevron">
            <a:avLst>
              <a:gd name="adj" fmla="val 28655"/>
            </a:avLst>
          </a:prstGeom>
          <a:noFill/>
          <a:ln w="9525">
            <a:noFill/>
            <a:miter lim="800000"/>
            <a:headEnd/>
            <a:tailEnd/>
          </a:ln>
          <a:effectLst/>
          <a:scene3d>
            <a:camera prst="legacyObliqueTopRight"/>
            <a:lightRig rig="legacyFlat3" dir="b"/>
          </a:scene3d>
          <a:sp3d extrusionH="163500" prstMaterial="legacyPlastic">
            <a:bevelT w="13500" h="13500" prst="angle"/>
            <a:bevelB w="13500" h="13500" prst="angle"/>
            <a:extrusionClr>
              <a:schemeClr val="folHlink"/>
            </a:extrusionClr>
          </a:sp3d>
        </p:spPr>
        <p:txBody>
          <a:bodyPr wrap="none" anchor="ctr">
            <a:flatTx/>
          </a:bodyPr>
          <a:lstStyle/>
          <a:p>
            <a:endParaRPr lang="en-US"/>
          </a:p>
        </p:txBody>
      </p:sp>
      <p:sp>
        <p:nvSpPr>
          <p:cNvPr id="15" name="AutoShape 8"/>
          <p:cNvSpPr>
            <a:spLocks noChangeArrowheads="1"/>
          </p:cNvSpPr>
          <p:nvPr/>
        </p:nvSpPr>
        <p:spPr bwMode="gray">
          <a:xfrm rot="23388254">
            <a:off x="4642944" y="3864585"/>
            <a:ext cx="1279042" cy="1855787"/>
          </a:xfrm>
          <a:prstGeom prst="chevron">
            <a:avLst>
              <a:gd name="adj" fmla="val 28655"/>
            </a:avLst>
          </a:prstGeom>
          <a:noFill/>
          <a:ln w="9525">
            <a:solidFill>
              <a:schemeClr val="tx1"/>
            </a:solidFill>
            <a:miter lim="800000"/>
            <a:headEnd/>
            <a:tailEnd/>
          </a:ln>
          <a:effectLst/>
          <a:scene3d>
            <a:camera prst="legacyObliqueTopRight"/>
            <a:lightRig rig="legacyFlat3" dir="b"/>
          </a:scene3d>
          <a:sp3d extrusionH="163500" prstMaterial="legacyMatte">
            <a:bevelT w="13500" h="13500" prst="angle"/>
            <a:bevelB w="13500" h="13500" prst="angle"/>
            <a:extrusionClr>
              <a:schemeClr val="hlink"/>
            </a:extrusionClr>
          </a:sp3d>
        </p:spPr>
        <p:txBody>
          <a:bodyPr wrap="none" anchor="ctr">
            <a:flatTx/>
          </a:bodyPr>
          <a:lstStyle/>
          <a:p>
            <a:endParaRPr lang="en-US"/>
          </a:p>
        </p:txBody>
      </p:sp>
      <p:sp>
        <p:nvSpPr>
          <p:cNvPr id="17" name="Rectangle 10"/>
          <p:cNvSpPr>
            <a:spLocks noChangeArrowheads="1"/>
          </p:cNvSpPr>
          <p:nvPr/>
        </p:nvSpPr>
        <p:spPr bwMode="gray">
          <a:xfrm>
            <a:off x="3343274" y="2423210"/>
            <a:ext cx="1968746" cy="861774"/>
          </a:xfrm>
          <a:prstGeom prst="rect">
            <a:avLst/>
          </a:prstGeom>
          <a:noFill/>
          <a:ln w="9525" algn="ctr">
            <a:noFill/>
            <a:miter lim="800000"/>
            <a:headEnd/>
            <a:tailEnd/>
          </a:ln>
          <a:effectLst/>
        </p:spPr>
        <p:txBody>
          <a:bodyPr wrap="square">
            <a:spAutoFit/>
          </a:bodyPr>
          <a:lstStyle/>
          <a:p>
            <a:pPr algn="ctr" eaLnBrk="0" hangingPunct="0"/>
            <a:r>
              <a:rPr lang="en-US" sz="1600" b="1" dirty="0" smtClean="0">
                <a:latin typeface="Cambria" pitchFamily="18" charset="0"/>
              </a:rPr>
              <a:t>HARTANAH LOJI PERALATAN</a:t>
            </a:r>
          </a:p>
          <a:p>
            <a:pPr algn="ctr" eaLnBrk="0" hangingPunct="0"/>
            <a:r>
              <a:rPr lang="en-US" sz="1600" b="1" dirty="0" smtClean="0">
                <a:latin typeface="Cambria" pitchFamily="18" charset="0"/>
              </a:rPr>
              <a:t>(IPSAS 17)</a:t>
            </a:r>
            <a:endParaRPr lang="en-US" sz="1600" b="1" dirty="0">
              <a:latin typeface="Cambria" pitchFamily="18" charset="0"/>
            </a:endParaRPr>
          </a:p>
        </p:txBody>
      </p:sp>
      <p:sp>
        <p:nvSpPr>
          <p:cNvPr id="18" name="Rectangle 11"/>
          <p:cNvSpPr>
            <a:spLocks noChangeArrowheads="1"/>
          </p:cNvSpPr>
          <p:nvPr/>
        </p:nvSpPr>
        <p:spPr bwMode="gray">
          <a:xfrm rot="3427907">
            <a:off x="2425734" y="4534435"/>
            <a:ext cx="1440954" cy="646331"/>
          </a:xfrm>
          <a:prstGeom prst="rect">
            <a:avLst/>
          </a:prstGeom>
          <a:noFill/>
          <a:ln w="9525" algn="ctr">
            <a:noFill/>
            <a:miter lim="800000"/>
            <a:headEnd/>
            <a:tailEnd/>
          </a:ln>
          <a:effectLst/>
        </p:spPr>
        <p:txBody>
          <a:bodyPr wrap="square">
            <a:spAutoFit/>
          </a:bodyPr>
          <a:lstStyle/>
          <a:p>
            <a:pPr eaLnBrk="0" hangingPunct="0"/>
            <a:r>
              <a:rPr lang="en-US" b="1" dirty="0" smtClean="0">
                <a:latin typeface="Cambria" pitchFamily="18" charset="0"/>
              </a:rPr>
              <a:t>INVENTORI</a:t>
            </a:r>
          </a:p>
          <a:p>
            <a:pPr eaLnBrk="0" hangingPunct="0"/>
            <a:r>
              <a:rPr lang="en-US" b="1" dirty="0" smtClean="0">
                <a:latin typeface="Cambria" pitchFamily="18" charset="0"/>
              </a:rPr>
              <a:t>(</a:t>
            </a:r>
            <a:r>
              <a:rPr lang="en-US" b="1" dirty="0">
                <a:latin typeface="Cambria" pitchFamily="18" charset="0"/>
              </a:rPr>
              <a:t>I</a:t>
            </a:r>
            <a:r>
              <a:rPr lang="en-US" b="1" dirty="0" smtClean="0">
                <a:latin typeface="Cambria" pitchFamily="18" charset="0"/>
              </a:rPr>
              <a:t>PSAS 12)</a:t>
            </a:r>
            <a:endParaRPr lang="en-US" b="1" dirty="0">
              <a:latin typeface="Cambria" pitchFamily="18" charset="0"/>
            </a:endParaRPr>
          </a:p>
        </p:txBody>
      </p:sp>
      <p:sp>
        <p:nvSpPr>
          <p:cNvPr id="19" name="Rectangle 12"/>
          <p:cNvSpPr>
            <a:spLocks noChangeArrowheads="1"/>
          </p:cNvSpPr>
          <p:nvPr/>
        </p:nvSpPr>
        <p:spPr bwMode="gray">
          <a:xfrm rot="18245485">
            <a:off x="4411921" y="4536442"/>
            <a:ext cx="1800199" cy="646331"/>
          </a:xfrm>
          <a:prstGeom prst="rect">
            <a:avLst/>
          </a:prstGeom>
          <a:noFill/>
          <a:ln w="9525" algn="ctr">
            <a:noFill/>
            <a:miter lim="800000"/>
            <a:headEnd/>
            <a:tailEnd/>
          </a:ln>
          <a:effectLst/>
        </p:spPr>
        <p:txBody>
          <a:bodyPr wrap="square">
            <a:spAutoFit/>
          </a:bodyPr>
          <a:lstStyle/>
          <a:p>
            <a:pPr algn="ctr" eaLnBrk="0" hangingPunct="0"/>
            <a:r>
              <a:rPr lang="en-US" b="1" dirty="0" smtClean="0">
                <a:latin typeface="Cambria" pitchFamily="18" charset="0"/>
              </a:rPr>
              <a:t>AGRICULTURE</a:t>
            </a:r>
          </a:p>
          <a:p>
            <a:pPr algn="ctr" eaLnBrk="0" hangingPunct="0"/>
            <a:r>
              <a:rPr lang="en-US" b="1" dirty="0" smtClean="0">
                <a:latin typeface="Cambria" pitchFamily="18" charset="0"/>
              </a:rPr>
              <a:t>(IPSAS 27)</a:t>
            </a:r>
            <a:endParaRPr lang="en-US" b="1" dirty="0">
              <a:latin typeface="Cambria" pitchFamily="18" charset="0"/>
            </a:endParaRPr>
          </a:p>
        </p:txBody>
      </p:sp>
      <p:sp>
        <p:nvSpPr>
          <p:cNvPr id="20" name="Text Box 13"/>
          <p:cNvSpPr txBox="1">
            <a:spLocks noChangeArrowheads="1"/>
          </p:cNvSpPr>
          <p:nvPr/>
        </p:nvSpPr>
        <p:spPr bwMode="black">
          <a:xfrm>
            <a:off x="3419872" y="1124744"/>
            <a:ext cx="3436144" cy="984885"/>
          </a:xfrm>
          <a:prstGeom prst="rect">
            <a:avLst/>
          </a:prstGeom>
          <a:noFill/>
          <a:ln w="9525">
            <a:noFill/>
            <a:miter lim="800000"/>
            <a:headEnd/>
            <a:tailEnd/>
          </a:ln>
          <a:effectLst/>
        </p:spPr>
        <p:txBody>
          <a:bodyPr wrap="square">
            <a:spAutoFit/>
          </a:bodyPr>
          <a:lstStyle/>
          <a:p>
            <a:pPr marL="120650" indent="-120650" algn="l" eaLnBrk="0" hangingPunct="0">
              <a:buFont typeface="Wingdings" pitchFamily="2" charset="2"/>
              <a:buNone/>
            </a:pPr>
            <a:r>
              <a:rPr lang="en-US" sz="1600" b="1" dirty="0">
                <a:latin typeface="Cambria" pitchFamily="18" charset="0"/>
              </a:rPr>
              <a:t> </a:t>
            </a:r>
            <a:r>
              <a:rPr lang="en-US" sz="1600" b="1" dirty="0" err="1" smtClean="0">
                <a:latin typeface="Cambria" pitchFamily="18" charset="0"/>
              </a:rPr>
              <a:t>Diiktiraf</a:t>
            </a:r>
            <a:r>
              <a:rPr lang="en-US" sz="1600" b="1" dirty="0" smtClean="0">
                <a:latin typeface="Cambria" pitchFamily="18" charset="0"/>
              </a:rPr>
              <a:t> </a:t>
            </a:r>
            <a:r>
              <a:rPr lang="en-US" sz="1600" b="1" dirty="0" err="1" smtClean="0">
                <a:latin typeface="Cambria" pitchFamily="18" charset="0"/>
              </a:rPr>
              <a:t>Sebagai</a:t>
            </a:r>
            <a:r>
              <a:rPr lang="en-US" sz="1600" b="1" dirty="0" smtClean="0">
                <a:latin typeface="Cambria" pitchFamily="18" charset="0"/>
              </a:rPr>
              <a:t> HLP </a:t>
            </a:r>
            <a:r>
              <a:rPr lang="en-US" sz="1600" b="1" dirty="0" err="1" smtClean="0">
                <a:latin typeface="Cambria" pitchFamily="18" charset="0"/>
              </a:rPr>
              <a:t>apabila</a:t>
            </a:r>
            <a:r>
              <a:rPr lang="en-US" sz="1600" b="1" dirty="0" smtClean="0">
                <a:latin typeface="Cambria" pitchFamily="18" charset="0"/>
              </a:rPr>
              <a:t>:</a:t>
            </a:r>
          </a:p>
          <a:p>
            <a:pPr marL="120650" indent="-120650" algn="l" eaLnBrk="0" hangingPunct="0">
              <a:buFont typeface="Wingdings" pitchFamily="2" charset="2"/>
              <a:buNone/>
            </a:pPr>
            <a:endParaRPr lang="en-US" sz="1400" dirty="0">
              <a:latin typeface="Cambria" pitchFamily="18" charset="0"/>
            </a:endParaRPr>
          </a:p>
          <a:p>
            <a:pPr marL="120650" indent="-120650" algn="l">
              <a:buFontTx/>
              <a:buChar char="•"/>
            </a:pPr>
            <a:r>
              <a:rPr lang="en-US" sz="1400" dirty="0" err="1" smtClean="0">
                <a:latin typeface="Cambria" pitchFamily="18" charset="0"/>
              </a:rPr>
              <a:t>Digunakan</a:t>
            </a:r>
            <a:r>
              <a:rPr lang="en-US" sz="1400" dirty="0" smtClean="0">
                <a:latin typeface="Cambria" pitchFamily="18" charset="0"/>
              </a:rPr>
              <a:t> </a:t>
            </a:r>
            <a:r>
              <a:rPr lang="en-US" sz="1400" dirty="0" err="1" smtClean="0">
                <a:latin typeface="Cambria" pitchFamily="18" charset="0"/>
              </a:rPr>
              <a:t>oleh</a:t>
            </a:r>
            <a:r>
              <a:rPr lang="en-US" sz="1400" dirty="0" smtClean="0">
                <a:latin typeface="Cambria" pitchFamily="18" charset="0"/>
              </a:rPr>
              <a:t> PDRM </a:t>
            </a:r>
            <a:r>
              <a:rPr lang="en-US" sz="1400" dirty="0" err="1" smtClean="0">
                <a:latin typeface="Cambria" pitchFamily="18" charset="0"/>
              </a:rPr>
              <a:t>sebagai</a:t>
            </a:r>
            <a:r>
              <a:rPr lang="en-US" sz="1400" dirty="0" smtClean="0">
                <a:latin typeface="Cambria" pitchFamily="18" charset="0"/>
              </a:rPr>
              <a:t> </a:t>
            </a:r>
            <a:r>
              <a:rPr lang="en-US" sz="1400" dirty="0" err="1" smtClean="0">
                <a:latin typeface="Cambria" pitchFamily="18" charset="0"/>
              </a:rPr>
              <a:t>alat</a:t>
            </a:r>
            <a:r>
              <a:rPr lang="en-US" sz="1400" dirty="0" smtClean="0">
                <a:latin typeface="Cambria" pitchFamily="18" charset="0"/>
              </a:rPr>
              <a:t> </a:t>
            </a:r>
            <a:r>
              <a:rPr lang="en-US" sz="1400" dirty="0" err="1" smtClean="0">
                <a:latin typeface="Cambria" pitchFamily="18" charset="0"/>
              </a:rPr>
              <a:t>untuk</a:t>
            </a:r>
            <a:r>
              <a:rPr lang="en-US" sz="1400" dirty="0" smtClean="0">
                <a:latin typeface="Cambria" pitchFamily="18" charset="0"/>
              </a:rPr>
              <a:t> </a:t>
            </a:r>
            <a:r>
              <a:rPr lang="en-US" sz="1400" dirty="0" err="1" smtClean="0">
                <a:latin typeface="Cambria" pitchFamily="18" charset="0"/>
              </a:rPr>
              <a:t>operasi</a:t>
            </a:r>
            <a:r>
              <a:rPr lang="en-US" sz="1400" dirty="0" smtClean="0">
                <a:latin typeface="Cambria" pitchFamily="18" charset="0"/>
              </a:rPr>
              <a:t> </a:t>
            </a:r>
            <a:r>
              <a:rPr lang="en-US" sz="1400" dirty="0" err="1" smtClean="0">
                <a:latin typeface="Cambria" pitchFamily="18" charset="0"/>
              </a:rPr>
              <a:t>atau</a:t>
            </a:r>
            <a:r>
              <a:rPr lang="en-US" sz="1400" dirty="0" smtClean="0">
                <a:latin typeface="Cambria" pitchFamily="18" charset="0"/>
              </a:rPr>
              <a:t> </a:t>
            </a:r>
            <a:r>
              <a:rPr lang="en-US" sz="1400" dirty="0" err="1" smtClean="0">
                <a:latin typeface="Cambria" pitchFamily="18" charset="0"/>
              </a:rPr>
              <a:t>sesuatu</a:t>
            </a:r>
            <a:r>
              <a:rPr lang="en-US" sz="1400" dirty="0" smtClean="0">
                <a:latin typeface="Cambria" pitchFamily="18" charset="0"/>
              </a:rPr>
              <a:t> </a:t>
            </a:r>
            <a:r>
              <a:rPr lang="en-US" sz="1400" dirty="0" err="1" smtClean="0">
                <a:latin typeface="Cambria" pitchFamily="18" charset="0"/>
              </a:rPr>
              <a:t>siasatan</a:t>
            </a:r>
            <a:endParaRPr lang="en-US" sz="1400" dirty="0">
              <a:latin typeface="Cambria" pitchFamily="18" charset="0"/>
            </a:endParaRPr>
          </a:p>
        </p:txBody>
      </p:sp>
      <p:sp>
        <p:nvSpPr>
          <p:cNvPr id="23" name="Text Box 13"/>
          <p:cNvSpPr txBox="1">
            <a:spLocks noChangeArrowheads="1"/>
          </p:cNvSpPr>
          <p:nvPr/>
        </p:nvSpPr>
        <p:spPr bwMode="black">
          <a:xfrm>
            <a:off x="539552" y="4941168"/>
            <a:ext cx="2592288" cy="1446550"/>
          </a:xfrm>
          <a:prstGeom prst="rect">
            <a:avLst/>
          </a:prstGeom>
          <a:noFill/>
          <a:ln w="9525">
            <a:noFill/>
            <a:miter lim="800000"/>
            <a:headEnd/>
            <a:tailEnd/>
          </a:ln>
          <a:effectLst/>
        </p:spPr>
        <p:txBody>
          <a:bodyPr wrap="square">
            <a:spAutoFit/>
          </a:bodyPr>
          <a:lstStyle/>
          <a:p>
            <a:pPr marL="120650" indent="-120650" algn="l" eaLnBrk="0" hangingPunct="0">
              <a:buFont typeface="Wingdings" pitchFamily="2" charset="2"/>
              <a:buNone/>
            </a:pPr>
            <a:r>
              <a:rPr lang="en-US" sz="1600" b="1" dirty="0" err="1" smtClean="0">
                <a:latin typeface="Cambria" pitchFamily="18" charset="0"/>
              </a:rPr>
              <a:t>Diiktiraf</a:t>
            </a:r>
            <a:r>
              <a:rPr lang="en-US" sz="1600" b="1" dirty="0" smtClean="0">
                <a:latin typeface="Cambria" pitchFamily="18" charset="0"/>
              </a:rPr>
              <a:t> </a:t>
            </a:r>
            <a:r>
              <a:rPr lang="en-US" sz="1600" b="1" dirty="0" err="1" smtClean="0">
                <a:latin typeface="Cambria" pitchFamily="18" charset="0"/>
              </a:rPr>
              <a:t>Sebagai</a:t>
            </a:r>
            <a:r>
              <a:rPr lang="en-US" sz="1600" b="1" dirty="0" smtClean="0">
                <a:latin typeface="Cambria" pitchFamily="18" charset="0"/>
              </a:rPr>
              <a:t> </a:t>
            </a:r>
          </a:p>
          <a:p>
            <a:pPr marL="120650" indent="-120650" algn="l" eaLnBrk="0" hangingPunct="0">
              <a:buFont typeface="Wingdings" pitchFamily="2" charset="2"/>
              <a:buNone/>
            </a:pPr>
            <a:r>
              <a:rPr lang="en-US" sz="1600" b="1" dirty="0" err="1" smtClean="0">
                <a:latin typeface="Cambria" pitchFamily="18" charset="0"/>
              </a:rPr>
              <a:t>Inventori</a:t>
            </a:r>
            <a:r>
              <a:rPr lang="en-US" sz="1600" b="1" dirty="0" smtClean="0">
                <a:latin typeface="Cambria" pitchFamily="18" charset="0"/>
              </a:rPr>
              <a:t>  </a:t>
            </a:r>
            <a:r>
              <a:rPr lang="en-US" sz="1600" b="1" dirty="0" err="1" smtClean="0">
                <a:latin typeface="Cambria" pitchFamily="18" charset="0"/>
              </a:rPr>
              <a:t>apabila</a:t>
            </a:r>
            <a:r>
              <a:rPr lang="en-US" sz="1600" b="1" dirty="0" smtClean="0">
                <a:latin typeface="Cambria" pitchFamily="18" charset="0"/>
              </a:rPr>
              <a:t>:</a:t>
            </a:r>
          </a:p>
          <a:p>
            <a:pPr marL="120650" indent="-120650" algn="l" eaLnBrk="0" hangingPunct="0">
              <a:buFont typeface="Wingdings" pitchFamily="2" charset="2"/>
              <a:buNone/>
            </a:pPr>
            <a:endParaRPr lang="en-US" sz="1400" dirty="0">
              <a:latin typeface="Cambria" pitchFamily="18" charset="0"/>
            </a:endParaRPr>
          </a:p>
          <a:p>
            <a:pPr marL="120650" indent="-120650" algn="l">
              <a:buFontTx/>
              <a:buChar char="•"/>
            </a:pPr>
            <a:r>
              <a:rPr lang="en-US" sz="1400" dirty="0" err="1" smtClean="0">
                <a:latin typeface="Cambria" pitchFamily="18" charset="0"/>
              </a:rPr>
              <a:t>Diternak</a:t>
            </a:r>
            <a:r>
              <a:rPr lang="en-US" sz="1400" dirty="0" smtClean="0">
                <a:latin typeface="Cambria" pitchFamily="18" charset="0"/>
              </a:rPr>
              <a:t> </a:t>
            </a:r>
            <a:r>
              <a:rPr lang="en-US" sz="1400" dirty="0" err="1" smtClean="0">
                <a:latin typeface="Cambria" pitchFamily="18" charset="0"/>
              </a:rPr>
              <a:t>oleh</a:t>
            </a:r>
            <a:r>
              <a:rPr lang="en-US" sz="1400" dirty="0" smtClean="0">
                <a:latin typeface="Cambria" pitchFamily="18" charset="0"/>
              </a:rPr>
              <a:t> </a:t>
            </a:r>
            <a:r>
              <a:rPr lang="en-US" sz="1400" dirty="0" err="1" smtClean="0">
                <a:latin typeface="Cambria" pitchFamily="18" charset="0"/>
              </a:rPr>
              <a:t>Jabatan</a:t>
            </a:r>
            <a:r>
              <a:rPr lang="en-US" sz="1400" dirty="0" smtClean="0">
                <a:latin typeface="Cambria" pitchFamily="18" charset="0"/>
              </a:rPr>
              <a:t> </a:t>
            </a:r>
            <a:r>
              <a:rPr lang="en-US" sz="1400" dirty="0" err="1" smtClean="0">
                <a:latin typeface="Cambria" pitchFamily="18" charset="0"/>
              </a:rPr>
              <a:t>Veterinar</a:t>
            </a:r>
            <a:r>
              <a:rPr lang="en-US" sz="1400" dirty="0" smtClean="0">
                <a:latin typeface="Cambria" pitchFamily="18" charset="0"/>
              </a:rPr>
              <a:t> yang </a:t>
            </a:r>
            <a:r>
              <a:rPr lang="en-US" sz="1400" dirty="0" err="1" smtClean="0">
                <a:latin typeface="Cambria" pitchFamily="18" charset="0"/>
              </a:rPr>
              <a:t>bertujuan</a:t>
            </a:r>
            <a:r>
              <a:rPr lang="en-US" sz="1400" dirty="0" smtClean="0">
                <a:latin typeface="Cambria" pitchFamily="18" charset="0"/>
              </a:rPr>
              <a:t> </a:t>
            </a:r>
            <a:r>
              <a:rPr lang="en-US" sz="1400" dirty="0" err="1" smtClean="0">
                <a:latin typeface="Cambria" pitchFamily="18" charset="0"/>
              </a:rPr>
              <a:t>untuk</a:t>
            </a:r>
            <a:r>
              <a:rPr lang="en-US" sz="1400" dirty="0" smtClean="0">
                <a:latin typeface="Cambria" pitchFamily="18" charset="0"/>
              </a:rPr>
              <a:t> </a:t>
            </a:r>
            <a:r>
              <a:rPr lang="en-US" sz="1400" dirty="0" err="1" smtClean="0">
                <a:latin typeface="Cambria" pitchFamily="18" charset="0"/>
              </a:rPr>
              <a:t>dijual</a:t>
            </a:r>
            <a:r>
              <a:rPr lang="en-US" sz="1400" dirty="0" smtClean="0">
                <a:latin typeface="Cambria" pitchFamily="18" charset="0"/>
              </a:rPr>
              <a:t> </a:t>
            </a:r>
            <a:r>
              <a:rPr lang="en-US" sz="1400" dirty="0" err="1" smtClean="0">
                <a:latin typeface="Cambria" pitchFamily="18" charset="0"/>
              </a:rPr>
              <a:t>semula</a:t>
            </a:r>
            <a:endParaRPr lang="en-US" sz="1400" dirty="0">
              <a:latin typeface="Cambria" pitchFamily="18" charset="0"/>
            </a:endParaRPr>
          </a:p>
        </p:txBody>
      </p:sp>
      <p:sp>
        <p:nvSpPr>
          <p:cNvPr id="24" name="Text Box 13"/>
          <p:cNvSpPr txBox="1">
            <a:spLocks noChangeArrowheads="1"/>
          </p:cNvSpPr>
          <p:nvPr/>
        </p:nvSpPr>
        <p:spPr bwMode="black">
          <a:xfrm>
            <a:off x="5949482" y="4797152"/>
            <a:ext cx="3168352" cy="1692771"/>
          </a:xfrm>
          <a:prstGeom prst="rect">
            <a:avLst/>
          </a:prstGeom>
          <a:noFill/>
          <a:ln w="9525">
            <a:noFill/>
            <a:miter lim="800000"/>
            <a:headEnd/>
            <a:tailEnd/>
          </a:ln>
          <a:effectLst/>
        </p:spPr>
        <p:txBody>
          <a:bodyPr wrap="square">
            <a:spAutoFit/>
          </a:bodyPr>
          <a:lstStyle/>
          <a:p>
            <a:pPr algn="l" eaLnBrk="0" hangingPunct="0">
              <a:buFont typeface="Wingdings" pitchFamily="2" charset="2"/>
              <a:buNone/>
            </a:pPr>
            <a:r>
              <a:rPr lang="en-US" sz="1600" b="1" dirty="0" err="1" smtClean="0">
                <a:latin typeface="Cambria" pitchFamily="18" charset="0"/>
              </a:rPr>
              <a:t>Diiktiraf</a:t>
            </a:r>
            <a:r>
              <a:rPr lang="en-US" sz="1600" b="1" dirty="0" smtClean="0">
                <a:latin typeface="Cambria" pitchFamily="18" charset="0"/>
              </a:rPr>
              <a:t> </a:t>
            </a:r>
            <a:r>
              <a:rPr lang="en-US" sz="1600" b="1" dirty="0" err="1" smtClean="0">
                <a:latin typeface="Cambria" pitchFamily="18" charset="0"/>
              </a:rPr>
              <a:t>Sebagai</a:t>
            </a:r>
            <a:r>
              <a:rPr lang="en-US" sz="1600" b="1" dirty="0" smtClean="0">
                <a:latin typeface="Cambria" pitchFamily="18" charset="0"/>
              </a:rPr>
              <a:t> </a:t>
            </a:r>
            <a:r>
              <a:rPr lang="en-US" sz="1600" b="1" dirty="0" err="1" smtClean="0">
                <a:latin typeface="Cambria" pitchFamily="18" charset="0"/>
              </a:rPr>
              <a:t>perbelanjaan</a:t>
            </a:r>
            <a:r>
              <a:rPr lang="en-US" sz="1600" b="1" dirty="0" smtClean="0">
                <a:latin typeface="Cambria" pitchFamily="18" charset="0"/>
              </a:rPr>
              <a:t> </a:t>
            </a:r>
            <a:r>
              <a:rPr lang="en-US" sz="1600" b="1" dirty="0" err="1" smtClean="0">
                <a:latin typeface="Cambria" pitchFamily="18" charset="0"/>
              </a:rPr>
              <a:t>atau</a:t>
            </a:r>
            <a:r>
              <a:rPr lang="en-US" sz="1600" b="1" dirty="0" smtClean="0">
                <a:latin typeface="Cambria" pitchFamily="18" charset="0"/>
              </a:rPr>
              <a:t> </a:t>
            </a:r>
            <a:r>
              <a:rPr lang="en-US" sz="1600" b="1" dirty="0" err="1" smtClean="0">
                <a:latin typeface="Cambria" pitchFamily="18" charset="0"/>
              </a:rPr>
              <a:t>inventori</a:t>
            </a:r>
            <a:r>
              <a:rPr lang="en-US" sz="1600" b="1" dirty="0" smtClean="0">
                <a:latin typeface="Cambria" pitchFamily="18" charset="0"/>
              </a:rPr>
              <a:t> </a:t>
            </a:r>
            <a:r>
              <a:rPr lang="en-US" sz="1600" b="1" dirty="0" err="1" smtClean="0">
                <a:latin typeface="Cambria" pitchFamily="18" charset="0"/>
              </a:rPr>
              <a:t>pertanian</a:t>
            </a:r>
            <a:r>
              <a:rPr lang="en-US" sz="1600" b="1" dirty="0" smtClean="0">
                <a:latin typeface="Cambria" pitchFamily="18" charset="0"/>
              </a:rPr>
              <a:t> </a:t>
            </a:r>
            <a:r>
              <a:rPr lang="en-US" sz="1600" b="1" dirty="0" err="1" smtClean="0">
                <a:latin typeface="Cambria" pitchFamily="18" charset="0"/>
              </a:rPr>
              <a:t>apabila</a:t>
            </a:r>
            <a:r>
              <a:rPr lang="en-US" sz="1600" b="1" dirty="0" smtClean="0">
                <a:latin typeface="Cambria" pitchFamily="18" charset="0"/>
              </a:rPr>
              <a:t>:</a:t>
            </a:r>
          </a:p>
          <a:p>
            <a:pPr marL="120650" indent="-120650" algn="l" eaLnBrk="0" hangingPunct="0">
              <a:buFont typeface="Wingdings" pitchFamily="2" charset="2"/>
              <a:buNone/>
            </a:pPr>
            <a:endParaRPr lang="en-US" sz="1400" dirty="0">
              <a:latin typeface="Cambria" pitchFamily="18" charset="0"/>
            </a:endParaRPr>
          </a:p>
          <a:p>
            <a:pPr marL="120650" indent="-120650" algn="l">
              <a:buFontTx/>
              <a:buChar char="•"/>
            </a:pPr>
            <a:r>
              <a:rPr lang="en-US" sz="1400" dirty="0" err="1" smtClean="0">
                <a:latin typeface="Cambria" pitchFamily="18" charset="0"/>
              </a:rPr>
              <a:t>Anjing</a:t>
            </a:r>
            <a:r>
              <a:rPr lang="en-US" sz="1400" dirty="0" smtClean="0">
                <a:latin typeface="Cambria" pitchFamily="18" charset="0"/>
              </a:rPr>
              <a:t> </a:t>
            </a:r>
            <a:r>
              <a:rPr lang="en-US" sz="1400" dirty="0" err="1" smtClean="0">
                <a:latin typeface="Cambria" pitchFamily="18" charset="0"/>
              </a:rPr>
              <a:t>berkenaan</a:t>
            </a:r>
            <a:r>
              <a:rPr lang="en-US" sz="1400" dirty="0" smtClean="0">
                <a:latin typeface="Cambria" pitchFamily="18" charset="0"/>
              </a:rPr>
              <a:t> </a:t>
            </a:r>
            <a:r>
              <a:rPr lang="en-US" sz="1400" dirty="0" err="1" smtClean="0">
                <a:latin typeface="Cambria" pitchFamily="18" charset="0"/>
              </a:rPr>
              <a:t>dijadikan</a:t>
            </a:r>
            <a:r>
              <a:rPr lang="en-US" sz="1400" dirty="0" smtClean="0">
                <a:latin typeface="Cambria" pitchFamily="18" charset="0"/>
              </a:rPr>
              <a:t> </a:t>
            </a:r>
            <a:r>
              <a:rPr lang="en-US" sz="1400" dirty="0" err="1" smtClean="0">
                <a:latin typeface="Cambria" pitchFamily="18" charset="0"/>
              </a:rPr>
              <a:t>bahan</a:t>
            </a:r>
            <a:r>
              <a:rPr lang="en-US" sz="1400" dirty="0" smtClean="0">
                <a:latin typeface="Cambria" pitchFamily="18" charset="0"/>
              </a:rPr>
              <a:t> </a:t>
            </a:r>
            <a:r>
              <a:rPr lang="en-US" sz="1400" dirty="0" err="1" smtClean="0">
                <a:latin typeface="Cambria" pitchFamily="18" charset="0"/>
              </a:rPr>
              <a:t>ujikaji</a:t>
            </a:r>
            <a:r>
              <a:rPr lang="en-US" sz="1400" dirty="0" smtClean="0">
                <a:latin typeface="Cambria" pitchFamily="18" charset="0"/>
              </a:rPr>
              <a:t> </a:t>
            </a:r>
            <a:r>
              <a:rPr lang="en-US" sz="1400" dirty="0" err="1" smtClean="0">
                <a:latin typeface="Cambria" pitchFamily="18" charset="0"/>
              </a:rPr>
              <a:t>atau</a:t>
            </a:r>
            <a:r>
              <a:rPr lang="en-US" sz="1400" dirty="0" smtClean="0">
                <a:latin typeface="Cambria" pitchFamily="18" charset="0"/>
              </a:rPr>
              <a:t> R&amp;D </a:t>
            </a:r>
            <a:r>
              <a:rPr lang="en-US" sz="1400" dirty="0" err="1" smtClean="0">
                <a:latin typeface="Cambria" pitchFamily="18" charset="0"/>
              </a:rPr>
              <a:t>atau</a:t>
            </a:r>
            <a:r>
              <a:rPr lang="en-US" sz="1400" dirty="0" smtClean="0">
                <a:latin typeface="Cambria" pitchFamily="18" charset="0"/>
              </a:rPr>
              <a:t> yang </a:t>
            </a:r>
            <a:r>
              <a:rPr lang="en-US" sz="1400" dirty="0" err="1" smtClean="0">
                <a:latin typeface="Cambria" pitchFamily="18" charset="0"/>
              </a:rPr>
              <a:t>seumpama</a:t>
            </a:r>
            <a:r>
              <a:rPr lang="en-US" sz="1400" dirty="0" smtClean="0">
                <a:latin typeface="Cambria" pitchFamily="18" charset="0"/>
              </a:rPr>
              <a:t> </a:t>
            </a:r>
            <a:r>
              <a:rPr lang="en-US" sz="1400" dirty="0" err="1" smtClean="0">
                <a:latin typeface="Cambria" pitchFamily="18" charset="0"/>
              </a:rPr>
              <a:t>dengannya</a:t>
            </a:r>
            <a:r>
              <a:rPr lang="en-US" sz="1400" dirty="0" smtClean="0">
                <a:latin typeface="Cambria" pitchFamily="18" charset="0"/>
              </a:rPr>
              <a:t>.</a:t>
            </a:r>
            <a:endParaRPr lang="en-US" sz="1400" dirty="0">
              <a:latin typeface="Cambria" pitchFamily="18" charset="0"/>
            </a:endParaRPr>
          </a:p>
        </p:txBody>
      </p:sp>
      <p:pic>
        <p:nvPicPr>
          <p:cNvPr id="1028" name="Picture 4" descr="H:\foto ppe\tanda soal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881" y="3298498"/>
            <a:ext cx="1773182" cy="17893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68144" y="2321123"/>
            <a:ext cx="3136476" cy="1169551"/>
          </a:xfrm>
          <a:prstGeom prst="rect">
            <a:avLst/>
          </a:prstGeom>
          <a:noFill/>
        </p:spPr>
        <p:txBody>
          <a:bodyPr wrap="square" rtlCol="0">
            <a:spAutoFit/>
          </a:bodyPr>
          <a:lstStyle/>
          <a:p>
            <a:r>
              <a:rPr lang="en-US" sz="1400" b="1" i="1" dirty="0" smtClean="0">
                <a:latin typeface="Cambria" pitchFamily="18" charset="0"/>
              </a:rPr>
              <a:t>Are held for use in the production or supply of goods or services, for rental to others, for administration and are expected to be used during more than one reporting period</a:t>
            </a:r>
            <a:endParaRPr lang="en-US" sz="1400" b="1" i="1" dirty="0">
              <a:latin typeface="Cambria" pitchFamily="18" charset="0"/>
            </a:endParaRPr>
          </a:p>
        </p:txBody>
      </p:sp>
    </p:spTree>
    <p:extLst>
      <p:ext uri="{BB962C8B-B14F-4D97-AF65-F5344CB8AC3E}">
        <p14:creationId xmlns:p14="http://schemas.microsoft.com/office/powerpoint/2010/main" val="197579865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23528" y="1700808"/>
            <a:ext cx="8229600" cy="4535487"/>
          </a:xfrm>
        </p:spPr>
        <p:txBody>
          <a:bodyPr>
            <a:normAutofit/>
          </a:bodyPr>
          <a:lstStyle/>
          <a:p>
            <a:pPr marL="624078" indent="-514350">
              <a:buNone/>
              <a:defRPr/>
            </a:pPr>
            <a:r>
              <a:rPr lang="en-US" sz="2400" b="1" dirty="0" err="1" smtClean="0">
                <a:solidFill>
                  <a:schemeClr val="tx1"/>
                </a:solidFill>
                <a:latin typeface="Cambria" pitchFamily="18" charset="0"/>
              </a:rPr>
              <a:t>Prosedur</a:t>
            </a:r>
            <a:r>
              <a:rPr lang="en-US" sz="2400" b="1" dirty="0" smtClean="0">
                <a:solidFill>
                  <a:schemeClr val="tx1"/>
                </a:solidFill>
                <a:latin typeface="Cambria" pitchFamily="18" charset="0"/>
              </a:rPr>
              <a:t> </a:t>
            </a:r>
            <a:r>
              <a:rPr lang="en-US" sz="2400" b="1" dirty="0" err="1" smtClean="0">
                <a:solidFill>
                  <a:schemeClr val="tx1"/>
                </a:solidFill>
                <a:latin typeface="Cambria" pitchFamily="18" charset="0"/>
              </a:rPr>
              <a:t>Pengiktirafan</a:t>
            </a:r>
            <a:r>
              <a:rPr lang="en-US" sz="2400" b="1" dirty="0" smtClean="0">
                <a:solidFill>
                  <a:schemeClr val="tx1"/>
                </a:solidFill>
                <a:latin typeface="Cambria" pitchFamily="18" charset="0"/>
              </a:rPr>
              <a:t> </a:t>
            </a:r>
            <a:r>
              <a:rPr lang="en-US" sz="2400" b="1" dirty="0" err="1" smtClean="0">
                <a:solidFill>
                  <a:schemeClr val="tx1"/>
                </a:solidFill>
                <a:latin typeface="Cambria" pitchFamily="18" charset="0"/>
              </a:rPr>
              <a:t>Aset</a:t>
            </a:r>
            <a:endParaRPr lang="en-US" sz="2400" b="1" dirty="0" smtClean="0">
              <a:solidFill>
                <a:schemeClr val="tx1"/>
              </a:solidFill>
              <a:latin typeface="Cambria" pitchFamily="18" charset="0"/>
            </a:endParaRPr>
          </a:p>
          <a:p>
            <a:pPr marL="624078" indent="-514350">
              <a:buFont typeface="Arial" charset="0"/>
              <a:buNone/>
              <a:defRPr/>
            </a:pP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Perkara</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asas</a:t>
            </a:r>
            <a:r>
              <a:rPr lang="en-US" sz="2400" dirty="0" smtClean="0">
                <a:solidFill>
                  <a:schemeClr val="tx1"/>
                </a:solidFill>
                <a:latin typeface="Cambria" pitchFamily="18" charset="0"/>
              </a:rPr>
              <a:t> di </a:t>
            </a:r>
            <a:r>
              <a:rPr lang="en-US" sz="2400" dirty="0" err="1" smtClean="0">
                <a:solidFill>
                  <a:schemeClr val="tx1"/>
                </a:solidFill>
                <a:latin typeface="Cambria" pitchFamily="18" charset="0"/>
              </a:rPr>
              <a:t>dalam</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menentukan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pengiktirafan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aset</a:t>
            </a:r>
            <a:r>
              <a:rPr lang="en-US" sz="2400" dirty="0" smtClean="0">
                <a:solidFill>
                  <a:schemeClr val="tx1"/>
                </a:solidFill>
                <a:latin typeface="Cambria" pitchFamily="18" charset="0"/>
              </a:rPr>
              <a:t> :</a:t>
            </a:r>
          </a:p>
          <a:p>
            <a:pPr marL="1097280" lvl="1" indent="-514350">
              <a:buAutoNum type="romanLcPeriod"/>
              <a:defRPr/>
            </a:pPr>
            <a:r>
              <a:rPr lang="en-US" sz="2000" dirty="0" err="1" smtClean="0">
                <a:solidFill>
                  <a:schemeClr val="tx1"/>
                </a:solidFill>
                <a:latin typeface="Cambria" pitchFamily="18" charset="0"/>
              </a:rPr>
              <a:t>Mendokumenkan</a:t>
            </a:r>
            <a:r>
              <a:rPr lang="en-US" sz="2000" dirty="0" smtClean="0">
                <a:solidFill>
                  <a:schemeClr val="tx1"/>
                </a:solidFill>
                <a:latin typeface="Cambria" pitchFamily="18" charset="0"/>
              </a:rPr>
              <a:t> </a:t>
            </a:r>
            <a:r>
              <a:rPr lang="en-US" sz="2000" dirty="0" err="1">
                <a:solidFill>
                  <a:schemeClr val="tx1"/>
                </a:solidFill>
                <a:latin typeface="Cambria" pitchFamily="18" charset="0"/>
              </a:rPr>
              <a:t>semua</a:t>
            </a:r>
            <a:r>
              <a:rPr lang="en-US" sz="2000" dirty="0">
                <a:solidFill>
                  <a:schemeClr val="tx1"/>
                </a:solidFill>
                <a:latin typeface="Cambria" pitchFamily="18" charset="0"/>
              </a:rPr>
              <a:t> </a:t>
            </a:r>
            <a:r>
              <a:rPr lang="en-US" sz="2000" dirty="0" err="1" smtClean="0">
                <a:solidFill>
                  <a:schemeClr val="tx1"/>
                </a:solidFill>
                <a:latin typeface="Cambria" pitchFamily="18" charset="0"/>
              </a:rPr>
              <a:t>perolehan</a:t>
            </a:r>
            <a:r>
              <a:rPr lang="en-US" sz="2000" dirty="0" smtClean="0">
                <a:solidFill>
                  <a:schemeClr val="tx1"/>
                </a:solidFill>
                <a:latin typeface="Cambria" pitchFamily="18" charset="0"/>
              </a:rPr>
              <a:t> </a:t>
            </a:r>
            <a:r>
              <a:rPr lang="en-US" sz="2000" dirty="0" err="1" smtClean="0">
                <a:solidFill>
                  <a:schemeClr val="tx1"/>
                </a:solidFill>
                <a:latin typeface="Cambria" pitchFamily="18" charset="0"/>
              </a:rPr>
              <a:t>jenis</a:t>
            </a:r>
            <a:r>
              <a:rPr lang="en-US" sz="2000" dirty="0" smtClean="0">
                <a:solidFill>
                  <a:schemeClr val="tx1"/>
                </a:solidFill>
                <a:latin typeface="Cambria" pitchFamily="18" charset="0"/>
              </a:rPr>
              <a:t> </a:t>
            </a:r>
            <a:r>
              <a:rPr lang="en-US" sz="2000" dirty="0" err="1">
                <a:solidFill>
                  <a:schemeClr val="tx1"/>
                </a:solidFill>
                <a:latin typeface="Cambria" pitchFamily="18" charset="0"/>
              </a:rPr>
              <a:t>aset</a:t>
            </a:r>
            <a:r>
              <a:rPr lang="en-US" sz="2000" dirty="0">
                <a:solidFill>
                  <a:schemeClr val="tx1"/>
                </a:solidFill>
                <a:latin typeface="Cambria" pitchFamily="18" charset="0"/>
              </a:rPr>
              <a:t> </a:t>
            </a:r>
            <a:r>
              <a:rPr lang="en-US" sz="2000" dirty="0" smtClean="0">
                <a:solidFill>
                  <a:schemeClr val="tx1"/>
                </a:solidFill>
                <a:latin typeface="Cambria" pitchFamily="18" charset="0"/>
              </a:rPr>
              <a:t>yang </a:t>
            </a:r>
            <a:r>
              <a:rPr lang="en-US" sz="2000" dirty="0" err="1" smtClean="0">
                <a:solidFill>
                  <a:schemeClr val="tx1"/>
                </a:solidFill>
                <a:latin typeface="Cambria" pitchFamily="18" charset="0"/>
              </a:rPr>
              <a:t>dipegang</a:t>
            </a:r>
            <a:r>
              <a:rPr lang="en-US" sz="2000" dirty="0" smtClean="0">
                <a:solidFill>
                  <a:schemeClr val="tx1"/>
                </a:solidFill>
                <a:latin typeface="Cambria" pitchFamily="18" charset="0"/>
              </a:rPr>
              <a:t> </a:t>
            </a:r>
            <a:r>
              <a:rPr lang="en-US" sz="2000" dirty="0" err="1">
                <a:solidFill>
                  <a:schemeClr val="tx1"/>
                </a:solidFill>
                <a:latin typeface="Cambria" pitchFamily="18" charset="0"/>
              </a:rPr>
              <a:t>oleh</a:t>
            </a:r>
            <a:r>
              <a:rPr lang="en-US" sz="2000" dirty="0">
                <a:solidFill>
                  <a:schemeClr val="tx1"/>
                </a:solidFill>
                <a:latin typeface="Cambria" pitchFamily="18" charset="0"/>
              </a:rPr>
              <a:t> </a:t>
            </a:r>
            <a:r>
              <a:rPr lang="en-US" sz="2000" dirty="0" err="1">
                <a:solidFill>
                  <a:schemeClr val="tx1"/>
                </a:solidFill>
                <a:latin typeface="Cambria" pitchFamily="18" charset="0"/>
              </a:rPr>
              <a:t>entiti</a:t>
            </a:r>
            <a:r>
              <a:rPr lang="en-US" sz="2000" dirty="0">
                <a:solidFill>
                  <a:schemeClr val="tx1"/>
                </a:solidFill>
                <a:latin typeface="Cambria" pitchFamily="18" charset="0"/>
              </a:rPr>
              <a:t> (</a:t>
            </a:r>
            <a:r>
              <a:rPr lang="en-US" sz="2000" dirty="0" err="1">
                <a:solidFill>
                  <a:schemeClr val="tx1"/>
                </a:solidFill>
                <a:latin typeface="Cambria" pitchFamily="18" charset="0"/>
              </a:rPr>
              <a:t>kompilasi</a:t>
            </a:r>
            <a:r>
              <a:rPr lang="en-US" sz="2000" dirty="0">
                <a:solidFill>
                  <a:schemeClr val="tx1"/>
                </a:solidFill>
                <a:latin typeface="Cambria" pitchFamily="18" charset="0"/>
              </a:rPr>
              <a:t> </a:t>
            </a:r>
            <a:r>
              <a:rPr lang="en-US" sz="2000" dirty="0" err="1">
                <a:solidFill>
                  <a:schemeClr val="tx1"/>
                </a:solidFill>
                <a:latin typeface="Cambria" pitchFamily="18" charset="0"/>
              </a:rPr>
              <a:t>daftar</a:t>
            </a:r>
            <a:r>
              <a:rPr lang="en-US" sz="2000" dirty="0">
                <a:solidFill>
                  <a:schemeClr val="tx1"/>
                </a:solidFill>
                <a:latin typeface="Cambria" pitchFamily="18" charset="0"/>
              </a:rPr>
              <a:t> </a:t>
            </a:r>
            <a:r>
              <a:rPr lang="en-US" sz="2000" dirty="0" err="1" smtClean="0">
                <a:solidFill>
                  <a:schemeClr val="tx1"/>
                </a:solidFill>
                <a:latin typeface="Cambria" pitchFamily="18" charset="0"/>
              </a:rPr>
              <a:t>aset</a:t>
            </a:r>
            <a:r>
              <a:rPr lang="en-US" sz="2000" dirty="0" smtClean="0">
                <a:solidFill>
                  <a:schemeClr val="tx1"/>
                </a:solidFill>
                <a:latin typeface="Cambria" pitchFamily="18" charset="0"/>
              </a:rPr>
              <a:t>)</a:t>
            </a:r>
            <a:endParaRPr lang="en-MY" sz="2000" dirty="0">
              <a:latin typeface="Cambria" pitchFamily="18" charset="0"/>
            </a:endParaRPr>
          </a:p>
          <a:p>
            <a:pPr marL="1097280" lvl="1" indent="-514350">
              <a:buAutoNum type="romanLcPeriod"/>
              <a:defRPr/>
            </a:pPr>
            <a:r>
              <a:rPr lang="en-US" sz="2000" dirty="0" err="1" smtClean="0">
                <a:solidFill>
                  <a:schemeClr val="tx1"/>
                </a:solidFill>
                <a:latin typeface="Cambria" pitchFamily="18" charset="0"/>
              </a:rPr>
              <a:t>Menilai</a:t>
            </a:r>
            <a:r>
              <a:rPr lang="en-US" sz="2000" dirty="0" smtClean="0">
                <a:solidFill>
                  <a:schemeClr val="tx1"/>
                </a:solidFill>
                <a:latin typeface="Cambria" pitchFamily="18" charset="0"/>
              </a:rPr>
              <a:t> </a:t>
            </a:r>
            <a:r>
              <a:rPr lang="en-US" sz="2000" dirty="0" err="1">
                <a:solidFill>
                  <a:schemeClr val="tx1"/>
                </a:solidFill>
                <a:latin typeface="Cambria" pitchFamily="18" charset="0"/>
              </a:rPr>
              <a:t>ketepatan</a:t>
            </a:r>
            <a:r>
              <a:rPr lang="en-US" sz="2000" dirty="0">
                <a:solidFill>
                  <a:schemeClr val="tx1"/>
                </a:solidFill>
                <a:latin typeface="Cambria" pitchFamily="18" charset="0"/>
              </a:rPr>
              <a:t> </a:t>
            </a:r>
            <a:r>
              <a:rPr lang="en-US" sz="2000" dirty="0" err="1">
                <a:solidFill>
                  <a:schemeClr val="tx1"/>
                </a:solidFill>
                <a:latin typeface="Cambria" pitchFamily="18" charset="0"/>
              </a:rPr>
              <a:t>dan</a:t>
            </a:r>
            <a:r>
              <a:rPr lang="en-US" sz="2000" dirty="0">
                <a:solidFill>
                  <a:schemeClr val="tx1"/>
                </a:solidFill>
                <a:latin typeface="Cambria" pitchFamily="18" charset="0"/>
              </a:rPr>
              <a:t> </a:t>
            </a:r>
            <a:r>
              <a:rPr lang="en-US" sz="2000" dirty="0" err="1">
                <a:solidFill>
                  <a:schemeClr val="tx1"/>
                </a:solidFill>
                <a:latin typeface="Cambria" pitchFamily="18" charset="0"/>
              </a:rPr>
              <a:t>kesempurnaan</a:t>
            </a:r>
            <a:r>
              <a:rPr lang="en-US" sz="2000" dirty="0">
                <a:solidFill>
                  <a:schemeClr val="tx1"/>
                </a:solidFill>
                <a:latin typeface="Cambria" pitchFamily="18" charset="0"/>
              </a:rPr>
              <a:t> </a:t>
            </a:r>
            <a:r>
              <a:rPr lang="en-US" sz="2000" dirty="0" err="1">
                <a:solidFill>
                  <a:schemeClr val="tx1"/>
                </a:solidFill>
                <a:latin typeface="Cambria" pitchFamily="18" charset="0"/>
              </a:rPr>
              <a:t>maklumat</a:t>
            </a:r>
            <a:r>
              <a:rPr lang="en-US" sz="2000" dirty="0">
                <a:solidFill>
                  <a:schemeClr val="tx1"/>
                </a:solidFill>
                <a:latin typeface="Cambria" pitchFamily="18" charset="0"/>
              </a:rPr>
              <a:t> yang </a:t>
            </a:r>
            <a:r>
              <a:rPr lang="en-US" sz="2000" dirty="0" err="1">
                <a:solidFill>
                  <a:schemeClr val="tx1"/>
                </a:solidFill>
                <a:latin typeface="Cambria" pitchFamily="18" charset="0"/>
              </a:rPr>
              <a:t>sedia</a:t>
            </a:r>
            <a:r>
              <a:rPr lang="en-US" sz="2000" dirty="0">
                <a:solidFill>
                  <a:schemeClr val="tx1"/>
                </a:solidFill>
                <a:latin typeface="Cambria" pitchFamily="18" charset="0"/>
              </a:rPr>
              <a:t> </a:t>
            </a:r>
            <a:r>
              <a:rPr lang="en-US" sz="2000" dirty="0" err="1" smtClean="0">
                <a:solidFill>
                  <a:schemeClr val="tx1"/>
                </a:solidFill>
                <a:latin typeface="Cambria" pitchFamily="18" charset="0"/>
              </a:rPr>
              <a:t>ada</a:t>
            </a:r>
            <a:r>
              <a:rPr lang="en-US" sz="2000" dirty="0" smtClean="0">
                <a:solidFill>
                  <a:schemeClr val="tx1"/>
                </a:solidFill>
                <a:latin typeface="Cambria" pitchFamily="18" charset="0"/>
              </a:rPr>
              <a:t>;</a:t>
            </a:r>
          </a:p>
          <a:p>
            <a:pPr marL="1097280" lvl="1" indent="-514350">
              <a:buAutoNum type="romanLcPeriod"/>
              <a:defRPr/>
            </a:pPr>
            <a:r>
              <a:rPr lang="en-US" sz="2000" dirty="0" err="1" smtClean="0">
                <a:solidFill>
                  <a:schemeClr val="tx1"/>
                </a:solidFill>
                <a:latin typeface="Cambria" pitchFamily="18" charset="0"/>
              </a:rPr>
              <a:t>Menentukan</a:t>
            </a:r>
            <a:r>
              <a:rPr lang="en-US" sz="2000" dirty="0" smtClean="0">
                <a:solidFill>
                  <a:schemeClr val="tx1"/>
                </a:solidFill>
                <a:latin typeface="Cambria" pitchFamily="18" charset="0"/>
              </a:rPr>
              <a:t> </a:t>
            </a:r>
            <a:r>
              <a:rPr lang="en-US" sz="2000" dirty="0" err="1">
                <a:solidFill>
                  <a:schemeClr val="tx1"/>
                </a:solidFill>
                <a:latin typeface="Cambria" pitchFamily="18" charset="0"/>
              </a:rPr>
              <a:t>kategori</a:t>
            </a:r>
            <a:r>
              <a:rPr lang="en-US" sz="2000" dirty="0">
                <a:solidFill>
                  <a:schemeClr val="tx1"/>
                </a:solidFill>
                <a:latin typeface="Cambria" pitchFamily="18" charset="0"/>
              </a:rPr>
              <a:t> </a:t>
            </a:r>
            <a:r>
              <a:rPr lang="en-US" sz="2000" dirty="0" err="1">
                <a:solidFill>
                  <a:schemeClr val="tx1"/>
                </a:solidFill>
                <a:latin typeface="Cambria" pitchFamily="18" charset="0"/>
              </a:rPr>
              <a:t>aset</a:t>
            </a:r>
            <a:r>
              <a:rPr lang="en-US" sz="2000" dirty="0">
                <a:solidFill>
                  <a:schemeClr val="tx1"/>
                </a:solidFill>
                <a:latin typeface="Cambria" pitchFamily="18" charset="0"/>
              </a:rPr>
              <a:t> yang </a:t>
            </a:r>
            <a:r>
              <a:rPr lang="en-US" sz="2000" dirty="0" err="1">
                <a:solidFill>
                  <a:schemeClr val="tx1"/>
                </a:solidFill>
                <a:latin typeface="Cambria" pitchFamily="18" charset="0"/>
              </a:rPr>
              <a:t>akan</a:t>
            </a:r>
            <a:r>
              <a:rPr lang="en-US" sz="2000" dirty="0">
                <a:solidFill>
                  <a:schemeClr val="tx1"/>
                </a:solidFill>
                <a:latin typeface="Cambria" pitchFamily="18" charset="0"/>
              </a:rPr>
              <a:t> </a:t>
            </a:r>
            <a:r>
              <a:rPr lang="en-US" sz="2000" dirty="0" err="1">
                <a:solidFill>
                  <a:schemeClr val="tx1"/>
                </a:solidFill>
                <a:latin typeface="Cambria" pitchFamily="18" charset="0"/>
              </a:rPr>
              <a:t>digunakan</a:t>
            </a:r>
            <a:r>
              <a:rPr lang="en-US" sz="2000" dirty="0">
                <a:solidFill>
                  <a:schemeClr val="tx1"/>
                </a:solidFill>
                <a:latin typeface="Cambria" pitchFamily="18" charset="0"/>
              </a:rPr>
              <a:t> </a:t>
            </a:r>
            <a:r>
              <a:rPr lang="en-US" sz="2000" dirty="0" err="1">
                <a:solidFill>
                  <a:schemeClr val="tx1"/>
                </a:solidFill>
                <a:latin typeface="Cambria" pitchFamily="18" charset="0"/>
              </a:rPr>
              <a:t>dalam</a:t>
            </a:r>
            <a:r>
              <a:rPr lang="en-US" sz="2000" dirty="0">
                <a:solidFill>
                  <a:schemeClr val="tx1"/>
                </a:solidFill>
                <a:latin typeface="Cambria" pitchFamily="18" charset="0"/>
              </a:rPr>
              <a:t> </a:t>
            </a:r>
            <a:r>
              <a:rPr lang="en-US" sz="2000" dirty="0" err="1">
                <a:solidFill>
                  <a:schemeClr val="tx1"/>
                </a:solidFill>
                <a:latin typeface="Cambria" pitchFamily="18" charset="0"/>
              </a:rPr>
              <a:t>carta</a:t>
            </a:r>
            <a:r>
              <a:rPr lang="en-US" sz="2000" dirty="0">
                <a:solidFill>
                  <a:schemeClr val="tx1"/>
                </a:solidFill>
                <a:latin typeface="Cambria" pitchFamily="18" charset="0"/>
              </a:rPr>
              <a:t> </a:t>
            </a:r>
            <a:r>
              <a:rPr lang="en-US" sz="2000" dirty="0" err="1" smtClean="0">
                <a:solidFill>
                  <a:schemeClr val="tx1"/>
                </a:solidFill>
                <a:latin typeface="Cambria" pitchFamily="18" charset="0"/>
              </a:rPr>
              <a:t>akaun</a:t>
            </a:r>
            <a:r>
              <a:rPr lang="en-US" sz="2000" dirty="0" smtClean="0">
                <a:solidFill>
                  <a:schemeClr val="tx1"/>
                </a:solidFill>
                <a:latin typeface="Cambria" pitchFamily="18" charset="0"/>
              </a:rPr>
              <a:t> </a:t>
            </a:r>
            <a:r>
              <a:rPr lang="en-US" sz="2000" i="1" dirty="0" smtClean="0">
                <a:solidFill>
                  <a:schemeClr val="tx1"/>
                </a:solidFill>
                <a:latin typeface="Cambria" pitchFamily="18" charset="0"/>
              </a:rPr>
              <a:t>(chart of account</a:t>
            </a:r>
            <a:r>
              <a:rPr lang="en-US" sz="2000" dirty="0" smtClean="0">
                <a:solidFill>
                  <a:schemeClr val="tx1"/>
                </a:solidFill>
                <a:latin typeface="Cambria" pitchFamily="18" charset="0"/>
              </a:rPr>
              <a:t>) </a:t>
            </a:r>
            <a:r>
              <a:rPr lang="en-US" sz="2000" dirty="0">
                <a:solidFill>
                  <a:schemeClr val="tx1"/>
                </a:solidFill>
                <a:latin typeface="Cambria" pitchFamily="18" charset="0"/>
              </a:rPr>
              <a:t>dan </a:t>
            </a:r>
            <a:r>
              <a:rPr lang="en-US" sz="2000" dirty="0" err="1">
                <a:solidFill>
                  <a:schemeClr val="tx1"/>
                </a:solidFill>
                <a:latin typeface="Cambria" pitchFamily="18" charset="0"/>
              </a:rPr>
              <a:t>penyata</a:t>
            </a:r>
            <a:r>
              <a:rPr lang="en-US" sz="2000" dirty="0">
                <a:solidFill>
                  <a:schemeClr val="tx1"/>
                </a:solidFill>
                <a:latin typeface="Cambria" pitchFamily="18" charset="0"/>
              </a:rPr>
              <a:t> </a:t>
            </a:r>
            <a:r>
              <a:rPr lang="en-US" sz="2000" dirty="0" err="1" smtClean="0">
                <a:solidFill>
                  <a:schemeClr val="tx1"/>
                </a:solidFill>
                <a:latin typeface="Cambria" pitchFamily="18" charset="0"/>
              </a:rPr>
              <a:t>kewangan</a:t>
            </a:r>
            <a:r>
              <a:rPr lang="en-US" sz="2000" dirty="0" smtClean="0">
                <a:solidFill>
                  <a:schemeClr val="tx1"/>
                </a:solidFill>
                <a:latin typeface="Cambria" pitchFamily="18" charset="0"/>
              </a:rPr>
              <a:t>;</a:t>
            </a:r>
            <a:endParaRPr lang="en-MY" sz="2000" dirty="0">
              <a:latin typeface="Cambria" pitchFamily="18" charset="0"/>
            </a:endParaRPr>
          </a:p>
          <a:p>
            <a:pPr marL="1097280" lvl="1" indent="-514350">
              <a:buAutoNum type="romanLcPeriod"/>
              <a:defRPr/>
            </a:pPr>
            <a:r>
              <a:rPr lang="en-US" sz="2000" dirty="0" err="1" smtClean="0">
                <a:solidFill>
                  <a:schemeClr val="tx1"/>
                </a:solidFill>
                <a:latin typeface="Cambria" pitchFamily="18" charset="0"/>
              </a:rPr>
              <a:t>Mewujudkan</a:t>
            </a:r>
            <a:r>
              <a:rPr lang="en-US" sz="2000" dirty="0" smtClean="0">
                <a:solidFill>
                  <a:schemeClr val="tx1"/>
                </a:solidFill>
                <a:latin typeface="Cambria" pitchFamily="18" charset="0"/>
              </a:rPr>
              <a:t> </a:t>
            </a:r>
            <a:r>
              <a:rPr lang="en-US" sz="2000" dirty="0" err="1" smtClean="0">
                <a:solidFill>
                  <a:schemeClr val="tx1"/>
                </a:solidFill>
                <a:latin typeface="Cambria" pitchFamily="18" charset="0"/>
              </a:rPr>
              <a:t>arahan</a:t>
            </a:r>
            <a:r>
              <a:rPr lang="en-US" sz="2000" dirty="0" smtClean="0">
                <a:solidFill>
                  <a:schemeClr val="tx1"/>
                </a:solidFill>
                <a:latin typeface="Cambria" pitchFamily="18" charset="0"/>
              </a:rPr>
              <a:t> </a:t>
            </a:r>
            <a:r>
              <a:rPr lang="en-US" sz="2000" dirty="0" err="1" smtClean="0">
                <a:latin typeface="Cambria" pitchFamily="18" charset="0"/>
              </a:rPr>
              <a:t>pentadbiran</a:t>
            </a:r>
            <a:r>
              <a:rPr lang="en-US" sz="2000" dirty="0" smtClean="0">
                <a:latin typeface="Cambria" pitchFamily="18" charset="0"/>
              </a:rPr>
              <a:t> </a:t>
            </a:r>
            <a:r>
              <a:rPr lang="en-US" sz="2000" dirty="0" smtClean="0">
                <a:solidFill>
                  <a:schemeClr val="tx1"/>
                </a:solidFill>
                <a:latin typeface="Cambria" pitchFamily="18" charset="0"/>
              </a:rPr>
              <a:t>yang </a:t>
            </a:r>
            <a:r>
              <a:rPr lang="en-US" sz="2000" dirty="0" err="1" smtClean="0">
                <a:solidFill>
                  <a:schemeClr val="tx1"/>
                </a:solidFill>
                <a:latin typeface="Cambria" pitchFamily="18" charset="0"/>
              </a:rPr>
              <a:t>khusus</a:t>
            </a:r>
            <a:r>
              <a:rPr lang="en-US" sz="2000" dirty="0" smtClean="0">
                <a:solidFill>
                  <a:schemeClr val="tx1"/>
                </a:solidFill>
                <a:latin typeface="Cambria" pitchFamily="18" charset="0"/>
              </a:rPr>
              <a:t> </a:t>
            </a:r>
            <a:r>
              <a:rPr lang="en-US" sz="2000" dirty="0" err="1">
                <a:solidFill>
                  <a:schemeClr val="tx1"/>
                </a:solidFill>
                <a:latin typeface="Cambria" pitchFamily="18" charset="0"/>
              </a:rPr>
              <a:t>bagi</a:t>
            </a:r>
            <a:r>
              <a:rPr lang="en-US" sz="2000" dirty="0">
                <a:solidFill>
                  <a:schemeClr val="tx1"/>
                </a:solidFill>
                <a:latin typeface="Cambria" pitchFamily="18" charset="0"/>
              </a:rPr>
              <a:t> </a:t>
            </a:r>
            <a:r>
              <a:rPr lang="en-US" sz="2000" dirty="0" err="1">
                <a:solidFill>
                  <a:schemeClr val="tx1"/>
                </a:solidFill>
                <a:latin typeface="Cambria" pitchFamily="18" charset="0"/>
              </a:rPr>
              <a:t>setiap</a:t>
            </a:r>
            <a:r>
              <a:rPr lang="en-US" sz="2000" dirty="0">
                <a:solidFill>
                  <a:schemeClr val="tx1"/>
                </a:solidFill>
                <a:latin typeface="Cambria" pitchFamily="18" charset="0"/>
              </a:rPr>
              <a:t> </a:t>
            </a:r>
            <a:r>
              <a:rPr lang="en-US" sz="2000" dirty="0" err="1">
                <a:solidFill>
                  <a:schemeClr val="tx1"/>
                </a:solidFill>
                <a:latin typeface="Cambria" pitchFamily="18" charset="0"/>
              </a:rPr>
              <a:t>kategori</a:t>
            </a:r>
            <a:r>
              <a:rPr lang="en-US" sz="2000" dirty="0">
                <a:solidFill>
                  <a:schemeClr val="tx1"/>
                </a:solidFill>
                <a:latin typeface="Cambria" pitchFamily="18" charset="0"/>
              </a:rPr>
              <a:t> </a:t>
            </a:r>
            <a:r>
              <a:rPr lang="en-US" sz="2000" dirty="0" err="1" smtClean="0">
                <a:solidFill>
                  <a:schemeClr val="tx1"/>
                </a:solidFill>
                <a:latin typeface="Cambria" pitchFamily="18" charset="0"/>
              </a:rPr>
              <a:t>berdasarkan</a:t>
            </a:r>
            <a:r>
              <a:rPr lang="en-US" sz="2000" dirty="0" smtClean="0">
                <a:solidFill>
                  <a:schemeClr val="tx1"/>
                </a:solidFill>
                <a:latin typeface="Cambria" pitchFamily="18" charset="0"/>
              </a:rPr>
              <a:t> MPSAS  17 (</a:t>
            </a:r>
            <a:r>
              <a:rPr lang="en-US" sz="2000" dirty="0" err="1" smtClean="0">
                <a:solidFill>
                  <a:schemeClr val="tx1"/>
                </a:solidFill>
                <a:latin typeface="Cambria" pitchFamily="18" charset="0"/>
              </a:rPr>
              <a:t>jika</a:t>
            </a:r>
            <a:r>
              <a:rPr lang="en-US" sz="2000" dirty="0" smtClean="0">
                <a:solidFill>
                  <a:schemeClr val="tx1"/>
                </a:solidFill>
                <a:latin typeface="Cambria" pitchFamily="18" charset="0"/>
              </a:rPr>
              <a:t> </a:t>
            </a:r>
            <a:r>
              <a:rPr lang="en-US" sz="2000" dirty="0" err="1" smtClean="0">
                <a:solidFill>
                  <a:schemeClr val="tx1"/>
                </a:solidFill>
                <a:latin typeface="Cambria" pitchFamily="18" charset="0"/>
              </a:rPr>
              <a:t>relevan</a:t>
            </a:r>
            <a:r>
              <a:rPr lang="en-US" sz="2000" dirty="0" smtClean="0">
                <a:solidFill>
                  <a:schemeClr val="tx1"/>
                </a:solidFill>
                <a:latin typeface="Cambria" pitchFamily="18" charset="0"/>
              </a:rPr>
              <a:t>).</a:t>
            </a:r>
            <a:endParaRPr lang="en-MY" sz="2000" dirty="0">
              <a:solidFill>
                <a:schemeClr val="tx1"/>
              </a:solidFill>
              <a:latin typeface="Cambria" pitchFamily="18" charset="0"/>
            </a:endParaRPr>
          </a:p>
        </p:txBody>
      </p:sp>
      <p:sp>
        <p:nvSpPr>
          <p:cNvPr id="7" name="Title 1"/>
          <p:cNvSpPr>
            <a:spLocks noGrp="1"/>
          </p:cNvSpPr>
          <p:nvPr>
            <p:ph type="title"/>
          </p:nvPr>
        </p:nvSpPr>
        <p:spPr>
          <a:xfrm>
            <a:off x="251520" y="836712"/>
            <a:ext cx="8229600" cy="725488"/>
          </a:xfrm>
        </p:spPr>
        <p:txBody>
          <a:bodyPr/>
          <a:lstStyle/>
          <a:p>
            <a:r>
              <a:rPr lang="en-MY" sz="3200" dirty="0" smtClean="0">
                <a:latin typeface="Cambria" pitchFamily="18" charset="0"/>
              </a:rPr>
              <a:t>PRINSIP</a:t>
            </a:r>
            <a:r>
              <a:rPr lang="en-MY" sz="3200" b="1" dirty="0" smtClean="0">
                <a:latin typeface="Cambria" pitchFamily="18" charset="0"/>
              </a:rPr>
              <a:t> </a:t>
            </a:r>
            <a:r>
              <a:rPr lang="en-MY" sz="3200" dirty="0" smtClean="0">
                <a:latin typeface="Cambria" pitchFamily="18" charset="0"/>
              </a:rPr>
              <a:t>MEMPERAKAUNKAN </a:t>
            </a:r>
            <a:r>
              <a:rPr lang="en-MY" sz="3200" b="1" dirty="0" smtClean="0">
                <a:latin typeface="Cambria" pitchFamily="18" charset="0"/>
              </a:rPr>
              <a:t> HLP</a:t>
            </a:r>
          </a:p>
        </p:txBody>
      </p:sp>
    </p:spTree>
    <p:extLst>
      <p:ext uri="{BB962C8B-B14F-4D97-AF65-F5344CB8AC3E}">
        <p14:creationId xmlns:p14="http://schemas.microsoft.com/office/powerpoint/2010/main" val="1351826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611560" y="836712"/>
            <a:ext cx="8229600" cy="1143000"/>
          </a:xfrm>
        </p:spPr>
        <p:txBody>
          <a:bodyPr/>
          <a:lstStyle/>
          <a:p>
            <a:r>
              <a:rPr lang="en-US" sz="3200" dirty="0" err="1" smtClean="0">
                <a:latin typeface="Cambria" pitchFamily="18" charset="0"/>
              </a:rPr>
              <a:t>Contoh</a:t>
            </a:r>
            <a:r>
              <a:rPr lang="en-US" sz="3200" dirty="0" smtClean="0">
                <a:latin typeface="Cambria" pitchFamily="18" charset="0"/>
              </a:rPr>
              <a:t> : </a:t>
            </a:r>
            <a:br>
              <a:rPr lang="en-US" sz="3200" dirty="0" smtClean="0">
                <a:latin typeface="Cambria" pitchFamily="18" charset="0"/>
              </a:rPr>
            </a:br>
            <a:r>
              <a:rPr lang="en-US" sz="3200" dirty="0" err="1" smtClean="0">
                <a:latin typeface="Cambria" pitchFamily="18" charset="0"/>
              </a:rPr>
              <a:t>Hartanah</a:t>
            </a:r>
            <a:r>
              <a:rPr lang="en-US" sz="3200" dirty="0" smtClean="0">
                <a:latin typeface="Cambria" pitchFamily="18" charset="0"/>
              </a:rPr>
              <a:t>, </a:t>
            </a:r>
            <a:r>
              <a:rPr lang="en-US" sz="3200" dirty="0" err="1" smtClean="0">
                <a:latin typeface="Cambria" pitchFamily="18" charset="0"/>
              </a:rPr>
              <a:t>Loji</a:t>
            </a:r>
            <a:r>
              <a:rPr lang="en-US" sz="3200" dirty="0" smtClean="0">
                <a:latin typeface="Cambria" pitchFamily="18" charset="0"/>
              </a:rPr>
              <a:t> </a:t>
            </a:r>
            <a:r>
              <a:rPr lang="en-US" sz="3200" dirty="0" err="1" smtClean="0">
                <a:latin typeface="Cambria" pitchFamily="18" charset="0"/>
              </a:rPr>
              <a:t>dan</a:t>
            </a:r>
            <a:r>
              <a:rPr lang="en-US" sz="3200" dirty="0" smtClean="0">
                <a:latin typeface="Cambria" pitchFamily="18" charset="0"/>
              </a:rPr>
              <a:t> </a:t>
            </a:r>
            <a:r>
              <a:rPr lang="en-US" sz="3200" dirty="0" err="1" smtClean="0">
                <a:latin typeface="Cambria" pitchFamily="18" charset="0"/>
              </a:rPr>
              <a:t>Peralatan</a:t>
            </a:r>
            <a:endParaRPr lang="en-MY" sz="3200" dirty="0" smtClean="0">
              <a:latin typeface="Cambria" pitchFamily="18" charset="0"/>
            </a:endParaRPr>
          </a:p>
        </p:txBody>
      </p:sp>
      <p:sp>
        <p:nvSpPr>
          <p:cNvPr id="33795" name="Content Placeholder 4"/>
          <p:cNvSpPr>
            <a:spLocks noGrp="1"/>
          </p:cNvSpPr>
          <p:nvPr>
            <p:ph sz="quarter" idx="2"/>
          </p:nvPr>
        </p:nvSpPr>
        <p:spPr>
          <a:xfrm>
            <a:off x="899592" y="2060848"/>
            <a:ext cx="4040188" cy="3613150"/>
          </a:xfrm>
        </p:spPr>
        <p:txBody>
          <a:bodyPr/>
          <a:lstStyle/>
          <a:p>
            <a:r>
              <a:rPr lang="en-US" dirty="0" smtClean="0">
                <a:solidFill>
                  <a:schemeClr val="tx1"/>
                </a:solidFill>
                <a:latin typeface="Cambria" pitchFamily="18" charset="0"/>
              </a:rPr>
              <a:t>Tanah</a:t>
            </a:r>
          </a:p>
          <a:p>
            <a:r>
              <a:rPr lang="en-US" dirty="0" err="1" smtClean="0">
                <a:solidFill>
                  <a:schemeClr val="tx1"/>
                </a:solidFill>
                <a:latin typeface="Cambria" pitchFamily="18" charset="0"/>
              </a:rPr>
              <a:t>Bangunan</a:t>
            </a:r>
            <a:r>
              <a:rPr lang="en-US" dirty="0" smtClean="0">
                <a:solidFill>
                  <a:schemeClr val="tx1"/>
                </a:solidFill>
                <a:latin typeface="Cambria" pitchFamily="18" charset="0"/>
              </a:rPr>
              <a:t> </a:t>
            </a:r>
            <a:r>
              <a:rPr lang="en-US" dirty="0" err="1" smtClean="0">
                <a:solidFill>
                  <a:schemeClr val="tx1"/>
                </a:solidFill>
                <a:latin typeface="Cambria" pitchFamily="18" charset="0"/>
              </a:rPr>
              <a:t>Operasi</a:t>
            </a:r>
            <a:endParaRPr lang="en-US" dirty="0" smtClean="0">
              <a:solidFill>
                <a:schemeClr val="tx1"/>
              </a:solidFill>
              <a:latin typeface="Cambria" pitchFamily="18" charset="0"/>
            </a:endParaRPr>
          </a:p>
          <a:p>
            <a:r>
              <a:rPr lang="en-US" dirty="0" err="1" smtClean="0">
                <a:solidFill>
                  <a:schemeClr val="tx1"/>
                </a:solidFill>
                <a:latin typeface="Cambria" pitchFamily="18" charset="0"/>
              </a:rPr>
              <a:t>Jalanraya</a:t>
            </a:r>
            <a:endParaRPr lang="en-US" dirty="0" smtClean="0">
              <a:solidFill>
                <a:schemeClr val="tx1"/>
              </a:solidFill>
              <a:latin typeface="Cambria" pitchFamily="18" charset="0"/>
            </a:endParaRPr>
          </a:p>
          <a:p>
            <a:r>
              <a:rPr lang="en-US" dirty="0" err="1" smtClean="0">
                <a:solidFill>
                  <a:schemeClr val="tx1"/>
                </a:solidFill>
                <a:latin typeface="Cambria" pitchFamily="18" charset="0"/>
              </a:rPr>
              <a:t>Mesin</a:t>
            </a:r>
            <a:endParaRPr lang="en-US" dirty="0" smtClean="0">
              <a:solidFill>
                <a:schemeClr val="tx1"/>
              </a:solidFill>
              <a:latin typeface="Cambria" pitchFamily="18" charset="0"/>
            </a:endParaRPr>
          </a:p>
          <a:p>
            <a:r>
              <a:rPr lang="en-US" dirty="0" err="1" smtClean="0">
                <a:solidFill>
                  <a:schemeClr val="tx1"/>
                </a:solidFill>
                <a:latin typeface="Cambria" pitchFamily="18" charset="0"/>
              </a:rPr>
              <a:t>Kapal</a:t>
            </a:r>
            <a:endParaRPr lang="en-US" dirty="0" smtClean="0">
              <a:solidFill>
                <a:schemeClr val="tx1"/>
              </a:solidFill>
              <a:latin typeface="Cambria" pitchFamily="18" charset="0"/>
            </a:endParaRPr>
          </a:p>
          <a:p>
            <a:endParaRPr lang="en-US" dirty="0" smtClean="0">
              <a:solidFill>
                <a:schemeClr val="tx1"/>
              </a:solidFill>
            </a:endParaRPr>
          </a:p>
          <a:p>
            <a:endParaRPr lang="en-MY" dirty="0" smtClean="0">
              <a:solidFill>
                <a:schemeClr val="tx1"/>
              </a:solidFill>
            </a:endParaRPr>
          </a:p>
        </p:txBody>
      </p:sp>
      <p:sp>
        <p:nvSpPr>
          <p:cNvPr id="33796" name="Content Placeholder 6"/>
          <p:cNvSpPr>
            <a:spLocks noGrp="1"/>
          </p:cNvSpPr>
          <p:nvPr>
            <p:ph sz="quarter" idx="4"/>
          </p:nvPr>
        </p:nvSpPr>
        <p:spPr>
          <a:xfrm>
            <a:off x="4067944" y="1988840"/>
            <a:ext cx="4041775" cy="3470275"/>
          </a:xfrm>
        </p:spPr>
        <p:txBody>
          <a:bodyPr/>
          <a:lstStyle/>
          <a:p>
            <a:r>
              <a:rPr lang="en-US" dirty="0" err="1" smtClean="0">
                <a:solidFill>
                  <a:schemeClr val="tx1"/>
                </a:solidFill>
                <a:latin typeface="Cambria" pitchFamily="18" charset="0"/>
              </a:rPr>
              <a:t>Kenderaan</a:t>
            </a:r>
            <a:endParaRPr lang="en-US" dirty="0" smtClean="0">
              <a:solidFill>
                <a:schemeClr val="tx1"/>
              </a:solidFill>
              <a:latin typeface="Cambria" pitchFamily="18" charset="0"/>
            </a:endParaRPr>
          </a:p>
          <a:p>
            <a:r>
              <a:rPr lang="en-US" dirty="0" err="1" smtClean="0">
                <a:solidFill>
                  <a:schemeClr val="tx1"/>
                </a:solidFill>
                <a:latin typeface="Cambria" pitchFamily="18" charset="0"/>
              </a:rPr>
              <a:t>Perabot</a:t>
            </a:r>
            <a:endParaRPr lang="en-US" dirty="0" smtClean="0">
              <a:solidFill>
                <a:schemeClr val="tx1"/>
              </a:solidFill>
              <a:latin typeface="Cambria" pitchFamily="18" charset="0"/>
            </a:endParaRPr>
          </a:p>
          <a:p>
            <a:r>
              <a:rPr lang="en-US" dirty="0" err="1" smtClean="0">
                <a:solidFill>
                  <a:schemeClr val="tx1"/>
                </a:solidFill>
                <a:latin typeface="Cambria" pitchFamily="18" charset="0"/>
              </a:rPr>
              <a:t>Peralatan</a:t>
            </a:r>
            <a:r>
              <a:rPr lang="en-US" dirty="0" smtClean="0">
                <a:solidFill>
                  <a:schemeClr val="tx1"/>
                </a:solidFill>
                <a:latin typeface="Cambria" pitchFamily="18" charset="0"/>
              </a:rPr>
              <a:t> </a:t>
            </a:r>
            <a:r>
              <a:rPr lang="en-US" dirty="0" err="1" smtClean="0">
                <a:solidFill>
                  <a:schemeClr val="tx1"/>
                </a:solidFill>
                <a:latin typeface="Cambria" pitchFamily="18" charset="0"/>
              </a:rPr>
              <a:t>Pejabat</a:t>
            </a:r>
            <a:endParaRPr lang="en-US" dirty="0" smtClean="0">
              <a:solidFill>
                <a:schemeClr val="tx1"/>
              </a:solidFill>
              <a:latin typeface="Cambria" pitchFamily="18" charset="0"/>
            </a:endParaRPr>
          </a:p>
          <a:p>
            <a:r>
              <a:rPr lang="en-US" dirty="0" err="1" smtClean="0">
                <a:solidFill>
                  <a:schemeClr val="tx1"/>
                </a:solidFill>
                <a:latin typeface="Cambria" pitchFamily="18" charset="0"/>
              </a:rPr>
              <a:t>Jambatan</a:t>
            </a:r>
            <a:endParaRPr lang="en-US" dirty="0" smtClean="0">
              <a:solidFill>
                <a:schemeClr val="tx1"/>
              </a:solidFill>
              <a:latin typeface="Cambria" pitchFamily="18" charset="0"/>
            </a:endParaRPr>
          </a:p>
          <a:p>
            <a:r>
              <a:rPr lang="en-US" dirty="0" err="1" smtClean="0">
                <a:solidFill>
                  <a:schemeClr val="tx1"/>
                </a:solidFill>
                <a:latin typeface="Cambria" pitchFamily="18" charset="0"/>
              </a:rPr>
              <a:t>Peralatan</a:t>
            </a:r>
            <a:r>
              <a:rPr lang="en-US" dirty="0" smtClean="0">
                <a:solidFill>
                  <a:schemeClr val="tx1"/>
                </a:solidFill>
                <a:latin typeface="Cambria" pitchFamily="18" charset="0"/>
              </a:rPr>
              <a:t> </a:t>
            </a:r>
            <a:r>
              <a:rPr lang="en-US" dirty="0" err="1" smtClean="0">
                <a:solidFill>
                  <a:schemeClr val="tx1"/>
                </a:solidFill>
                <a:latin typeface="Cambria" pitchFamily="18" charset="0"/>
              </a:rPr>
              <a:t>Pertahanan</a:t>
            </a:r>
            <a:endParaRPr lang="en-US" dirty="0" smtClean="0">
              <a:solidFill>
                <a:schemeClr val="tx1"/>
              </a:solidFill>
              <a:latin typeface="Cambria" pitchFamily="18" charset="0"/>
            </a:endParaRPr>
          </a:p>
          <a:p>
            <a:r>
              <a:rPr lang="en-US" dirty="0" err="1" smtClean="0">
                <a:solidFill>
                  <a:schemeClr val="tx1"/>
                </a:solidFill>
                <a:latin typeface="Cambria" pitchFamily="18" charset="0"/>
              </a:rPr>
              <a:t>Kapal</a:t>
            </a:r>
            <a:r>
              <a:rPr lang="en-US" dirty="0" smtClean="0">
                <a:solidFill>
                  <a:schemeClr val="tx1"/>
                </a:solidFill>
                <a:latin typeface="Cambria" pitchFamily="18" charset="0"/>
              </a:rPr>
              <a:t> </a:t>
            </a:r>
            <a:r>
              <a:rPr lang="en-US" dirty="0" err="1" smtClean="0">
                <a:solidFill>
                  <a:schemeClr val="tx1"/>
                </a:solidFill>
                <a:latin typeface="Cambria" pitchFamily="18" charset="0"/>
              </a:rPr>
              <a:t>terbang</a:t>
            </a:r>
            <a:endParaRPr lang="en-US" dirty="0" smtClean="0">
              <a:solidFill>
                <a:schemeClr val="tx1"/>
              </a:solidFill>
              <a:latin typeface="Cambria" pitchFamily="18" charset="0"/>
            </a:endParaRPr>
          </a:p>
          <a:p>
            <a:endParaRPr lang="en-US" dirty="0" smtClean="0">
              <a:solidFill>
                <a:schemeClr val="tx1"/>
              </a:solidFill>
            </a:endParaRPr>
          </a:p>
          <a:p>
            <a:endParaRPr lang="en-MY" dirty="0" smtClean="0">
              <a:solidFill>
                <a:schemeClr val="tx1"/>
              </a:solidFill>
            </a:endParaRPr>
          </a:p>
        </p:txBody>
      </p:sp>
    </p:spTree>
    <p:extLst>
      <p:ext uri="{BB962C8B-B14F-4D97-AF65-F5344CB8AC3E}">
        <p14:creationId xmlns:p14="http://schemas.microsoft.com/office/powerpoint/2010/main" val="356326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91815" y="2819837"/>
            <a:ext cx="556902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b="1" dirty="0" smtClean="0">
                <a:latin typeface="Cambria" pitchFamily="18" charset="0"/>
                <a:cs typeface="Arial" charset="0"/>
              </a:rPr>
              <a:t>PENENTUAN NILAI </a:t>
            </a:r>
          </a:p>
          <a:p>
            <a:pPr algn="ctr"/>
            <a:r>
              <a:rPr lang="en-US" sz="3600" b="1" i="1" dirty="0" smtClean="0">
                <a:latin typeface="Cambria" pitchFamily="18" charset="0"/>
                <a:cs typeface="Arial" charset="0"/>
              </a:rPr>
              <a:t>(Carrying Amount)</a:t>
            </a:r>
            <a:endParaRPr lang="en-US" sz="3600" b="1" i="1" dirty="0">
              <a:latin typeface="Cambria" pitchFamily="18" charset="0"/>
              <a:cs typeface="Arial" charset="0"/>
            </a:endParaRPr>
          </a:p>
        </p:txBody>
      </p:sp>
      <p:sp>
        <p:nvSpPr>
          <p:cNvPr id="4" name="Rectangle 3"/>
          <p:cNvSpPr>
            <a:spLocks noChangeArrowheads="1"/>
          </p:cNvSpPr>
          <p:nvPr/>
        </p:nvSpPr>
        <p:spPr bwMode="auto">
          <a:xfrm>
            <a:off x="2972449" y="1988840"/>
            <a:ext cx="34563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b="1" dirty="0" smtClean="0">
                <a:solidFill>
                  <a:srgbClr val="FF0000"/>
                </a:solidFill>
                <a:latin typeface="Cambria" pitchFamily="18" charset="0"/>
                <a:cs typeface="Arial" charset="0"/>
              </a:rPr>
              <a:t>PRINSIP 2 : </a:t>
            </a:r>
            <a:endParaRPr lang="en-US" sz="4800" b="1" dirty="0">
              <a:solidFill>
                <a:srgbClr val="FF0000"/>
              </a:solidFill>
              <a:latin typeface="Cambria" pitchFamily="18" charset="0"/>
              <a:cs typeface="Arial" charset="0"/>
            </a:endParaRPr>
          </a:p>
        </p:txBody>
      </p:sp>
    </p:spTree>
    <p:extLst>
      <p:ext uri="{BB962C8B-B14F-4D97-AF65-F5344CB8AC3E}">
        <p14:creationId xmlns:p14="http://schemas.microsoft.com/office/powerpoint/2010/main" val="270698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3528" y="2420888"/>
            <a:ext cx="8229600" cy="3802062"/>
          </a:xfrm>
        </p:spPr>
        <p:txBody>
          <a:bodyPr>
            <a:normAutofit/>
          </a:bodyPr>
          <a:lstStyle/>
          <a:p>
            <a:pPr>
              <a:buFont typeface="Arial" pitchFamily="34" charset="0"/>
              <a:buNone/>
              <a:defRPr/>
            </a:pPr>
            <a:r>
              <a:rPr lang="en-US" sz="2400" dirty="0" smtClean="0">
                <a:solidFill>
                  <a:schemeClr val="tx1"/>
                </a:solidFill>
                <a:latin typeface="Cambria" pitchFamily="18" charset="0"/>
              </a:rPr>
              <a:t>Kos </a:t>
            </a:r>
            <a:r>
              <a:rPr lang="en-US" sz="2400" dirty="0">
                <a:solidFill>
                  <a:schemeClr val="tx1"/>
                </a:solidFill>
                <a:latin typeface="Cambria" pitchFamily="18" charset="0"/>
              </a:rPr>
              <a:t>item </a:t>
            </a:r>
            <a:r>
              <a:rPr lang="en-US" sz="2400" dirty="0" err="1">
                <a:solidFill>
                  <a:schemeClr val="tx1"/>
                </a:solidFill>
                <a:latin typeface="Cambria" pitchFamily="18" charset="0"/>
              </a:rPr>
              <a:t>hartanah</a:t>
            </a:r>
            <a:r>
              <a:rPr lang="en-US" sz="2400" dirty="0">
                <a:solidFill>
                  <a:schemeClr val="tx1"/>
                </a:solidFill>
                <a:latin typeface="Cambria" pitchFamily="18" charset="0"/>
              </a:rPr>
              <a:t>, </a:t>
            </a:r>
            <a:r>
              <a:rPr lang="en-US" sz="2400" dirty="0" err="1" smtClean="0">
                <a:solidFill>
                  <a:schemeClr val="tx1"/>
                </a:solidFill>
                <a:latin typeface="Cambria" pitchFamily="18" charset="0"/>
              </a:rPr>
              <a:t>loji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dan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peralatan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terdiri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daripada</a:t>
            </a:r>
            <a:r>
              <a:rPr lang="en-US" sz="2400" dirty="0" smtClean="0">
                <a:solidFill>
                  <a:schemeClr val="tx1"/>
                </a:solidFill>
                <a:latin typeface="Cambria" pitchFamily="18" charset="0"/>
              </a:rPr>
              <a:t>:</a:t>
            </a:r>
          </a:p>
          <a:p>
            <a:pPr marL="514350" indent="-514350">
              <a:buFont typeface="Arial" charset="0"/>
              <a:buAutoNum type="alphaLcParenR"/>
              <a:defRPr/>
            </a:pPr>
            <a:r>
              <a:rPr lang="en-US" sz="2400" b="1" dirty="0" err="1" smtClean="0">
                <a:solidFill>
                  <a:schemeClr val="tx1"/>
                </a:solidFill>
                <a:latin typeface="Cambria" pitchFamily="18" charset="0"/>
              </a:rPr>
              <a:t>Harga</a:t>
            </a:r>
            <a:r>
              <a:rPr lang="en-US" sz="2400" b="1" dirty="0" smtClean="0">
                <a:solidFill>
                  <a:schemeClr val="tx1"/>
                </a:solidFill>
                <a:latin typeface="Cambria" pitchFamily="18" charset="0"/>
              </a:rPr>
              <a:t> </a:t>
            </a:r>
            <a:r>
              <a:rPr lang="en-US" sz="2400" b="1" dirty="0" err="1">
                <a:solidFill>
                  <a:schemeClr val="tx1"/>
                </a:solidFill>
                <a:latin typeface="Cambria" pitchFamily="18" charset="0"/>
              </a:rPr>
              <a:t>belian</a:t>
            </a:r>
            <a:r>
              <a:rPr lang="en-US" sz="2400" dirty="0">
                <a:solidFill>
                  <a:schemeClr val="tx1"/>
                </a:solidFill>
                <a:latin typeface="Cambria" pitchFamily="18" charset="0"/>
              </a:rPr>
              <a:t>, </a:t>
            </a:r>
            <a:r>
              <a:rPr lang="en-US" sz="2400" dirty="0" err="1">
                <a:solidFill>
                  <a:schemeClr val="tx1"/>
                </a:solidFill>
                <a:latin typeface="Cambria" pitchFamily="18" charset="0"/>
              </a:rPr>
              <a:t>termasuk</a:t>
            </a:r>
            <a:r>
              <a:rPr lang="en-US" sz="2400" dirty="0">
                <a:solidFill>
                  <a:schemeClr val="tx1"/>
                </a:solidFill>
                <a:latin typeface="Cambria" pitchFamily="18" charset="0"/>
              </a:rPr>
              <a:t> </a:t>
            </a:r>
            <a:r>
              <a:rPr lang="en-US" sz="2400" dirty="0" err="1">
                <a:solidFill>
                  <a:schemeClr val="tx1"/>
                </a:solidFill>
                <a:latin typeface="Cambria" pitchFamily="18" charset="0"/>
              </a:rPr>
              <a:t>duti</a:t>
            </a:r>
            <a:r>
              <a:rPr lang="en-US" sz="2400" dirty="0">
                <a:solidFill>
                  <a:schemeClr val="tx1"/>
                </a:solidFill>
                <a:latin typeface="Cambria" pitchFamily="18" charset="0"/>
              </a:rPr>
              <a:t> import </a:t>
            </a:r>
            <a:r>
              <a:rPr lang="en-US" sz="2400" dirty="0" err="1">
                <a:solidFill>
                  <a:schemeClr val="tx1"/>
                </a:solidFill>
                <a:latin typeface="Cambria" pitchFamily="18" charset="0"/>
              </a:rPr>
              <a:t>dan</a:t>
            </a:r>
            <a:r>
              <a:rPr lang="en-US" sz="2400" dirty="0">
                <a:solidFill>
                  <a:schemeClr val="tx1"/>
                </a:solidFill>
                <a:latin typeface="Cambria" pitchFamily="18" charset="0"/>
              </a:rPr>
              <a:t> </a:t>
            </a:r>
            <a:r>
              <a:rPr lang="en-US" sz="2400" dirty="0" err="1">
                <a:solidFill>
                  <a:schemeClr val="tx1"/>
                </a:solidFill>
                <a:latin typeface="Cambria" pitchFamily="18" charset="0"/>
              </a:rPr>
              <a:t>cukai</a:t>
            </a:r>
            <a:r>
              <a:rPr lang="en-US" sz="2400" dirty="0">
                <a:solidFill>
                  <a:schemeClr val="tx1"/>
                </a:solidFill>
                <a:latin typeface="Cambria" pitchFamily="18" charset="0"/>
              </a:rPr>
              <a:t> </a:t>
            </a:r>
            <a:r>
              <a:rPr lang="en-US" sz="2400" dirty="0" err="1">
                <a:solidFill>
                  <a:schemeClr val="tx1"/>
                </a:solidFill>
                <a:latin typeface="Cambria" pitchFamily="18" charset="0"/>
              </a:rPr>
              <a:t>pembelian</a:t>
            </a:r>
            <a:r>
              <a:rPr lang="en-US" sz="2400" dirty="0">
                <a:solidFill>
                  <a:schemeClr val="tx1"/>
                </a:solidFill>
                <a:latin typeface="Cambria" pitchFamily="18" charset="0"/>
              </a:rPr>
              <a:t> </a:t>
            </a:r>
            <a:r>
              <a:rPr lang="en-US" sz="2400" dirty="0" err="1">
                <a:solidFill>
                  <a:schemeClr val="tx1"/>
                </a:solidFill>
                <a:latin typeface="Cambria" pitchFamily="18" charset="0"/>
              </a:rPr>
              <a:t>tidak</a:t>
            </a:r>
            <a:r>
              <a:rPr lang="en-US" sz="2400" dirty="0">
                <a:solidFill>
                  <a:schemeClr val="tx1"/>
                </a:solidFill>
                <a:latin typeface="Cambria" pitchFamily="18" charset="0"/>
              </a:rPr>
              <a:t> </a:t>
            </a:r>
            <a:r>
              <a:rPr lang="en-US" sz="2400" dirty="0" err="1">
                <a:solidFill>
                  <a:schemeClr val="tx1"/>
                </a:solidFill>
                <a:latin typeface="Cambria" pitchFamily="18" charset="0"/>
              </a:rPr>
              <a:t>boleh</a:t>
            </a:r>
            <a:r>
              <a:rPr lang="en-US" sz="2400" dirty="0">
                <a:solidFill>
                  <a:schemeClr val="tx1"/>
                </a:solidFill>
                <a:latin typeface="Cambria" pitchFamily="18" charset="0"/>
              </a:rPr>
              <a:t> </a:t>
            </a:r>
            <a:r>
              <a:rPr lang="en-US" sz="2400" dirty="0" err="1">
                <a:solidFill>
                  <a:schemeClr val="tx1"/>
                </a:solidFill>
                <a:latin typeface="Cambria" pitchFamily="18" charset="0"/>
              </a:rPr>
              <a:t>dikembalikan</a:t>
            </a:r>
            <a:r>
              <a:rPr lang="en-US" sz="2400" dirty="0">
                <a:solidFill>
                  <a:schemeClr val="tx1"/>
                </a:solidFill>
                <a:latin typeface="Cambria" pitchFamily="18" charset="0"/>
              </a:rPr>
              <a:t>, </a:t>
            </a:r>
            <a:r>
              <a:rPr lang="en-US" sz="2400" dirty="0" err="1">
                <a:solidFill>
                  <a:schemeClr val="tx1"/>
                </a:solidFill>
                <a:latin typeface="Cambria" pitchFamily="18" charset="0"/>
              </a:rPr>
              <a:t>setelah</a:t>
            </a:r>
            <a:r>
              <a:rPr lang="en-US" sz="2400" dirty="0">
                <a:solidFill>
                  <a:schemeClr val="tx1"/>
                </a:solidFill>
                <a:latin typeface="Cambria" pitchFamily="18" charset="0"/>
              </a:rPr>
              <a:t> </a:t>
            </a:r>
            <a:r>
              <a:rPr lang="en-US" sz="2400" dirty="0" err="1">
                <a:solidFill>
                  <a:schemeClr val="tx1"/>
                </a:solidFill>
                <a:latin typeface="Cambria" pitchFamily="18" charset="0"/>
              </a:rPr>
              <a:t>ditolak</a:t>
            </a:r>
            <a:r>
              <a:rPr lang="en-US" sz="2400" dirty="0">
                <a:solidFill>
                  <a:schemeClr val="tx1"/>
                </a:solidFill>
                <a:latin typeface="Cambria" pitchFamily="18" charset="0"/>
              </a:rPr>
              <a:t> </a:t>
            </a:r>
            <a:r>
              <a:rPr lang="en-US" sz="2400" dirty="0" err="1">
                <a:solidFill>
                  <a:schemeClr val="tx1"/>
                </a:solidFill>
                <a:latin typeface="Cambria" pitchFamily="18" charset="0"/>
              </a:rPr>
              <a:t>diskaun</a:t>
            </a:r>
            <a:r>
              <a:rPr lang="en-US" sz="2400" dirty="0">
                <a:solidFill>
                  <a:schemeClr val="tx1"/>
                </a:solidFill>
                <a:latin typeface="Cambria" pitchFamily="18" charset="0"/>
              </a:rPr>
              <a:t> </a:t>
            </a:r>
            <a:r>
              <a:rPr lang="en-US" sz="2400" dirty="0" err="1">
                <a:solidFill>
                  <a:schemeClr val="tx1"/>
                </a:solidFill>
                <a:latin typeface="Cambria" pitchFamily="18" charset="0"/>
              </a:rPr>
              <a:t>dagangan</a:t>
            </a:r>
            <a:r>
              <a:rPr lang="en-US" sz="2400" dirty="0">
                <a:solidFill>
                  <a:schemeClr val="tx1"/>
                </a:solidFill>
                <a:latin typeface="Cambria" pitchFamily="18" charset="0"/>
              </a:rPr>
              <a:t> </a:t>
            </a:r>
            <a:r>
              <a:rPr lang="en-US" sz="2400" dirty="0" err="1">
                <a:solidFill>
                  <a:schemeClr val="tx1"/>
                </a:solidFill>
                <a:latin typeface="Cambria" pitchFamily="18" charset="0"/>
              </a:rPr>
              <a:t>dan</a:t>
            </a:r>
            <a:r>
              <a:rPr lang="en-US" sz="2400" dirty="0">
                <a:solidFill>
                  <a:schemeClr val="tx1"/>
                </a:solidFill>
                <a:latin typeface="Cambria" pitchFamily="18" charset="0"/>
              </a:rPr>
              <a:t> </a:t>
            </a:r>
            <a:r>
              <a:rPr lang="en-US" sz="2400" dirty="0" err="1" smtClean="0">
                <a:solidFill>
                  <a:schemeClr val="tx1"/>
                </a:solidFill>
                <a:latin typeface="Cambria" pitchFamily="18" charset="0"/>
              </a:rPr>
              <a:t>rebet</a:t>
            </a:r>
            <a:r>
              <a:rPr lang="en-US" sz="2400" dirty="0" smtClean="0">
                <a:solidFill>
                  <a:schemeClr val="tx1"/>
                </a:solidFill>
                <a:latin typeface="Cambria" pitchFamily="18" charset="0"/>
              </a:rPr>
              <a:t>.</a:t>
            </a:r>
            <a:endParaRPr lang="en-MY" sz="2400" dirty="0">
              <a:solidFill>
                <a:schemeClr val="tx1"/>
              </a:solidFill>
              <a:latin typeface="Cambria" pitchFamily="18" charset="0"/>
            </a:endParaRPr>
          </a:p>
          <a:p>
            <a:pPr marL="514350" indent="-514350">
              <a:buFont typeface="Arial" charset="0"/>
              <a:buAutoNum type="alphaLcParenR"/>
              <a:defRPr/>
            </a:pPr>
            <a:r>
              <a:rPr lang="en-US" sz="2400" b="1" dirty="0" smtClean="0">
                <a:solidFill>
                  <a:schemeClr val="tx1"/>
                </a:solidFill>
                <a:latin typeface="Cambria" pitchFamily="18" charset="0"/>
              </a:rPr>
              <a:t>Kos </a:t>
            </a:r>
            <a:r>
              <a:rPr lang="en-US" sz="2400" b="1" dirty="0" err="1" smtClean="0">
                <a:solidFill>
                  <a:schemeClr val="tx1"/>
                </a:solidFill>
                <a:latin typeface="Cambria" pitchFamily="18" charset="0"/>
              </a:rPr>
              <a:t>langsung</a:t>
            </a:r>
            <a:r>
              <a:rPr lang="en-US" sz="2400" dirty="0" smtClean="0">
                <a:solidFill>
                  <a:schemeClr val="tx1"/>
                </a:solidFill>
                <a:latin typeface="Cambria" pitchFamily="18" charset="0"/>
              </a:rPr>
              <a:t> </a:t>
            </a:r>
            <a:r>
              <a:rPr lang="en-US" sz="2400" dirty="0" err="1">
                <a:solidFill>
                  <a:schemeClr val="tx1"/>
                </a:solidFill>
                <a:latin typeface="Cambria" pitchFamily="18" charset="0"/>
              </a:rPr>
              <a:t>untuk</a:t>
            </a:r>
            <a:r>
              <a:rPr lang="en-US" sz="2400" dirty="0">
                <a:solidFill>
                  <a:schemeClr val="tx1"/>
                </a:solidFill>
                <a:latin typeface="Cambria" pitchFamily="18" charset="0"/>
              </a:rPr>
              <a:t> </a:t>
            </a:r>
            <a:r>
              <a:rPr lang="en-US" sz="2400" dirty="0" err="1">
                <a:solidFill>
                  <a:schemeClr val="tx1"/>
                </a:solidFill>
                <a:latin typeface="Cambria" pitchFamily="18" charset="0"/>
              </a:rPr>
              <a:t>membawa</a:t>
            </a:r>
            <a:r>
              <a:rPr lang="en-US" sz="2400" dirty="0">
                <a:solidFill>
                  <a:schemeClr val="tx1"/>
                </a:solidFill>
                <a:latin typeface="Cambria" pitchFamily="18" charset="0"/>
              </a:rPr>
              <a:t> </a:t>
            </a:r>
            <a:r>
              <a:rPr lang="en-US" sz="2400" dirty="0" err="1">
                <a:solidFill>
                  <a:schemeClr val="tx1"/>
                </a:solidFill>
                <a:latin typeface="Cambria" pitchFamily="18" charset="0"/>
              </a:rPr>
              <a:t>aset</a:t>
            </a:r>
            <a:r>
              <a:rPr lang="en-US" sz="2400" dirty="0">
                <a:solidFill>
                  <a:schemeClr val="tx1"/>
                </a:solidFill>
                <a:latin typeface="Cambria" pitchFamily="18" charset="0"/>
              </a:rPr>
              <a:t> </a:t>
            </a:r>
            <a:r>
              <a:rPr lang="en-US" sz="2400" dirty="0" err="1">
                <a:solidFill>
                  <a:schemeClr val="tx1"/>
                </a:solidFill>
                <a:latin typeface="Cambria" pitchFamily="18" charset="0"/>
              </a:rPr>
              <a:t>kepada</a:t>
            </a:r>
            <a:r>
              <a:rPr lang="en-US" sz="2400" dirty="0">
                <a:solidFill>
                  <a:schemeClr val="tx1"/>
                </a:solidFill>
                <a:latin typeface="Cambria" pitchFamily="18" charset="0"/>
              </a:rPr>
              <a:t> </a:t>
            </a:r>
            <a:r>
              <a:rPr lang="en-US" sz="2400" dirty="0" err="1">
                <a:solidFill>
                  <a:schemeClr val="tx1"/>
                </a:solidFill>
                <a:latin typeface="Cambria" pitchFamily="18" charset="0"/>
              </a:rPr>
              <a:t>lokasi</a:t>
            </a:r>
            <a:r>
              <a:rPr lang="en-US" sz="2400" dirty="0">
                <a:solidFill>
                  <a:schemeClr val="tx1"/>
                </a:solidFill>
                <a:latin typeface="Cambria" pitchFamily="18" charset="0"/>
              </a:rPr>
              <a:t> dan </a:t>
            </a:r>
            <a:r>
              <a:rPr lang="en-US" sz="2400" dirty="0" err="1">
                <a:solidFill>
                  <a:schemeClr val="tx1"/>
                </a:solidFill>
                <a:latin typeface="Cambria" pitchFamily="18" charset="0"/>
              </a:rPr>
              <a:t>keadaan</a:t>
            </a:r>
            <a:r>
              <a:rPr lang="en-US" sz="2400" dirty="0">
                <a:solidFill>
                  <a:schemeClr val="tx1"/>
                </a:solidFill>
                <a:latin typeface="Cambria" pitchFamily="18" charset="0"/>
              </a:rPr>
              <a:t> yang </a:t>
            </a:r>
            <a:r>
              <a:rPr lang="en-US" sz="2400" dirty="0" err="1">
                <a:solidFill>
                  <a:schemeClr val="tx1"/>
                </a:solidFill>
                <a:latin typeface="Cambria" pitchFamily="18" charset="0"/>
              </a:rPr>
              <a:t>perlu</a:t>
            </a:r>
            <a:r>
              <a:rPr lang="en-US" sz="2400" dirty="0">
                <a:solidFill>
                  <a:schemeClr val="tx1"/>
                </a:solidFill>
                <a:latin typeface="Cambria" pitchFamily="18" charset="0"/>
              </a:rPr>
              <a:t> </a:t>
            </a:r>
            <a:r>
              <a:rPr lang="en-US" sz="2400" dirty="0" err="1">
                <a:solidFill>
                  <a:schemeClr val="tx1"/>
                </a:solidFill>
                <a:latin typeface="Cambria" pitchFamily="18" charset="0"/>
              </a:rPr>
              <a:t>untuk</a:t>
            </a:r>
            <a:r>
              <a:rPr lang="en-US" sz="2400" dirty="0">
                <a:solidFill>
                  <a:schemeClr val="tx1"/>
                </a:solidFill>
                <a:latin typeface="Cambria" pitchFamily="18" charset="0"/>
              </a:rPr>
              <a:t> </a:t>
            </a:r>
            <a:r>
              <a:rPr lang="en-US" sz="2400" dirty="0" err="1">
                <a:solidFill>
                  <a:schemeClr val="tx1"/>
                </a:solidFill>
                <a:latin typeface="Cambria" pitchFamily="18" charset="0"/>
              </a:rPr>
              <a:t>ia</a:t>
            </a:r>
            <a:r>
              <a:rPr lang="en-US" sz="2400" dirty="0">
                <a:solidFill>
                  <a:schemeClr val="tx1"/>
                </a:solidFill>
                <a:latin typeface="Cambria" pitchFamily="18" charset="0"/>
              </a:rPr>
              <a:t> </a:t>
            </a:r>
            <a:r>
              <a:rPr lang="en-US" sz="2400" dirty="0" err="1">
                <a:solidFill>
                  <a:schemeClr val="tx1"/>
                </a:solidFill>
                <a:latin typeface="Cambria" pitchFamily="18" charset="0"/>
              </a:rPr>
              <a:t>menjadi</a:t>
            </a:r>
            <a:r>
              <a:rPr lang="en-US" sz="2400" dirty="0">
                <a:solidFill>
                  <a:schemeClr val="tx1"/>
                </a:solidFill>
                <a:latin typeface="Cambria" pitchFamily="18" charset="0"/>
              </a:rPr>
              <a:t> </a:t>
            </a:r>
            <a:r>
              <a:rPr lang="en-US" sz="2400" dirty="0" err="1">
                <a:solidFill>
                  <a:schemeClr val="tx1"/>
                </a:solidFill>
                <a:latin typeface="Cambria" pitchFamily="18" charset="0"/>
              </a:rPr>
              <a:t>mampu</a:t>
            </a:r>
            <a:r>
              <a:rPr lang="en-US" sz="2400" dirty="0">
                <a:solidFill>
                  <a:schemeClr val="tx1"/>
                </a:solidFill>
                <a:latin typeface="Cambria" pitchFamily="18" charset="0"/>
              </a:rPr>
              <a:t> </a:t>
            </a:r>
            <a:r>
              <a:rPr lang="en-US" sz="2400" dirty="0" err="1">
                <a:solidFill>
                  <a:schemeClr val="tx1"/>
                </a:solidFill>
                <a:latin typeface="Cambria" pitchFamily="18" charset="0"/>
              </a:rPr>
              <a:t>beroperasi</a:t>
            </a:r>
            <a:r>
              <a:rPr lang="en-US" sz="2400" dirty="0">
                <a:solidFill>
                  <a:schemeClr val="tx1"/>
                </a:solidFill>
                <a:latin typeface="Cambria" pitchFamily="18" charset="0"/>
              </a:rPr>
              <a:t> </a:t>
            </a:r>
            <a:r>
              <a:rPr lang="en-US" sz="2400" dirty="0" err="1">
                <a:solidFill>
                  <a:schemeClr val="tx1"/>
                </a:solidFill>
                <a:latin typeface="Cambria" pitchFamily="18" charset="0"/>
              </a:rPr>
              <a:t>dalam</a:t>
            </a:r>
            <a:r>
              <a:rPr lang="en-US" sz="2400" dirty="0">
                <a:solidFill>
                  <a:schemeClr val="tx1"/>
                </a:solidFill>
                <a:latin typeface="Cambria" pitchFamily="18" charset="0"/>
              </a:rPr>
              <a:t> </a:t>
            </a:r>
            <a:r>
              <a:rPr lang="en-US" sz="2400" dirty="0" err="1">
                <a:solidFill>
                  <a:schemeClr val="tx1"/>
                </a:solidFill>
                <a:latin typeface="Cambria" pitchFamily="18" charset="0"/>
              </a:rPr>
              <a:t>cara</a:t>
            </a:r>
            <a:r>
              <a:rPr lang="en-US" sz="2400" dirty="0">
                <a:solidFill>
                  <a:schemeClr val="tx1"/>
                </a:solidFill>
                <a:latin typeface="Cambria" pitchFamily="18" charset="0"/>
              </a:rPr>
              <a:t> yang </a:t>
            </a:r>
            <a:r>
              <a:rPr lang="en-US" sz="2400" dirty="0" err="1">
                <a:solidFill>
                  <a:schemeClr val="tx1"/>
                </a:solidFill>
                <a:latin typeface="Cambria" pitchFamily="18" charset="0"/>
              </a:rPr>
              <a:t>dicadangkan</a:t>
            </a:r>
            <a:r>
              <a:rPr lang="en-US" sz="2400" dirty="0">
                <a:solidFill>
                  <a:schemeClr val="tx1"/>
                </a:solidFill>
                <a:latin typeface="Cambria" pitchFamily="18" charset="0"/>
              </a:rPr>
              <a:t> </a:t>
            </a:r>
            <a:r>
              <a:rPr lang="en-US" sz="2400" dirty="0" err="1">
                <a:solidFill>
                  <a:schemeClr val="tx1"/>
                </a:solidFill>
                <a:latin typeface="Cambria" pitchFamily="18" charset="0"/>
              </a:rPr>
              <a:t>oleh</a:t>
            </a:r>
            <a:r>
              <a:rPr lang="en-US" sz="2400" dirty="0">
                <a:solidFill>
                  <a:schemeClr val="tx1"/>
                </a:solidFill>
                <a:latin typeface="Cambria" pitchFamily="18" charset="0"/>
              </a:rPr>
              <a:t> </a:t>
            </a:r>
            <a:r>
              <a:rPr lang="en-US" sz="2400" dirty="0" err="1">
                <a:solidFill>
                  <a:schemeClr val="tx1"/>
                </a:solidFill>
                <a:latin typeface="Cambria" pitchFamily="18" charset="0"/>
              </a:rPr>
              <a:t>pihak</a:t>
            </a:r>
            <a:r>
              <a:rPr lang="en-US" sz="2400" dirty="0">
                <a:solidFill>
                  <a:schemeClr val="tx1"/>
                </a:solidFill>
                <a:latin typeface="Cambria" pitchFamily="18" charset="0"/>
              </a:rPr>
              <a:t> </a:t>
            </a:r>
            <a:r>
              <a:rPr lang="en-US" sz="2400" dirty="0" err="1" smtClean="0">
                <a:solidFill>
                  <a:schemeClr val="tx1"/>
                </a:solidFill>
                <a:latin typeface="Cambria" pitchFamily="18" charset="0"/>
              </a:rPr>
              <a:t>pengurusan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iaitu</a:t>
            </a:r>
            <a:r>
              <a:rPr lang="en-US" sz="2400" dirty="0" smtClean="0">
                <a:solidFill>
                  <a:schemeClr val="tx1"/>
                </a:solidFill>
                <a:latin typeface="Cambria" pitchFamily="18" charset="0"/>
              </a:rPr>
              <a:t>:</a:t>
            </a:r>
            <a:endParaRPr lang="en-MY" sz="2400" dirty="0">
              <a:solidFill>
                <a:schemeClr val="tx1"/>
              </a:solidFill>
              <a:latin typeface="Cambria" pitchFamily="18" charset="0"/>
            </a:endParaRPr>
          </a:p>
        </p:txBody>
      </p:sp>
      <p:sp>
        <p:nvSpPr>
          <p:cNvPr id="34819" name="Title 2"/>
          <p:cNvSpPr>
            <a:spLocks noGrp="1"/>
          </p:cNvSpPr>
          <p:nvPr>
            <p:ph type="title"/>
          </p:nvPr>
        </p:nvSpPr>
        <p:spPr>
          <a:xfrm>
            <a:off x="323528" y="1772816"/>
            <a:ext cx="8229600" cy="504279"/>
          </a:xfrm>
        </p:spPr>
        <p:txBody>
          <a:bodyPr/>
          <a:lstStyle/>
          <a:p>
            <a:pPr algn="l"/>
            <a:r>
              <a:rPr lang="en-US" sz="2800" b="1" dirty="0" err="1" smtClean="0">
                <a:solidFill>
                  <a:schemeClr val="tx1"/>
                </a:solidFill>
                <a:latin typeface="Cambria" pitchFamily="18" charset="0"/>
              </a:rPr>
              <a:t>Penentuan</a:t>
            </a:r>
            <a:r>
              <a:rPr lang="en-US" sz="2800" b="1" dirty="0" smtClean="0">
                <a:solidFill>
                  <a:schemeClr val="tx1"/>
                </a:solidFill>
                <a:latin typeface="Cambria" pitchFamily="18" charset="0"/>
              </a:rPr>
              <a:t> </a:t>
            </a:r>
            <a:r>
              <a:rPr lang="en-US" sz="2800" b="1" dirty="0" err="1" smtClean="0">
                <a:solidFill>
                  <a:schemeClr val="tx1"/>
                </a:solidFill>
                <a:latin typeface="Cambria" pitchFamily="18" charset="0"/>
              </a:rPr>
              <a:t>nilai</a:t>
            </a:r>
            <a:r>
              <a:rPr lang="en-US" sz="2800" b="1" dirty="0" smtClean="0">
                <a:solidFill>
                  <a:schemeClr val="tx1"/>
                </a:solidFill>
                <a:latin typeface="Cambria" pitchFamily="18" charset="0"/>
              </a:rPr>
              <a:t>  </a:t>
            </a:r>
            <a:endParaRPr lang="en-MY" sz="2800" b="1" dirty="0" smtClean="0">
              <a:solidFill>
                <a:schemeClr val="tx1"/>
              </a:solidFill>
              <a:latin typeface="Cambria" pitchFamily="18" charset="0"/>
            </a:endParaRPr>
          </a:p>
        </p:txBody>
      </p:sp>
      <p:sp>
        <p:nvSpPr>
          <p:cNvPr id="6" name="Title 1"/>
          <p:cNvSpPr txBox="1">
            <a:spLocks/>
          </p:cNvSpPr>
          <p:nvPr/>
        </p:nvSpPr>
        <p:spPr bwMode="black">
          <a:xfrm>
            <a:off x="251520" y="764704"/>
            <a:ext cx="8229600" cy="725488"/>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a:lstStyle>
          <a:p>
            <a:r>
              <a:rPr lang="en-MY" sz="3200" dirty="0" smtClean="0">
                <a:latin typeface="Cambria" pitchFamily="18" charset="0"/>
              </a:rPr>
              <a:t>PRINSIP MEMPERAKAUNKAN  HLP</a:t>
            </a:r>
          </a:p>
        </p:txBody>
      </p:sp>
    </p:spTree>
    <p:extLst>
      <p:ext uri="{BB962C8B-B14F-4D97-AF65-F5344CB8AC3E}">
        <p14:creationId xmlns:p14="http://schemas.microsoft.com/office/powerpoint/2010/main" val="1141527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67544" y="1988840"/>
            <a:ext cx="8229600" cy="4464050"/>
          </a:xfrm>
        </p:spPr>
        <p:txBody>
          <a:bodyPr/>
          <a:lstStyle/>
          <a:p>
            <a:pPr marL="623888" indent="-514350">
              <a:buFont typeface="+mj-lt"/>
              <a:buAutoNum type="romanLcPeriod"/>
              <a:defRPr/>
            </a:pPr>
            <a:r>
              <a:rPr lang="en-US" sz="2400" dirty="0" smtClean="0">
                <a:solidFill>
                  <a:schemeClr val="tx1"/>
                </a:solidFill>
                <a:latin typeface="Cambria" pitchFamily="18" charset="0"/>
              </a:rPr>
              <a:t>Kos </a:t>
            </a:r>
            <a:r>
              <a:rPr lang="en-US" sz="2400" dirty="0" err="1" smtClean="0">
                <a:solidFill>
                  <a:schemeClr val="tx1"/>
                </a:solidFill>
                <a:latin typeface="Cambria" pitchFamily="18" charset="0"/>
              </a:rPr>
              <a:t>faedah</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pekerja</a:t>
            </a:r>
            <a:r>
              <a:rPr lang="en-US" sz="2400" dirty="0" smtClean="0">
                <a:solidFill>
                  <a:schemeClr val="tx1"/>
                </a:solidFill>
                <a:latin typeface="Cambria" pitchFamily="18" charset="0"/>
              </a:rPr>
              <a:t> yang </a:t>
            </a:r>
            <a:r>
              <a:rPr lang="en-US" sz="2400" dirty="0" err="1" smtClean="0">
                <a:solidFill>
                  <a:schemeClr val="tx1"/>
                </a:solidFill>
                <a:latin typeface="Cambria" pitchFamily="18" charset="0"/>
              </a:rPr>
              <a:t>timbul</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secara</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langsung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daripada</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pembinaan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atau</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pengambilalihan</a:t>
            </a:r>
            <a:r>
              <a:rPr lang="en-US" sz="2400" dirty="0" smtClean="0">
                <a:solidFill>
                  <a:schemeClr val="tx1"/>
                </a:solidFill>
                <a:latin typeface="Cambria" pitchFamily="18" charset="0"/>
              </a:rPr>
              <a:t> item </a:t>
            </a:r>
            <a:r>
              <a:rPr lang="en-US" sz="2400" dirty="0" err="1" smtClean="0">
                <a:solidFill>
                  <a:schemeClr val="tx1"/>
                </a:solidFill>
                <a:latin typeface="Cambria" pitchFamily="18" charset="0"/>
              </a:rPr>
              <a:t>hartanah</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loji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peralatan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dan</a:t>
            </a:r>
            <a:r>
              <a:rPr lang="en-US" sz="2400" dirty="0" smtClean="0">
                <a:solidFill>
                  <a:schemeClr val="tx1"/>
                </a:solidFill>
                <a:latin typeface="Cambria" pitchFamily="18" charset="0"/>
              </a:rPr>
              <a:t>;</a:t>
            </a:r>
            <a:endParaRPr lang="en-MY" sz="2400" dirty="0" smtClean="0">
              <a:solidFill>
                <a:schemeClr val="tx1"/>
              </a:solidFill>
              <a:latin typeface="Cambria" pitchFamily="18" charset="0"/>
            </a:endParaRPr>
          </a:p>
          <a:p>
            <a:pPr marL="566738" indent="-457200">
              <a:buFont typeface="Calibri" pitchFamily="34" charset="0"/>
              <a:buAutoNum type="romanLcPeriod"/>
              <a:defRPr/>
            </a:pPr>
            <a:r>
              <a:rPr lang="en-MY" sz="2400" dirty="0" smtClean="0">
                <a:solidFill>
                  <a:schemeClr val="tx1"/>
                </a:solidFill>
                <a:latin typeface="Cambria" pitchFamily="18" charset="0"/>
              </a:rPr>
              <a:t>Kos </a:t>
            </a:r>
            <a:r>
              <a:rPr lang="en-MY" sz="2400" dirty="0" err="1" smtClean="0">
                <a:solidFill>
                  <a:schemeClr val="tx1"/>
                </a:solidFill>
                <a:latin typeface="Cambria" pitchFamily="18" charset="0"/>
              </a:rPr>
              <a:t>penyediaan</a:t>
            </a:r>
            <a:r>
              <a:rPr lang="en-MY" sz="2400" dirty="0" smtClean="0">
                <a:solidFill>
                  <a:schemeClr val="tx1"/>
                </a:solidFill>
                <a:latin typeface="Cambria" pitchFamily="18" charset="0"/>
              </a:rPr>
              <a:t> </a:t>
            </a:r>
            <a:r>
              <a:rPr lang="en-MY" sz="2400" dirty="0" err="1" smtClean="0">
                <a:solidFill>
                  <a:schemeClr val="tx1"/>
                </a:solidFill>
                <a:latin typeface="Cambria" pitchFamily="18" charset="0"/>
              </a:rPr>
              <a:t>tapak</a:t>
            </a:r>
            <a:r>
              <a:rPr lang="en-MY" sz="2400" dirty="0" smtClean="0">
                <a:solidFill>
                  <a:schemeClr val="tx1"/>
                </a:solidFill>
                <a:latin typeface="Cambria" pitchFamily="18" charset="0"/>
              </a:rPr>
              <a:t>;</a:t>
            </a:r>
          </a:p>
          <a:p>
            <a:pPr marL="566738" indent="-457200">
              <a:buFont typeface="Calibri" pitchFamily="34" charset="0"/>
              <a:buAutoNum type="romanLcPeriod"/>
              <a:defRPr/>
            </a:pPr>
            <a:r>
              <a:rPr lang="en-US" sz="2400" dirty="0" err="1" smtClean="0">
                <a:solidFill>
                  <a:schemeClr val="tx1"/>
                </a:solidFill>
                <a:latin typeface="Cambria" pitchFamily="18" charset="0"/>
              </a:rPr>
              <a:t>Penghantaran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awal</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dan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kos</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pengendalian</a:t>
            </a:r>
            <a:r>
              <a:rPr lang="en-US" sz="2400" dirty="0" smtClean="0">
                <a:solidFill>
                  <a:schemeClr val="tx1"/>
                </a:solidFill>
                <a:latin typeface="Cambria" pitchFamily="18" charset="0"/>
              </a:rPr>
              <a:t>;</a:t>
            </a:r>
            <a:endParaRPr lang="en-MY" sz="2400" dirty="0" smtClean="0">
              <a:solidFill>
                <a:schemeClr val="tx1"/>
              </a:solidFill>
              <a:latin typeface="Cambria" pitchFamily="18" charset="0"/>
            </a:endParaRPr>
          </a:p>
          <a:p>
            <a:pPr marL="566738" indent="-457200">
              <a:buFont typeface="Calibri" pitchFamily="34" charset="0"/>
              <a:buAutoNum type="romanLcPeriod"/>
              <a:defRPr/>
            </a:pPr>
            <a:r>
              <a:rPr lang="en-MY" sz="2400" dirty="0" smtClean="0">
                <a:solidFill>
                  <a:schemeClr val="tx1"/>
                </a:solidFill>
                <a:latin typeface="Cambria" pitchFamily="18" charset="0"/>
              </a:rPr>
              <a:t>Kos </a:t>
            </a:r>
            <a:r>
              <a:rPr lang="en-MY" sz="2400" dirty="0" err="1" smtClean="0">
                <a:solidFill>
                  <a:schemeClr val="tx1"/>
                </a:solidFill>
                <a:latin typeface="Cambria" pitchFamily="18" charset="0"/>
              </a:rPr>
              <a:t>pemasangan</a:t>
            </a:r>
            <a:r>
              <a:rPr lang="en-MY" sz="2400" dirty="0" smtClean="0">
                <a:solidFill>
                  <a:schemeClr val="tx1"/>
                </a:solidFill>
                <a:latin typeface="Cambria" pitchFamily="18" charset="0"/>
              </a:rPr>
              <a:t> </a:t>
            </a:r>
            <a:r>
              <a:rPr lang="en-MY" sz="2400" dirty="0" err="1" smtClean="0">
                <a:solidFill>
                  <a:schemeClr val="tx1"/>
                </a:solidFill>
                <a:latin typeface="Cambria" pitchFamily="18" charset="0"/>
              </a:rPr>
              <a:t>dan</a:t>
            </a:r>
            <a:r>
              <a:rPr lang="en-MY" sz="2400" dirty="0" smtClean="0">
                <a:solidFill>
                  <a:schemeClr val="tx1"/>
                </a:solidFill>
                <a:latin typeface="Cambria" pitchFamily="18" charset="0"/>
              </a:rPr>
              <a:t> </a:t>
            </a:r>
            <a:r>
              <a:rPr lang="en-MY" sz="2400" dirty="0" err="1" smtClean="0">
                <a:solidFill>
                  <a:schemeClr val="tx1"/>
                </a:solidFill>
                <a:latin typeface="Cambria" pitchFamily="18" charset="0"/>
              </a:rPr>
              <a:t>pencantuman</a:t>
            </a:r>
            <a:r>
              <a:rPr lang="en-MY" sz="2400" dirty="0" smtClean="0">
                <a:solidFill>
                  <a:schemeClr val="tx1"/>
                </a:solidFill>
                <a:latin typeface="Cambria" pitchFamily="18" charset="0"/>
              </a:rPr>
              <a:t> (</a:t>
            </a:r>
            <a:r>
              <a:rPr lang="en-MY" sz="2400" i="1" dirty="0" smtClean="0">
                <a:solidFill>
                  <a:schemeClr val="tx1"/>
                </a:solidFill>
                <a:latin typeface="Cambria" pitchFamily="18" charset="0"/>
              </a:rPr>
              <a:t>assembly</a:t>
            </a:r>
            <a:r>
              <a:rPr lang="en-MY" sz="2400" dirty="0" smtClean="0">
                <a:solidFill>
                  <a:schemeClr val="tx1"/>
                </a:solidFill>
                <a:latin typeface="Cambria" pitchFamily="18" charset="0"/>
              </a:rPr>
              <a:t>);</a:t>
            </a:r>
          </a:p>
          <a:p>
            <a:pPr marL="566738" indent="-457200">
              <a:buFont typeface="Calibri" pitchFamily="34" charset="0"/>
              <a:buAutoNum type="romanLcPeriod"/>
              <a:defRPr/>
            </a:pPr>
            <a:r>
              <a:rPr lang="en-US" sz="2400" dirty="0" smtClean="0">
                <a:solidFill>
                  <a:schemeClr val="tx1"/>
                </a:solidFill>
                <a:latin typeface="Cambria" pitchFamily="18" charset="0"/>
              </a:rPr>
              <a:t>Kos </a:t>
            </a:r>
            <a:r>
              <a:rPr lang="en-US" sz="2400" dirty="0" err="1" smtClean="0">
                <a:solidFill>
                  <a:schemeClr val="tx1"/>
                </a:solidFill>
                <a:latin typeface="Cambria" pitchFamily="18" charset="0"/>
              </a:rPr>
              <a:t>ujian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sama</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ada</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aset</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berfungsi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dengan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baik</a:t>
            </a:r>
            <a:r>
              <a:rPr lang="en-US" sz="2400" dirty="0" smtClean="0">
                <a:solidFill>
                  <a:schemeClr val="tx1"/>
                </a:solidFill>
                <a:latin typeface="Cambria" pitchFamily="18" charset="0"/>
              </a:rPr>
              <a:t>;</a:t>
            </a:r>
            <a:endParaRPr lang="en-MY" sz="2400" dirty="0" smtClean="0">
              <a:solidFill>
                <a:schemeClr val="tx1"/>
              </a:solidFill>
              <a:latin typeface="Cambria" pitchFamily="18" charset="0"/>
            </a:endParaRPr>
          </a:p>
          <a:p>
            <a:pPr marL="566738" indent="-457200">
              <a:buFont typeface="Calibri" pitchFamily="34" charset="0"/>
              <a:buAutoNum type="romanLcPeriod"/>
              <a:defRPr/>
            </a:pPr>
            <a:r>
              <a:rPr lang="en-US" sz="2400" dirty="0" err="1" smtClean="0">
                <a:solidFill>
                  <a:schemeClr val="tx1"/>
                </a:solidFill>
                <a:latin typeface="Cambria" pitchFamily="18" charset="0"/>
              </a:rPr>
              <a:t>Yuran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profesional</a:t>
            </a:r>
            <a:r>
              <a:rPr lang="en-US" sz="2400" dirty="0" smtClean="0">
                <a:solidFill>
                  <a:schemeClr val="tx1"/>
                </a:solidFill>
                <a:latin typeface="Cambria" pitchFamily="18" charset="0"/>
              </a:rPr>
              <a:t>.</a:t>
            </a:r>
            <a:endParaRPr lang="en-MY" sz="2400" dirty="0" smtClean="0">
              <a:solidFill>
                <a:schemeClr val="tx1"/>
              </a:solidFill>
              <a:latin typeface="Cambria" pitchFamily="18" charset="0"/>
            </a:endParaRPr>
          </a:p>
        </p:txBody>
      </p:sp>
      <p:sp>
        <p:nvSpPr>
          <p:cNvPr id="5" name="Title 2"/>
          <p:cNvSpPr txBox="1">
            <a:spLocks/>
          </p:cNvSpPr>
          <p:nvPr/>
        </p:nvSpPr>
        <p:spPr bwMode="auto">
          <a:xfrm>
            <a:off x="467544" y="1124744"/>
            <a:ext cx="8229600" cy="1150938"/>
          </a:xfrm>
          <a:prstGeom prst="rect">
            <a:avLst/>
          </a:prstGeom>
          <a:noFill/>
          <a:ln w="9525">
            <a:noFill/>
            <a:miter lim="800000"/>
            <a:headEnd/>
            <a:tailEnd/>
          </a:ln>
        </p:spPr>
        <p:txBody>
          <a:bodyPr anchor="ctr"/>
          <a:lstStyle/>
          <a:p>
            <a:pPr algn="l" eaLnBrk="0" hangingPunct="0">
              <a:defRPr/>
            </a:pPr>
            <a:r>
              <a:rPr lang="en-US" sz="2800" b="1" dirty="0" err="1" smtClean="0">
                <a:latin typeface="Cambria" pitchFamily="18" charset="0"/>
                <a:ea typeface="+mj-ea"/>
                <a:cs typeface="+mj-cs"/>
              </a:rPr>
              <a:t>Penentuan</a:t>
            </a:r>
            <a:r>
              <a:rPr lang="en-US" sz="2800" b="1" dirty="0" smtClean="0">
                <a:latin typeface="Cambria" pitchFamily="18" charset="0"/>
                <a:ea typeface="+mj-ea"/>
                <a:cs typeface="+mj-cs"/>
              </a:rPr>
              <a:t> </a:t>
            </a:r>
            <a:r>
              <a:rPr lang="en-US" sz="2800" b="1" dirty="0" err="1">
                <a:latin typeface="Cambria" pitchFamily="18" charset="0"/>
                <a:ea typeface="+mj-ea"/>
                <a:cs typeface="+mj-cs"/>
              </a:rPr>
              <a:t>nilai</a:t>
            </a:r>
            <a:r>
              <a:rPr lang="en-US" sz="2800" b="1" dirty="0">
                <a:latin typeface="Cambria" pitchFamily="18" charset="0"/>
                <a:ea typeface="+mj-ea"/>
                <a:cs typeface="+mj-cs"/>
              </a:rPr>
              <a:t> </a:t>
            </a:r>
            <a:r>
              <a:rPr lang="en-US" sz="2800" b="1" dirty="0" err="1">
                <a:latin typeface="Cambria" pitchFamily="18" charset="0"/>
                <a:ea typeface="+mj-ea"/>
                <a:cs typeface="+mj-cs"/>
              </a:rPr>
              <a:t>dibawa</a:t>
            </a:r>
            <a:r>
              <a:rPr lang="en-US" sz="2800" b="1" dirty="0">
                <a:latin typeface="Cambria" pitchFamily="18" charset="0"/>
                <a:ea typeface="+mj-ea"/>
                <a:cs typeface="+mj-cs"/>
              </a:rPr>
              <a:t> (</a:t>
            </a:r>
            <a:r>
              <a:rPr lang="en-US" sz="2800" b="1" dirty="0" err="1">
                <a:latin typeface="Cambria" pitchFamily="18" charset="0"/>
                <a:ea typeface="+mj-ea"/>
                <a:cs typeface="+mj-cs"/>
              </a:rPr>
              <a:t>Samb</a:t>
            </a:r>
            <a:r>
              <a:rPr lang="en-US" sz="2800" b="1" dirty="0">
                <a:latin typeface="Cambria" pitchFamily="18" charset="0"/>
                <a:ea typeface="+mj-ea"/>
                <a:cs typeface="+mj-cs"/>
              </a:rPr>
              <a:t>.) </a:t>
            </a:r>
            <a:endParaRPr lang="en-MY" sz="2800" b="1" dirty="0">
              <a:latin typeface="Cambria" pitchFamily="18" charset="0"/>
              <a:ea typeface="+mj-ea"/>
              <a:cs typeface="+mj-cs"/>
            </a:endParaRPr>
          </a:p>
        </p:txBody>
      </p:sp>
      <p:sp>
        <p:nvSpPr>
          <p:cNvPr id="6" name="Title 1"/>
          <p:cNvSpPr>
            <a:spLocks noGrp="1"/>
          </p:cNvSpPr>
          <p:nvPr>
            <p:ph type="title"/>
          </p:nvPr>
        </p:nvSpPr>
        <p:spPr>
          <a:xfrm>
            <a:off x="323528" y="764704"/>
            <a:ext cx="8229600" cy="725488"/>
          </a:xfrm>
        </p:spPr>
        <p:txBody>
          <a:bodyPr/>
          <a:lstStyle/>
          <a:p>
            <a:r>
              <a:rPr lang="en-MY" sz="3200" dirty="0" smtClean="0">
                <a:latin typeface="Cambria" pitchFamily="18" charset="0"/>
              </a:rPr>
              <a:t>PRINSIP</a:t>
            </a:r>
            <a:r>
              <a:rPr lang="en-MY" sz="3200" b="1" dirty="0" smtClean="0">
                <a:latin typeface="Cambria" pitchFamily="18" charset="0"/>
              </a:rPr>
              <a:t> </a:t>
            </a:r>
            <a:r>
              <a:rPr lang="en-MY" sz="3200" dirty="0" smtClean="0">
                <a:latin typeface="Cambria" pitchFamily="18" charset="0"/>
              </a:rPr>
              <a:t>MEMPERAKAUNKAN </a:t>
            </a:r>
            <a:r>
              <a:rPr lang="en-MY" sz="3200" b="1" dirty="0" smtClean="0">
                <a:latin typeface="Cambria" pitchFamily="18" charset="0"/>
              </a:rPr>
              <a:t> HLP</a:t>
            </a:r>
          </a:p>
        </p:txBody>
      </p:sp>
    </p:spTree>
    <p:extLst>
      <p:ext uri="{BB962C8B-B14F-4D97-AF65-F5344CB8AC3E}">
        <p14:creationId xmlns:p14="http://schemas.microsoft.com/office/powerpoint/2010/main" val="413894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548680"/>
            <a:ext cx="8229600" cy="1143000"/>
          </a:xfrm>
        </p:spPr>
        <p:txBody>
          <a:bodyPr/>
          <a:lstStyle/>
          <a:p>
            <a:r>
              <a:rPr lang="en-MY" sz="2800" b="1" dirty="0" err="1" smtClean="0">
                <a:latin typeface="Cambria" pitchFamily="18" charset="0"/>
              </a:rPr>
              <a:t>Ringkasan</a:t>
            </a:r>
            <a:r>
              <a:rPr lang="en-MY" sz="2800" b="1" dirty="0" smtClean="0">
                <a:latin typeface="Cambria" pitchFamily="18" charset="0"/>
              </a:rPr>
              <a:t> /</a:t>
            </a:r>
            <a:r>
              <a:rPr lang="en-MY" sz="2800" b="1" dirty="0" err="1" smtClean="0">
                <a:latin typeface="Cambria" pitchFamily="18" charset="0"/>
              </a:rPr>
              <a:t>Senarai</a:t>
            </a:r>
            <a:r>
              <a:rPr lang="en-MY" sz="2800" b="1" dirty="0" smtClean="0">
                <a:latin typeface="Cambria" pitchFamily="18" charset="0"/>
              </a:rPr>
              <a:t> </a:t>
            </a:r>
            <a:r>
              <a:rPr lang="en-MY" sz="2800" b="1" dirty="0" err="1" smtClean="0">
                <a:latin typeface="Cambria" pitchFamily="18" charset="0"/>
              </a:rPr>
              <a:t>Semak</a:t>
            </a:r>
            <a:r>
              <a:rPr lang="en-MY" sz="2800" b="1" dirty="0" smtClean="0">
                <a:latin typeface="Cambria" pitchFamily="18" charset="0"/>
              </a:rPr>
              <a:t> </a:t>
            </a:r>
            <a:r>
              <a:rPr lang="en-MY" sz="2800" b="1" dirty="0" err="1" smtClean="0">
                <a:latin typeface="Cambria" pitchFamily="18" charset="0"/>
              </a:rPr>
              <a:t>Nilai</a:t>
            </a:r>
            <a:r>
              <a:rPr lang="en-MY" sz="2800" b="1" dirty="0" smtClean="0">
                <a:latin typeface="Cambria" pitchFamily="18" charset="0"/>
              </a:rPr>
              <a:t> </a:t>
            </a:r>
            <a:r>
              <a:rPr lang="en-MY" sz="2800" b="1" dirty="0" err="1" smtClean="0">
                <a:latin typeface="Cambria" pitchFamily="18" charset="0"/>
              </a:rPr>
              <a:t>dibawa</a:t>
            </a:r>
            <a:endParaRPr lang="en-MY" sz="2800" b="1" dirty="0" smtClean="0">
              <a:latin typeface="Cambria" pitchFamily="18" charset="0"/>
            </a:endParaRPr>
          </a:p>
        </p:txBody>
      </p:sp>
      <p:sp>
        <p:nvSpPr>
          <p:cNvPr id="3" name="Content Placeholder 2"/>
          <p:cNvSpPr>
            <a:spLocks noGrp="1"/>
          </p:cNvSpPr>
          <p:nvPr>
            <p:ph idx="1"/>
          </p:nvPr>
        </p:nvSpPr>
        <p:spPr>
          <a:xfrm>
            <a:off x="546100" y="1412776"/>
            <a:ext cx="8229600" cy="4981575"/>
          </a:xfrm>
        </p:spPr>
        <p:txBody>
          <a:bodyPr>
            <a:noAutofit/>
          </a:bodyPr>
          <a:lstStyle/>
          <a:p>
            <a:pPr>
              <a:buFont typeface="Wingdings" pitchFamily="2" charset="2"/>
              <a:buChar char="q"/>
              <a:defRPr/>
            </a:pPr>
            <a:r>
              <a:rPr lang="en-MY" sz="1800" b="1" dirty="0" err="1" smtClean="0">
                <a:solidFill>
                  <a:schemeClr val="tx1"/>
                </a:solidFill>
                <a:latin typeface="Cambria" pitchFamily="18" charset="0"/>
              </a:rPr>
              <a:t>Rekod</a:t>
            </a:r>
            <a:r>
              <a:rPr lang="en-MY" sz="1800" b="1" dirty="0" smtClean="0">
                <a:solidFill>
                  <a:schemeClr val="tx1"/>
                </a:solidFill>
                <a:latin typeface="Cambria" pitchFamily="18" charset="0"/>
              </a:rPr>
              <a:t> </a:t>
            </a:r>
            <a:r>
              <a:rPr lang="en-MY" sz="1800" b="1" dirty="0" err="1">
                <a:solidFill>
                  <a:schemeClr val="tx1"/>
                </a:solidFill>
                <a:latin typeface="Cambria" pitchFamily="18" charset="0"/>
              </a:rPr>
              <a:t>pada</a:t>
            </a:r>
            <a:r>
              <a:rPr lang="en-MY" sz="1800" b="1" dirty="0">
                <a:solidFill>
                  <a:schemeClr val="tx1"/>
                </a:solidFill>
                <a:latin typeface="Cambria" pitchFamily="18" charset="0"/>
              </a:rPr>
              <a:t> </a:t>
            </a:r>
            <a:r>
              <a:rPr lang="en-MY" sz="1800" b="1" dirty="0" err="1">
                <a:solidFill>
                  <a:schemeClr val="tx1"/>
                </a:solidFill>
                <a:latin typeface="Cambria" pitchFamily="18" charset="0"/>
              </a:rPr>
              <a:t>harga</a:t>
            </a:r>
            <a:r>
              <a:rPr lang="en-MY" sz="1800" b="1" dirty="0">
                <a:solidFill>
                  <a:schemeClr val="tx1"/>
                </a:solidFill>
                <a:latin typeface="Cambria" pitchFamily="18" charset="0"/>
              </a:rPr>
              <a:t> </a:t>
            </a:r>
            <a:r>
              <a:rPr lang="en-MY" sz="1800" b="1" dirty="0" err="1">
                <a:solidFill>
                  <a:schemeClr val="tx1"/>
                </a:solidFill>
                <a:latin typeface="Cambria" pitchFamily="18" charset="0"/>
              </a:rPr>
              <a:t>kos</a:t>
            </a:r>
            <a:r>
              <a:rPr lang="en-MY" sz="1800" b="1" dirty="0">
                <a:solidFill>
                  <a:schemeClr val="tx1"/>
                </a:solidFill>
                <a:latin typeface="Cambria" pitchFamily="18" charset="0"/>
              </a:rPr>
              <a:t>.</a:t>
            </a:r>
          </a:p>
          <a:p>
            <a:pPr>
              <a:buFont typeface="Wingdings" pitchFamily="2" charset="2"/>
              <a:buChar char="q"/>
              <a:defRPr/>
            </a:pPr>
            <a:r>
              <a:rPr lang="en-MY" sz="1800" b="1" dirty="0" err="1" smtClean="0">
                <a:solidFill>
                  <a:schemeClr val="tx1"/>
                </a:solidFill>
                <a:latin typeface="Cambria" pitchFamily="18" charset="0"/>
              </a:rPr>
              <a:t>Termasuk</a:t>
            </a:r>
            <a:r>
              <a:rPr lang="en-MY" sz="1800" b="1" dirty="0" smtClean="0">
                <a:solidFill>
                  <a:schemeClr val="tx1"/>
                </a:solidFill>
                <a:latin typeface="Cambria" pitchFamily="18" charset="0"/>
              </a:rPr>
              <a:t> </a:t>
            </a:r>
            <a:r>
              <a:rPr lang="en-MY" sz="1800" b="1" dirty="0" err="1">
                <a:solidFill>
                  <a:schemeClr val="tx1"/>
                </a:solidFill>
                <a:latin typeface="Cambria" pitchFamily="18" charset="0"/>
              </a:rPr>
              <a:t>semua</a:t>
            </a:r>
            <a:r>
              <a:rPr lang="en-MY" sz="1800" b="1" dirty="0">
                <a:solidFill>
                  <a:schemeClr val="tx1"/>
                </a:solidFill>
                <a:latin typeface="Cambria" pitchFamily="18" charset="0"/>
              </a:rPr>
              <a:t> </a:t>
            </a:r>
            <a:r>
              <a:rPr lang="en-MY" sz="1800" b="1" dirty="0" err="1">
                <a:solidFill>
                  <a:schemeClr val="tx1"/>
                </a:solidFill>
                <a:latin typeface="Cambria" pitchFamily="18" charset="0"/>
              </a:rPr>
              <a:t>kos</a:t>
            </a:r>
            <a:r>
              <a:rPr lang="en-MY" sz="1800" b="1" dirty="0">
                <a:solidFill>
                  <a:schemeClr val="tx1"/>
                </a:solidFill>
                <a:latin typeface="Cambria" pitchFamily="18" charset="0"/>
              </a:rPr>
              <a:t> </a:t>
            </a:r>
            <a:r>
              <a:rPr lang="en-MY" sz="1800" b="1" dirty="0" err="1">
                <a:solidFill>
                  <a:schemeClr val="tx1"/>
                </a:solidFill>
                <a:latin typeface="Cambria" pitchFamily="18" charset="0"/>
              </a:rPr>
              <a:t>untuk</a:t>
            </a:r>
            <a:r>
              <a:rPr lang="en-MY" sz="1800" b="1" dirty="0">
                <a:solidFill>
                  <a:schemeClr val="tx1"/>
                </a:solidFill>
                <a:latin typeface="Cambria" pitchFamily="18" charset="0"/>
              </a:rPr>
              <a:t> </a:t>
            </a:r>
            <a:r>
              <a:rPr lang="en-MY" sz="1800" b="1" dirty="0" err="1" smtClean="0">
                <a:solidFill>
                  <a:schemeClr val="tx1"/>
                </a:solidFill>
                <a:latin typeface="Cambria" pitchFamily="18" charset="0"/>
              </a:rPr>
              <a:t>menyediakan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aset</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bukan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semasa</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tersebut</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supaya</a:t>
            </a:r>
            <a:r>
              <a:rPr lang="en-MY" sz="1800" b="1" dirty="0" smtClean="0">
                <a:solidFill>
                  <a:schemeClr val="tx1"/>
                </a:solidFill>
                <a:latin typeface="Cambria" pitchFamily="18" charset="0"/>
              </a:rPr>
              <a:t> </a:t>
            </a:r>
            <a:r>
              <a:rPr lang="en-MY" sz="1800" b="1" dirty="0" err="1">
                <a:solidFill>
                  <a:schemeClr val="tx1"/>
                </a:solidFill>
                <a:latin typeface="Cambria" pitchFamily="18" charset="0"/>
              </a:rPr>
              <a:t>boleh</a:t>
            </a:r>
            <a:r>
              <a:rPr lang="en-MY" sz="1800" b="1" dirty="0">
                <a:solidFill>
                  <a:schemeClr val="tx1"/>
                </a:solidFill>
                <a:latin typeface="Cambria" pitchFamily="18" charset="0"/>
              </a:rPr>
              <a:t> </a:t>
            </a:r>
            <a:r>
              <a:rPr lang="en-MY" sz="1800" b="1" dirty="0" err="1">
                <a:solidFill>
                  <a:schemeClr val="tx1"/>
                </a:solidFill>
                <a:latin typeface="Cambria" pitchFamily="18" charset="0"/>
              </a:rPr>
              <a:t>beroperasi</a:t>
            </a:r>
            <a:r>
              <a:rPr lang="en-MY" sz="1800" b="1" dirty="0">
                <a:solidFill>
                  <a:schemeClr val="tx1"/>
                </a:solidFill>
                <a:latin typeface="Cambria" pitchFamily="18" charset="0"/>
              </a:rPr>
              <a:t> </a:t>
            </a:r>
            <a:r>
              <a:rPr lang="en-MY" sz="1800" b="1" dirty="0" err="1" smtClean="0">
                <a:solidFill>
                  <a:schemeClr val="tx1"/>
                </a:solidFill>
                <a:latin typeface="Cambria" pitchFamily="18" charset="0"/>
              </a:rPr>
              <a:t>dan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digunakan</a:t>
            </a:r>
            <a:r>
              <a:rPr lang="en-MY" sz="1800" b="1" dirty="0">
                <a:solidFill>
                  <a:schemeClr val="tx1"/>
                </a:solidFill>
                <a:latin typeface="Cambria" pitchFamily="18" charset="0"/>
              </a:rPr>
              <a:t>. </a:t>
            </a:r>
            <a:endParaRPr lang="en-MY" sz="1800" b="1" dirty="0" smtClean="0">
              <a:solidFill>
                <a:schemeClr val="tx1"/>
              </a:solidFill>
              <a:latin typeface="Cambria" pitchFamily="18" charset="0"/>
            </a:endParaRPr>
          </a:p>
          <a:p>
            <a:pPr>
              <a:buFont typeface="Wingdings" pitchFamily="2" charset="2"/>
              <a:buChar char="q"/>
              <a:defRPr/>
            </a:pPr>
            <a:r>
              <a:rPr lang="en-MY" sz="1800" b="1" dirty="0" err="1" smtClean="0">
                <a:solidFill>
                  <a:schemeClr val="tx1"/>
                </a:solidFill>
                <a:latin typeface="Cambria" pitchFamily="18" charset="0"/>
              </a:rPr>
              <a:t>Contohnya</a:t>
            </a:r>
            <a:r>
              <a:rPr lang="en-MY" sz="1800" b="1" dirty="0" smtClean="0">
                <a:solidFill>
                  <a:schemeClr val="tx1"/>
                </a:solidFill>
                <a:latin typeface="Cambria" pitchFamily="18" charset="0"/>
              </a:rPr>
              <a:t>: </a:t>
            </a:r>
          </a:p>
          <a:p>
            <a:pPr lvl="1">
              <a:buFont typeface="Wingdings" pitchFamily="2" charset="2"/>
              <a:buChar char="§"/>
              <a:defRPr/>
            </a:pPr>
            <a:r>
              <a:rPr lang="en-MY" sz="1800" b="1" dirty="0" err="1" smtClean="0">
                <a:latin typeface="Cambria" pitchFamily="18" charset="0"/>
              </a:rPr>
              <a:t>harga</a:t>
            </a:r>
            <a:r>
              <a:rPr lang="en-MY" sz="1800" b="1" dirty="0" smtClean="0">
                <a:latin typeface="Cambria" pitchFamily="18" charset="0"/>
              </a:rPr>
              <a:t> </a:t>
            </a:r>
            <a:r>
              <a:rPr lang="en-MY" sz="1800" b="1" dirty="0" err="1">
                <a:latin typeface="Cambria" pitchFamily="18" charset="0"/>
              </a:rPr>
              <a:t>dalam</a:t>
            </a:r>
            <a:r>
              <a:rPr lang="en-MY" sz="1800" b="1" dirty="0">
                <a:latin typeface="Cambria" pitchFamily="18" charset="0"/>
              </a:rPr>
              <a:t> </a:t>
            </a:r>
            <a:r>
              <a:rPr lang="en-MY" sz="1800" b="1" dirty="0" err="1" smtClean="0">
                <a:latin typeface="Cambria" pitchFamily="18" charset="0"/>
              </a:rPr>
              <a:t>invois</a:t>
            </a:r>
            <a:endParaRPr lang="en-MY" sz="1800" b="1" dirty="0" smtClean="0">
              <a:latin typeface="Cambria" pitchFamily="18" charset="0"/>
            </a:endParaRPr>
          </a:p>
          <a:p>
            <a:pPr lvl="1">
              <a:buFont typeface="Wingdings" pitchFamily="2" charset="2"/>
              <a:buChar char="§"/>
              <a:defRPr/>
            </a:pPr>
            <a:r>
              <a:rPr lang="en-MY" sz="1800" b="1" dirty="0" err="1" smtClean="0">
                <a:latin typeface="Cambria" pitchFamily="18" charset="0"/>
              </a:rPr>
              <a:t>cukai</a:t>
            </a:r>
            <a:r>
              <a:rPr lang="en-MY" sz="1800" b="1" dirty="0" smtClean="0">
                <a:latin typeface="Cambria" pitchFamily="18" charset="0"/>
              </a:rPr>
              <a:t> </a:t>
            </a:r>
            <a:r>
              <a:rPr lang="en-MY" sz="1800" b="1" dirty="0">
                <a:latin typeface="Cambria" pitchFamily="18" charset="0"/>
              </a:rPr>
              <a:t>&amp; </a:t>
            </a:r>
            <a:r>
              <a:rPr lang="en-MY" sz="1800" b="1" dirty="0" err="1" smtClean="0">
                <a:latin typeface="Cambria" pitchFamily="18" charset="0"/>
              </a:rPr>
              <a:t>insurans</a:t>
            </a:r>
            <a:endParaRPr lang="en-MY" sz="1800" b="1" dirty="0" smtClean="0">
              <a:latin typeface="Cambria" pitchFamily="18" charset="0"/>
            </a:endParaRPr>
          </a:p>
          <a:p>
            <a:pPr lvl="1">
              <a:buFont typeface="Wingdings" pitchFamily="2" charset="2"/>
              <a:buChar char="§"/>
              <a:defRPr/>
            </a:pPr>
            <a:r>
              <a:rPr lang="en-MY" sz="1800" b="1" dirty="0" err="1" smtClean="0">
                <a:latin typeface="Cambria" pitchFamily="18" charset="0"/>
              </a:rPr>
              <a:t>kos</a:t>
            </a:r>
            <a:r>
              <a:rPr lang="en-MY" sz="1800" b="1" dirty="0" smtClean="0">
                <a:latin typeface="Cambria" pitchFamily="18" charset="0"/>
              </a:rPr>
              <a:t> </a:t>
            </a:r>
            <a:r>
              <a:rPr lang="en-MY" sz="1800" b="1" dirty="0" err="1" smtClean="0">
                <a:latin typeface="Cambria" pitchFamily="18" charset="0"/>
              </a:rPr>
              <a:t>angkutan</a:t>
            </a:r>
            <a:endParaRPr lang="en-MY" sz="1800" b="1" dirty="0" smtClean="0">
              <a:latin typeface="Cambria" pitchFamily="18" charset="0"/>
            </a:endParaRPr>
          </a:p>
          <a:p>
            <a:pPr lvl="1">
              <a:buFont typeface="Wingdings" pitchFamily="2" charset="2"/>
              <a:buChar char="§"/>
              <a:defRPr/>
            </a:pPr>
            <a:r>
              <a:rPr lang="en-MY" sz="1800" b="1" dirty="0" err="1" smtClean="0">
                <a:latin typeface="Cambria" pitchFamily="18" charset="0"/>
              </a:rPr>
              <a:t>kos</a:t>
            </a:r>
            <a:r>
              <a:rPr lang="en-MY" sz="1800" b="1" dirty="0" smtClean="0">
                <a:latin typeface="Cambria" pitchFamily="18" charset="0"/>
              </a:rPr>
              <a:t> </a:t>
            </a:r>
            <a:r>
              <a:rPr lang="en-MY" sz="1800" b="1" dirty="0" err="1" smtClean="0">
                <a:latin typeface="Cambria" pitchFamily="18" charset="0"/>
              </a:rPr>
              <a:t>pemasangan</a:t>
            </a:r>
            <a:endParaRPr lang="en-MY" sz="1800" b="1" dirty="0" smtClean="0">
              <a:latin typeface="Cambria" pitchFamily="18" charset="0"/>
            </a:endParaRPr>
          </a:p>
          <a:p>
            <a:pPr lvl="1">
              <a:buFont typeface="Wingdings" pitchFamily="2" charset="2"/>
              <a:buChar char="§"/>
              <a:defRPr/>
            </a:pPr>
            <a:r>
              <a:rPr lang="en-MY" sz="1800" b="1" dirty="0" err="1">
                <a:latin typeface="Cambria" pitchFamily="18" charset="0"/>
              </a:rPr>
              <a:t>k</a:t>
            </a:r>
            <a:r>
              <a:rPr lang="en-MY" sz="1800" b="1" dirty="0" err="1" smtClean="0">
                <a:latin typeface="Cambria" pitchFamily="18" charset="0"/>
              </a:rPr>
              <a:t>os</a:t>
            </a:r>
            <a:r>
              <a:rPr lang="en-MY" sz="1800" b="1" dirty="0" smtClean="0">
                <a:latin typeface="Cambria" pitchFamily="18" charset="0"/>
              </a:rPr>
              <a:t> </a:t>
            </a:r>
            <a:r>
              <a:rPr lang="en-MY" sz="1800" b="1" dirty="0" err="1" smtClean="0">
                <a:latin typeface="Cambria" pitchFamily="18" charset="0"/>
              </a:rPr>
              <a:t>pemeriksaan</a:t>
            </a:r>
            <a:endParaRPr lang="en-MY" sz="1800" b="1" dirty="0">
              <a:latin typeface="Cambria" pitchFamily="18" charset="0"/>
            </a:endParaRPr>
          </a:p>
          <a:p>
            <a:pPr>
              <a:buFont typeface="Wingdings" pitchFamily="2" charset="2"/>
              <a:buChar char="q"/>
              <a:defRPr/>
            </a:pPr>
            <a:r>
              <a:rPr lang="en-MY" sz="1800" b="1" dirty="0" smtClean="0">
                <a:solidFill>
                  <a:schemeClr val="tx1"/>
                </a:solidFill>
                <a:latin typeface="Cambria" pitchFamily="18" charset="0"/>
              </a:rPr>
              <a:t>Kos </a:t>
            </a:r>
            <a:r>
              <a:rPr lang="en-MY" sz="1800" b="1" dirty="0">
                <a:solidFill>
                  <a:schemeClr val="tx1"/>
                </a:solidFill>
                <a:latin typeface="Cambria" pitchFamily="18" charset="0"/>
              </a:rPr>
              <a:t>yang </a:t>
            </a:r>
            <a:r>
              <a:rPr lang="en-MY" sz="1800" b="1" dirty="0" err="1">
                <a:solidFill>
                  <a:schemeClr val="tx1"/>
                </a:solidFill>
                <a:latin typeface="Cambria" pitchFamily="18" charset="0"/>
              </a:rPr>
              <a:t>tidak</a:t>
            </a:r>
            <a:r>
              <a:rPr lang="en-MY" sz="1800" b="1" dirty="0">
                <a:solidFill>
                  <a:schemeClr val="tx1"/>
                </a:solidFill>
                <a:latin typeface="Cambria" pitchFamily="18" charset="0"/>
              </a:rPr>
              <a:t> </a:t>
            </a:r>
            <a:r>
              <a:rPr lang="en-MY" sz="1800" b="1" dirty="0" err="1">
                <a:solidFill>
                  <a:schemeClr val="tx1"/>
                </a:solidFill>
                <a:latin typeface="Cambria" pitchFamily="18" charset="0"/>
              </a:rPr>
              <a:t>meningkatkan</a:t>
            </a:r>
            <a:r>
              <a:rPr lang="en-MY" sz="1800" b="1" dirty="0">
                <a:solidFill>
                  <a:schemeClr val="tx1"/>
                </a:solidFill>
                <a:latin typeface="Cambria" pitchFamily="18" charset="0"/>
              </a:rPr>
              <a:t> </a:t>
            </a:r>
            <a:r>
              <a:rPr lang="en-MY" sz="1800" b="1" dirty="0" err="1" smtClean="0">
                <a:solidFill>
                  <a:schemeClr val="tx1"/>
                </a:solidFill>
                <a:latin typeface="Cambria" pitchFamily="18" charset="0"/>
              </a:rPr>
              <a:t>keupayaan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aset</a:t>
            </a:r>
            <a:r>
              <a:rPr lang="en-MY" sz="1800" b="1" dirty="0" smtClean="0">
                <a:solidFill>
                  <a:schemeClr val="tx1"/>
                </a:solidFill>
                <a:latin typeface="Cambria" pitchFamily="18" charset="0"/>
              </a:rPr>
              <a:t> </a:t>
            </a:r>
            <a:r>
              <a:rPr lang="en-MY" sz="1800" b="1" dirty="0" err="1">
                <a:solidFill>
                  <a:schemeClr val="tx1"/>
                </a:solidFill>
                <a:latin typeface="Cambria" pitchFamily="18" charset="0"/>
              </a:rPr>
              <a:t>tidak</a:t>
            </a:r>
            <a:r>
              <a:rPr lang="en-MY" sz="1800" b="1" dirty="0">
                <a:solidFill>
                  <a:schemeClr val="tx1"/>
                </a:solidFill>
                <a:latin typeface="Cambria" pitchFamily="18" charset="0"/>
              </a:rPr>
              <a:t> </a:t>
            </a:r>
            <a:r>
              <a:rPr lang="en-MY" sz="1800" b="1" dirty="0" err="1">
                <a:solidFill>
                  <a:schemeClr val="tx1"/>
                </a:solidFill>
                <a:latin typeface="Cambria" pitchFamily="18" charset="0"/>
              </a:rPr>
              <a:t>diambilkira</a:t>
            </a:r>
            <a:r>
              <a:rPr lang="en-MY" sz="1800" b="1" dirty="0">
                <a:solidFill>
                  <a:schemeClr val="tx1"/>
                </a:solidFill>
                <a:latin typeface="Cambria" pitchFamily="18" charset="0"/>
              </a:rPr>
              <a:t> </a:t>
            </a:r>
            <a:r>
              <a:rPr lang="en-MY" sz="1800" b="1" dirty="0" err="1">
                <a:solidFill>
                  <a:schemeClr val="tx1"/>
                </a:solidFill>
                <a:latin typeface="Cambria" pitchFamily="18" charset="0"/>
              </a:rPr>
              <a:t>sebagai</a:t>
            </a:r>
            <a:r>
              <a:rPr lang="en-MY" sz="1800" b="1" dirty="0">
                <a:solidFill>
                  <a:schemeClr val="tx1"/>
                </a:solidFill>
                <a:latin typeface="Cambria" pitchFamily="18" charset="0"/>
              </a:rPr>
              <a:t> </a:t>
            </a:r>
            <a:r>
              <a:rPr lang="en-MY" sz="1800" b="1" dirty="0" err="1">
                <a:solidFill>
                  <a:schemeClr val="tx1"/>
                </a:solidFill>
                <a:latin typeface="Cambria" pitchFamily="18" charset="0"/>
              </a:rPr>
              <a:t>kos</a:t>
            </a:r>
            <a:r>
              <a:rPr lang="en-MY" sz="1800" b="1" dirty="0">
                <a:solidFill>
                  <a:schemeClr val="tx1"/>
                </a:solidFill>
                <a:latin typeface="Cambria" pitchFamily="18" charset="0"/>
              </a:rPr>
              <a:t> </a:t>
            </a:r>
            <a:r>
              <a:rPr lang="en-MY" sz="1800" b="1" dirty="0" err="1">
                <a:solidFill>
                  <a:schemeClr val="tx1"/>
                </a:solidFill>
                <a:latin typeface="Cambria" pitchFamily="18" charset="0"/>
              </a:rPr>
              <a:t>belian</a:t>
            </a:r>
            <a:r>
              <a:rPr lang="en-MY" sz="1800" b="1" dirty="0">
                <a:solidFill>
                  <a:schemeClr val="tx1"/>
                </a:solidFill>
                <a:latin typeface="Cambria" pitchFamily="18" charset="0"/>
              </a:rPr>
              <a:t>.</a:t>
            </a:r>
          </a:p>
          <a:p>
            <a:pPr lvl="1">
              <a:buFont typeface="Wingdings" pitchFamily="2" charset="2"/>
              <a:buChar char="§"/>
              <a:defRPr/>
            </a:pPr>
            <a:r>
              <a:rPr lang="en-MY" sz="1800" b="1" dirty="0" err="1" smtClean="0">
                <a:latin typeface="Cambria" pitchFamily="18" charset="0"/>
              </a:rPr>
              <a:t>Dianggap</a:t>
            </a:r>
            <a:r>
              <a:rPr lang="en-MY" sz="1800" b="1" dirty="0" smtClean="0">
                <a:latin typeface="Cambria" pitchFamily="18" charset="0"/>
              </a:rPr>
              <a:t> </a:t>
            </a:r>
            <a:r>
              <a:rPr lang="en-MY" sz="1800" b="1" dirty="0" err="1">
                <a:latin typeface="Cambria" pitchFamily="18" charset="0"/>
              </a:rPr>
              <a:t>sebagai</a:t>
            </a:r>
            <a:r>
              <a:rPr lang="en-MY" sz="1800" b="1" dirty="0">
                <a:latin typeface="Cambria" pitchFamily="18" charset="0"/>
              </a:rPr>
              <a:t> </a:t>
            </a:r>
            <a:r>
              <a:rPr lang="en-MY" sz="1800" b="1" dirty="0" err="1">
                <a:latin typeface="Cambria" pitchFamily="18" charset="0"/>
              </a:rPr>
              <a:t>belanja</a:t>
            </a:r>
            <a:r>
              <a:rPr lang="en-MY" sz="1800" b="1" dirty="0">
                <a:latin typeface="Cambria" pitchFamily="18" charset="0"/>
              </a:rPr>
              <a:t> </a:t>
            </a:r>
            <a:r>
              <a:rPr lang="en-MY" sz="1800" b="1" dirty="0" err="1" smtClean="0">
                <a:latin typeface="Cambria" pitchFamily="18" charset="0"/>
              </a:rPr>
              <a:t>biasa</a:t>
            </a:r>
            <a:r>
              <a:rPr lang="en-MY" sz="1800" b="1" dirty="0" smtClean="0">
                <a:latin typeface="Cambria" pitchFamily="18" charset="0"/>
              </a:rPr>
              <a:t> </a:t>
            </a:r>
          </a:p>
          <a:p>
            <a:pPr lvl="1">
              <a:buFont typeface="Wingdings" pitchFamily="2" charset="2"/>
              <a:buChar char="§"/>
              <a:defRPr/>
            </a:pPr>
            <a:r>
              <a:rPr lang="en-MY" sz="1800" b="1" dirty="0" err="1" smtClean="0">
                <a:latin typeface="Cambria" pitchFamily="18" charset="0"/>
              </a:rPr>
              <a:t>Contoh</a:t>
            </a:r>
            <a:r>
              <a:rPr lang="en-MY" sz="1800" b="1" dirty="0">
                <a:latin typeface="Cambria" pitchFamily="18" charset="0"/>
              </a:rPr>
              <a:t>: </a:t>
            </a:r>
            <a:endParaRPr lang="en-MY" sz="1800" b="1" dirty="0" smtClean="0">
              <a:latin typeface="Cambria" pitchFamily="18" charset="0"/>
            </a:endParaRPr>
          </a:p>
          <a:p>
            <a:pPr lvl="2">
              <a:buFont typeface="Wingdings" pitchFamily="2" charset="2"/>
              <a:buChar char="§"/>
              <a:defRPr/>
            </a:pPr>
            <a:r>
              <a:rPr lang="en-MY" sz="1800" b="1" dirty="0" err="1" smtClean="0">
                <a:latin typeface="Cambria" pitchFamily="18" charset="0"/>
              </a:rPr>
              <a:t>kos</a:t>
            </a:r>
            <a:r>
              <a:rPr lang="en-MY" sz="1800" b="1" dirty="0" smtClean="0">
                <a:latin typeface="Cambria" pitchFamily="18" charset="0"/>
              </a:rPr>
              <a:t> </a:t>
            </a:r>
            <a:r>
              <a:rPr lang="en-MY" sz="1800" b="1" dirty="0" err="1">
                <a:latin typeface="Cambria" pitchFamily="18" charset="0"/>
              </a:rPr>
              <a:t>pembaikan</a:t>
            </a:r>
            <a:r>
              <a:rPr lang="en-MY" sz="1800" b="1" dirty="0">
                <a:latin typeface="Cambria" pitchFamily="18" charset="0"/>
              </a:rPr>
              <a:t> </a:t>
            </a:r>
            <a:r>
              <a:rPr lang="en-MY" sz="1800" b="1" dirty="0" err="1">
                <a:latin typeface="Cambria" pitchFamily="18" charset="0"/>
              </a:rPr>
              <a:t>kerosakan</a:t>
            </a:r>
            <a:r>
              <a:rPr lang="en-MY" sz="1800" b="1" dirty="0">
                <a:latin typeface="Cambria" pitchFamily="18" charset="0"/>
              </a:rPr>
              <a:t> </a:t>
            </a:r>
            <a:r>
              <a:rPr lang="en-MY" sz="1800" b="1" dirty="0" err="1" smtClean="0">
                <a:latin typeface="Cambria" pitchFamily="18" charset="0"/>
              </a:rPr>
              <a:t>akibat</a:t>
            </a:r>
            <a:r>
              <a:rPr lang="en-MY" sz="1800" b="1" dirty="0" smtClean="0">
                <a:latin typeface="Cambria" pitchFamily="18" charset="0"/>
              </a:rPr>
              <a:t> </a:t>
            </a:r>
            <a:r>
              <a:rPr lang="en-MY" sz="1800" b="1" dirty="0" err="1" smtClean="0">
                <a:latin typeface="Cambria" pitchFamily="18" charset="0"/>
              </a:rPr>
              <a:t>kecuaian</a:t>
            </a:r>
            <a:r>
              <a:rPr lang="en-MY" sz="1800" b="1" dirty="0" smtClean="0">
                <a:latin typeface="Cambria" pitchFamily="18" charset="0"/>
              </a:rPr>
              <a:t> </a:t>
            </a:r>
            <a:r>
              <a:rPr lang="en-MY" sz="1800" b="1" dirty="0" err="1">
                <a:latin typeface="Cambria" pitchFamily="18" charset="0"/>
              </a:rPr>
              <a:t>pekerja</a:t>
            </a:r>
            <a:endParaRPr lang="en-MY" sz="1800" b="1" dirty="0">
              <a:latin typeface="Cambria" pitchFamily="18" charset="0"/>
            </a:endParaRPr>
          </a:p>
          <a:p>
            <a:pPr>
              <a:buFont typeface="Wingdings" pitchFamily="2" charset="2"/>
              <a:buChar char="q"/>
              <a:defRPr/>
            </a:pPr>
            <a:endParaRPr lang="en-MY" sz="1800" b="1" dirty="0">
              <a:solidFill>
                <a:schemeClr val="tx1"/>
              </a:solidFill>
              <a:latin typeface="Cambria" pitchFamily="18" charset="0"/>
            </a:endParaRPr>
          </a:p>
          <a:p>
            <a:pPr>
              <a:buFont typeface="Wingdings" pitchFamily="2" charset="2"/>
              <a:buChar char="q"/>
              <a:defRPr/>
            </a:pPr>
            <a:endParaRPr lang="en-MY" sz="1800" b="1" dirty="0" smtClean="0">
              <a:solidFill>
                <a:schemeClr val="tx1"/>
              </a:solidFill>
              <a:latin typeface="Cambria" pitchFamily="18" charset="0"/>
            </a:endParaRPr>
          </a:p>
          <a:p>
            <a:pPr>
              <a:buFont typeface="Wingdings" pitchFamily="2" charset="2"/>
              <a:buChar char="q"/>
              <a:defRPr/>
            </a:pPr>
            <a:endParaRPr lang="en-MY" sz="1800" b="1" dirty="0">
              <a:solidFill>
                <a:schemeClr val="tx1"/>
              </a:solidFill>
              <a:latin typeface="Cambria" pitchFamily="18" charset="0"/>
            </a:endParaRPr>
          </a:p>
          <a:p>
            <a:pPr>
              <a:buFont typeface="Wingdings" pitchFamily="2" charset="2"/>
              <a:buChar char="q"/>
              <a:defRPr/>
            </a:pPr>
            <a:endParaRPr lang="en-MY" sz="1800" b="1" dirty="0" smtClean="0">
              <a:solidFill>
                <a:schemeClr val="tx1"/>
              </a:solidFill>
              <a:latin typeface="Cambria" pitchFamily="18" charset="0"/>
            </a:endParaRPr>
          </a:p>
          <a:p>
            <a:pPr marL="685800">
              <a:buFont typeface="Wingdings" pitchFamily="2" charset="2"/>
              <a:buChar char="q"/>
              <a:defRPr/>
            </a:pPr>
            <a:endParaRPr lang="en-US" sz="1800" b="1" dirty="0">
              <a:solidFill>
                <a:schemeClr val="tx1"/>
              </a:solidFill>
              <a:latin typeface="Cambria" pitchFamily="18" charset="0"/>
            </a:endParaRPr>
          </a:p>
          <a:p>
            <a:pPr marL="685800">
              <a:buFont typeface="Wingdings" pitchFamily="2" charset="2"/>
              <a:buChar char="q"/>
              <a:defRPr/>
            </a:pPr>
            <a:endParaRPr lang="en-MY" sz="1800" b="1" dirty="0">
              <a:solidFill>
                <a:schemeClr val="tx1"/>
              </a:solidFill>
              <a:latin typeface="Cambria" pitchFamily="18" charset="0"/>
            </a:endParaRPr>
          </a:p>
        </p:txBody>
      </p:sp>
    </p:spTree>
    <p:extLst>
      <p:ext uri="{BB962C8B-B14F-4D97-AF65-F5344CB8AC3E}">
        <p14:creationId xmlns:p14="http://schemas.microsoft.com/office/powerpoint/2010/main" val="321086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ms-MY" smtClean="0"/>
          </a:p>
        </p:txBody>
      </p:sp>
      <p:sp>
        <p:nvSpPr>
          <p:cNvPr id="15363" name="Content Placeholder 2"/>
          <p:cNvSpPr>
            <a:spLocks noGrp="1"/>
          </p:cNvSpPr>
          <p:nvPr>
            <p:ph idx="1"/>
          </p:nvPr>
        </p:nvSpPr>
        <p:spPr/>
        <p:txBody>
          <a:bodyPr/>
          <a:lstStyle/>
          <a:p>
            <a:endParaRPr lang="ms-MY" smtClean="0"/>
          </a:p>
        </p:txBody>
      </p:sp>
      <p:pic>
        <p:nvPicPr>
          <p:cNvPr id="1028" name="Picture 4" descr="H:\ppe\perakaunan a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67"/>
            <a:ext cx="9144000" cy="685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69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51520" y="764704"/>
            <a:ext cx="8892480" cy="710952"/>
          </a:xfrm>
        </p:spPr>
        <p:txBody>
          <a:bodyPr/>
          <a:lstStyle/>
          <a:p>
            <a:pPr algn="l"/>
            <a:r>
              <a:rPr lang="en-US" sz="2400" b="1" dirty="0" smtClean="0">
                <a:latin typeface="Cambria" pitchFamily="18" charset="0"/>
              </a:rPr>
              <a:t>ILUSTRASI : </a:t>
            </a:r>
            <a:br>
              <a:rPr lang="en-US" sz="2400" b="1" dirty="0" smtClean="0">
                <a:latin typeface="Cambria" pitchFamily="18" charset="0"/>
              </a:rPr>
            </a:br>
            <a:r>
              <a:rPr lang="en-US" sz="2400" dirty="0" smtClean="0">
                <a:latin typeface="Cambria" pitchFamily="18" charset="0"/>
              </a:rPr>
              <a:t>PEREKODAN ASET HARTANAH LOJI DAN PERALATAN</a:t>
            </a:r>
            <a:endParaRPr lang="en-MY" sz="2400" dirty="0" smtClean="0">
              <a:latin typeface="Cambria" pitchFamily="18" charset="0"/>
            </a:endParaRPr>
          </a:p>
        </p:txBody>
      </p:sp>
      <p:sp>
        <p:nvSpPr>
          <p:cNvPr id="3" name="Content Placeholder 2"/>
          <p:cNvSpPr>
            <a:spLocks noGrp="1"/>
          </p:cNvSpPr>
          <p:nvPr>
            <p:ph idx="1"/>
          </p:nvPr>
        </p:nvSpPr>
        <p:spPr>
          <a:xfrm>
            <a:off x="251520" y="1412776"/>
            <a:ext cx="8229600" cy="4525962"/>
          </a:xfrm>
        </p:spPr>
        <p:txBody>
          <a:bodyPr>
            <a:normAutofit/>
          </a:bodyPr>
          <a:lstStyle/>
          <a:p>
            <a:pPr>
              <a:buFont typeface="Wingdings" pitchFamily="2" charset="2"/>
              <a:buChar char="q"/>
              <a:defRPr/>
            </a:pPr>
            <a:r>
              <a:rPr lang="en-US" sz="1800" dirty="0" err="1" smtClean="0">
                <a:solidFill>
                  <a:schemeClr val="tx1"/>
                </a:solidFill>
                <a:latin typeface="Cambria" pitchFamily="18" charset="0"/>
              </a:rPr>
              <a:t>Contoh</a:t>
            </a:r>
            <a:r>
              <a:rPr lang="en-US" sz="1800" dirty="0" smtClean="0">
                <a:solidFill>
                  <a:schemeClr val="tx1"/>
                </a:solidFill>
                <a:latin typeface="Cambria" pitchFamily="18" charset="0"/>
              </a:rPr>
              <a:t> </a:t>
            </a:r>
            <a:r>
              <a:rPr lang="en-US" sz="1800" dirty="0" err="1" smtClean="0">
                <a:solidFill>
                  <a:schemeClr val="tx1"/>
                </a:solidFill>
                <a:latin typeface="Cambria" pitchFamily="18" charset="0"/>
              </a:rPr>
              <a:t>Belian</a:t>
            </a:r>
            <a:r>
              <a:rPr lang="en-US" sz="1800" dirty="0" smtClean="0">
                <a:solidFill>
                  <a:schemeClr val="tx1"/>
                </a:solidFill>
                <a:latin typeface="Cambria" pitchFamily="18" charset="0"/>
              </a:rPr>
              <a:t> </a:t>
            </a:r>
            <a:r>
              <a:rPr lang="en-US" sz="1800" dirty="0" err="1" smtClean="0">
                <a:solidFill>
                  <a:schemeClr val="tx1"/>
                </a:solidFill>
                <a:latin typeface="Cambria" pitchFamily="18" charset="0"/>
              </a:rPr>
              <a:t>Aset</a:t>
            </a:r>
            <a:r>
              <a:rPr lang="en-US" sz="1800" dirty="0" smtClean="0">
                <a:solidFill>
                  <a:schemeClr val="tx1"/>
                </a:solidFill>
                <a:latin typeface="Cambria" pitchFamily="18" charset="0"/>
              </a:rPr>
              <a:t> </a:t>
            </a:r>
            <a:r>
              <a:rPr lang="en-US" sz="1800" dirty="0" err="1" smtClean="0">
                <a:solidFill>
                  <a:schemeClr val="tx1"/>
                </a:solidFill>
                <a:latin typeface="Cambria" pitchFamily="18" charset="0"/>
              </a:rPr>
              <a:t>Bukan</a:t>
            </a:r>
            <a:r>
              <a:rPr lang="en-US" sz="1800" dirty="0" smtClean="0">
                <a:solidFill>
                  <a:schemeClr val="tx1"/>
                </a:solidFill>
                <a:latin typeface="Cambria" pitchFamily="18" charset="0"/>
              </a:rPr>
              <a:t> </a:t>
            </a:r>
            <a:r>
              <a:rPr lang="en-US" sz="1800" dirty="0" err="1" smtClean="0">
                <a:solidFill>
                  <a:schemeClr val="tx1"/>
                </a:solidFill>
                <a:latin typeface="Cambria" pitchFamily="18" charset="0"/>
              </a:rPr>
              <a:t>Semasa</a:t>
            </a:r>
            <a:endParaRPr lang="en-MY" sz="1800" dirty="0" smtClean="0">
              <a:solidFill>
                <a:schemeClr val="tx1"/>
              </a:solidFill>
              <a:latin typeface="Cambria" pitchFamily="18" charset="0"/>
            </a:endParaRPr>
          </a:p>
          <a:p>
            <a:pPr>
              <a:buFont typeface="Wingdings" pitchFamily="2" charset="2"/>
              <a:buChar char="q"/>
              <a:defRPr/>
            </a:pPr>
            <a:r>
              <a:rPr lang="en-MY" sz="1800" dirty="0" err="1" smtClean="0">
                <a:solidFill>
                  <a:schemeClr val="tx1"/>
                </a:solidFill>
                <a:latin typeface="Cambria" pitchFamily="18" charset="0"/>
              </a:rPr>
              <a:t>Pada</a:t>
            </a:r>
            <a:r>
              <a:rPr lang="en-MY" sz="1800" dirty="0" smtClean="0">
                <a:solidFill>
                  <a:schemeClr val="tx1"/>
                </a:solidFill>
                <a:latin typeface="Cambria" pitchFamily="18" charset="0"/>
              </a:rPr>
              <a:t> 1 Mac 2016, Hospital Putrajaya </a:t>
            </a:r>
            <a:r>
              <a:rPr lang="en-MY" sz="1800" dirty="0" err="1" smtClean="0">
                <a:solidFill>
                  <a:schemeClr val="tx1"/>
                </a:solidFill>
                <a:latin typeface="Cambria" pitchFamily="18" charset="0"/>
              </a:rPr>
              <a:t>membeli</a:t>
            </a:r>
            <a:r>
              <a:rPr lang="en-MY" sz="1800" dirty="0" smtClean="0">
                <a:solidFill>
                  <a:schemeClr val="tx1"/>
                </a:solidFill>
                <a:latin typeface="Cambria" pitchFamily="18" charset="0"/>
              </a:rPr>
              <a:t> </a:t>
            </a:r>
            <a:r>
              <a:rPr lang="en-MY" sz="1800" dirty="0" err="1" smtClean="0">
                <a:solidFill>
                  <a:schemeClr val="tx1"/>
                </a:solidFill>
                <a:latin typeface="Cambria" pitchFamily="18" charset="0"/>
              </a:rPr>
              <a:t>sebuah</a:t>
            </a:r>
            <a:r>
              <a:rPr lang="en-MY" sz="1800" dirty="0" smtClean="0">
                <a:solidFill>
                  <a:schemeClr val="tx1"/>
                </a:solidFill>
                <a:latin typeface="Cambria" pitchFamily="18" charset="0"/>
              </a:rPr>
              <a:t> </a:t>
            </a:r>
            <a:r>
              <a:rPr lang="en-MY" sz="1800" dirty="0" err="1" smtClean="0">
                <a:solidFill>
                  <a:schemeClr val="tx1"/>
                </a:solidFill>
                <a:latin typeface="Cambria" pitchFamily="18" charset="0"/>
              </a:rPr>
              <a:t>mesin</a:t>
            </a:r>
            <a:r>
              <a:rPr lang="en-MY" sz="1800" dirty="0" smtClean="0">
                <a:solidFill>
                  <a:schemeClr val="tx1"/>
                </a:solidFill>
                <a:latin typeface="Cambria" pitchFamily="18" charset="0"/>
              </a:rPr>
              <a:t> </a:t>
            </a:r>
            <a:r>
              <a:rPr lang="en-MY" sz="1800" dirty="0" err="1" smtClean="0">
                <a:solidFill>
                  <a:schemeClr val="tx1"/>
                </a:solidFill>
                <a:latin typeface="Cambria" pitchFamily="18" charset="0"/>
              </a:rPr>
              <a:t>pencetak</a:t>
            </a:r>
            <a:r>
              <a:rPr lang="en-MY" sz="1800" dirty="0" smtClean="0">
                <a:solidFill>
                  <a:schemeClr val="tx1"/>
                </a:solidFill>
                <a:latin typeface="Cambria" pitchFamily="18" charset="0"/>
              </a:rPr>
              <a:t> X-Ray </a:t>
            </a:r>
            <a:r>
              <a:rPr lang="en-MY" sz="1800" dirty="0" err="1" smtClean="0">
                <a:solidFill>
                  <a:schemeClr val="tx1"/>
                </a:solidFill>
                <a:latin typeface="Cambria" pitchFamily="18" charset="0"/>
              </a:rPr>
              <a:t>berharga</a:t>
            </a:r>
            <a:r>
              <a:rPr lang="en-MY" sz="1800" dirty="0" smtClean="0">
                <a:solidFill>
                  <a:schemeClr val="tx1"/>
                </a:solidFill>
                <a:latin typeface="Cambria" pitchFamily="18" charset="0"/>
              </a:rPr>
              <a:t> RM15,000.00. </a:t>
            </a:r>
          </a:p>
          <a:p>
            <a:pPr marL="0" indent="0">
              <a:buFont typeface="Arial" pitchFamily="34" charset="0"/>
              <a:buNone/>
              <a:defRPr/>
            </a:pPr>
            <a:endParaRPr lang="en-MY" sz="1800" b="1" dirty="0" smtClean="0">
              <a:solidFill>
                <a:schemeClr val="tx1"/>
              </a:solidFill>
              <a:latin typeface="Cambria" pitchFamily="18" charset="0"/>
            </a:endParaRPr>
          </a:p>
          <a:p>
            <a:pPr indent="0">
              <a:buFont typeface="Arial" pitchFamily="34" charset="0"/>
              <a:buNone/>
              <a:defRPr/>
            </a:pPr>
            <a:endParaRPr lang="en-US" sz="1800" b="1" dirty="0">
              <a:solidFill>
                <a:schemeClr val="tx1"/>
              </a:solidFill>
              <a:latin typeface="Cambria" pitchFamily="18" charset="0"/>
            </a:endParaRPr>
          </a:p>
          <a:p>
            <a:pPr indent="0">
              <a:buFont typeface="Arial" pitchFamily="34" charset="0"/>
              <a:buNone/>
              <a:defRPr/>
            </a:pPr>
            <a:endParaRPr lang="en-MY" sz="1800" b="1" dirty="0">
              <a:solidFill>
                <a:schemeClr val="tx1"/>
              </a:solidFill>
              <a:latin typeface="Cambria"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61010738"/>
              </p:ext>
            </p:extLst>
          </p:nvPr>
        </p:nvGraphicFramePr>
        <p:xfrm>
          <a:off x="230834" y="4437112"/>
          <a:ext cx="8373614" cy="1829090"/>
        </p:xfrm>
        <a:graphic>
          <a:graphicData uri="http://schemas.openxmlformats.org/drawingml/2006/table">
            <a:tbl>
              <a:tblPr firstRow="1" bandRow="1">
                <a:tableStyleId>{5C22544A-7EE6-4342-B048-85BDC9FD1C3A}</a:tableStyleId>
              </a:tblPr>
              <a:tblGrid>
                <a:gridCol w="4224387"/>
                <a:gridCol w="1282489"/>
                <a:gridCol w="1433369"/>
                <a:gridCol w="1433369"/>
              </a:tblGrid>
              <a:tr h="316835">
                <a:tc gridSpan="4">
                  <a:txBody>
                    <a:bodyPr/>
                    <a:lstStyle/>
                    <a:p>
                      <a:pPr algn="ctr"/>
                      <a:r>
                        <a:rPr lang="en-US" sz="1800" dirty="0" smtClean="0">
                          <a:latin typeface="Cambria" pitchFamily="18" charset="0"/>
                        </a:rPr>
                        <a:t>CATATAN</a:t>
                      </a:r>
                      <a:r>
                        <a:rPr lang="en-US" sz="1800" baseline="0" dirty="0" smtClean="0">
                          <a:latin typeface="Cambria" pitchFamily="18" charset="0"/>
                        </a:rPr>
                        <a:t> BERGU 2 (</a:t>
                      </a:r>
                      <a:r>
                        <a:rPr lang="en-US" sz="1800" baseline="0" dirty="0" err="1" smtClean="0">
                          <a:latin typeface="Cambria" pitchFamily="18" charset="0"/>
                        </a:rPr>
                        <a:t>Semasa</a:t>
                      </a:r>
                      <a:r>
                        <a:rPr lang="en-US" sz="1800" baseline="0" dirty="0" smtClean="0">
                          <a:latin typeface="Cambria" pitchFamily="18" charset="0"/>
                        </a:rPr>
                        <a:t> </a:t>
                      </a:r>
                      <a:r>
                        <a:rPr lang="en-US" sz="1800" baseline="0" dirty="0" err="1" smtClean="0">
                          <a:latin typeface="Cambria" pitchFamily="18" charset="0"/>
                        </a:rPr>
                        <a:t>Bayaran</a:t>
                      </a:r>
                      <a:r>
                        <a:rPr lang="en-US" sz="1800" baseline="0" dirty="0" smtClean="0">
                          <a:latin typeface="Cambria" pitchFamily="18" charset="0"/>
                        </a:rPr>
                        <a:t> </a:t>
                      </a:r>
                      <a:r>
                        <a:rPr lang="en-US" sz="1800" baseline="0" dirty="0" err="1" smtClean="0">
                          <a:latin typeface="Cambria" pitchFamily="18" charset="0"/>
                        </a:rPr>
                        <a:t>Dibuat</a:t>
                      </a:r>
                      <a:r>
                        <a:rPr lang="en-US" sz="1800" baseline="0" dirty="0" smtClean="0">
                          <a:latin typeface="Cambria" pitchFamily="18" charset="0"/>
                        </a:rPr>
                        <a:t>)</a:t>
                      </a:r>
                      <a:endParaRPr lang="en-MY" sz="1800" dirty="0">
                        <a:latin typeface="Cambria" pitchFamily="18" charset="0"/>
                      </a:endParaRPr>
                    </a:p>
                  </a:txBody>
                  <a:tcPr marT="45749" marB="45749"/>
                </a:tc>
                <a:tc hMerge="1">
                  <a:txBody>
                    <a:bodyPr/>
                    <a:lstStyle/>
                    <a:p>
                      <a:endParaRPr lang="en-MY" dirty="0"/>
                    </a:p>
                  </a:txBody>
                  <a:tcPr/>
                </a:tc>
                <a:tc hMerge="1">
                  <a:txBody>
                    <a:bodyPr/>
                    <a:lstStyle/>
                    <a:p>
                      <a:endParaRPr lang="en-US"/>
                    </a:p>
                  </a:txBody>
                  <a:tcPr/>
                </a:tc>
                <a:tc hMerge="1">
                  <a:txBody>
                    <a:bodyPr/>
                    <a:lstStyle/>
                    <a:p>
                      <a:pPr algn="ctr"/>
                      <a:endParaRPr lang="en-MY" sz="1800" dirty="0">
                        <a:latin typeface="Cambria" pitchFamily="18" charset="0"/>
                      </a:endParaRPr>
                    </a:p>
                  </a:txBody>
                  <a:tcPr marT="45749" marB="45749"/>
                </a:tc>
              </a:tr>
              <a:tr h="316835">
                <a:tc>
                  <a:txBody>
                    <a:bodyPr/>
                    <a:lstStyle/>
                    <a:p>
                      <a:pPr algn="ctr"/>
                      <a:endParaRPr lang="en-MY" sz="1800" dirty="0">
                        <a:latin typeface="Cambria" pitchFamily="18" charset="0"/>
                      </a:endParaRPr>
                    </a:p>
                  </a:txBody>
                  <a:tcPr marT="45749" marB="45749"/>
                </a:tc>
                <a:tc>
                  <a:txBody>
                    <a:bodyPr/>
                    <a:lstStyle/>
                    <a:p>
                      <a:pPr algn="ctr"/>
                      <a:r>
                        <a:rPr lang="en-MY" sz="1800" dirty="0" smtClean="0">
                          <a:latin typeface="Cambria" pitchFamily="18" charset="0"/>
                        </a:rPr>
                        <a:t>Debit</a:t>
                      </a:r>
                      <a:endParaRPr lang="en-MY" sz="1800" dirty="0">
                        <a:latin typeface="Cambria" pitchFamily="18" charset="0"/>
                      </a:endParaRPr>
                    </a:p>
                  </a:txBody>
                  <a:tcPr marT="45749" marB="45749"/>
                </a:tc>
                <a:tc>
                  <a:txBody>
                    <a:bodyPr/>
                    <a:lstStyle/>
                    <a:p>
                      <a:pPr algn="ctr"/>
                      <a:r>
                        <a:rPr lang="en-MY" sz="1800" dirty="0" err="1" smtClean="0">
                          <a:latin typeface="Cambria" pitchFamily="18" charset="0"/>
                        </a:rPr>
                        <a:t>Kredit</a:t>
                      </a:r>
                      <a:endParaRPr lang="en-MY" sz="1800" dirty="0">
                        <a:latin typeface="Cambria" pitchFamily="18" charset="0"/>
                      </a:endParaRPr>
                    </a:p>
                  </a:txBody>
                  <a:tcPr marT="45749" marB="45749"/>
                </a:tc>
                <a:tc>
                  <a:txBody>
                    <a:bodyPr/>
                    <a:lstStyle/>
                    <a:p>
                      <a:pPr algn="ctr"/>
                      <a:r>
                        <a:rPr lang="en-MY" sz="1800" dirty="0" err="1" smtClean="0">
                          <a:latin typeface="Cambria" pitchFamily="18" charset="0"/>
                        </a:rPr>
                        <a:t>Kod</a:t>
                      </a:r>
                      <a:r>
                        <a:rPr lang="en-MY" sz="1800" dirty="0" smtClean="0">
                          <a:latin typeface="Cambria" pitchFamily="18" charset="0"/>
                        </a:rPr>
                        <a:t> CAA</a:t>
                      </a:r>
                      <a:endParaRPr lang="en-MY" sz="1800" dirty="0">
                        <a:latin typeface="Cambria" pitchFamily="18" charset="0"/>
                      </a:endParaRPr>
                    </a:p>
                  </a:txBody>
                  <a:tcPr marT="45749" marB="45749"/>
                </a:tc>
              </a:tr>
              <a:tr h="316835">
                <a:tc>
                  <a:txBody>
                    <a:bodyPr/>
                    <a:lstStyle/>
                    <a:p>
                      <a:pPr algn="l"/>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r>
              <a:tr h="316835">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pPr algn="ctr"/>
                      <a:endParaRPr lang="en-MY" sz="1800" dirty="0">
                        <a:latin typeface="Cambria" pitchFamily="18" charset="0"/>
                      </a:endParaRPr>
                    </a:p>
                  </a:txBody>
                  <a:tcPr marT="45749" marB="45749" anchor="ctr">
                    <a:solidFill>
                      <a:schemeClr val="accent1">
                        <a:lumMod val="20000"/>
                        <a:lumOff val="80000"/>
                      </a:schemeClr>
                    </a:solidFill>
                  </a:tcPr>
                </a:tc>
              </a:tr>
              <a:tr h="316835">
                <a:tc gridSpan="3">
                  <a:txBody>
                    <a:bodyPr/>
                    <a:lstStyle/>
                    <a:p>
                      <a:endParaRPr lang="en-MY" sz="1800" dirty="0">
                        <a:latin typeface="Cambria" pitchFamily="18" charset="0"/>
                      </a:endParaRPr>
                    </a:p>
                  </a:txBody>
                  <a:tcPr marT="45749" marB="45749"/>
                </a:tc>
                <a:tc hMerge="1">
                  <a:txBody>
                    <a:bodyPr/>
                    <a:lstStyle/>
                    <a:p>
                      <a:endParaRPr lang="en-MY" sz="1800" dirty="0">
                        <a:latin typeface="Cambria" pitchFamily="18" charset="0"/>
                      </a:endParaRPr>
                    </a:p>
                  </a:txBody>
                  <a:tcPr marT="45749" marB="45749"/>
                </a:tc>
                <a:tc hMerge="1">
                  <a:txBody>
                    <a:bodyPr/>
                    <a:lstStyle/>
                    <a:p>
                      <a:endParaRPr lang="en-MY" sz="1800" dirty="0">
                        <a:latin typeface="Cambria" pitchFamily="18" charset="0"/>
                      </a:endParaRPr>
                    </a:p>
                  </a:txBody>
                  <a:tcPr marT="45749" marB="45749"/>
                </a:tc>
                <a:tc>
                  <a:txBody>
                    <a:bodyPr/>
                    <a:lstStyle/>
                    <a:p>
                      <a:endParaRPr lang="en-MY" sz="1800" dirty="0">
                        <a:latin typeface="Cambria" pitchFamily="18" charset="0"/>
                      </a:endParaRPr>
                    </a:p>
                  </a:txBody>
                  <a:tcPr marT="45749" marB="45749"/>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44258543"/>
              </p:ext>
            </p:extLst>
          </p:nvPr>
        </p:nvGraphicFramePr>
        <p:xfrm>
          <a:off x="179512" y="2420888"/>
          <a:ext cx="8424936" cy="1829090"/>
        </p:xfrm>
        <a:graphic>
          <a:graphicData uri="http://schemas.openxmlformats.org/drawingml/2006/table">
            <a:tbl>
              <a:tblPr firstRow="1" bandRow="1">
                <a:tableStyleId>{5C22544A-7EE6-4342-B048-85BDC9FD1C3A}</a:tableStyleId>
              </a:tblPr>
              <a:tblGrid>
                <a:gridCol w="4250278"/>
                <a:gridCol w="1290350"/>
                <a:gridCol w="1442154"/>
                <a:gridCol w="1442154"/>
              </a:tblGrid>
              <a:tr h="316835">
                <a:tc gridSpan="4">
                  <a:txBody>
                    <a:bodyPr/>
                    <a:lstStyle/>
                    <a:p>
                      <a:pPr algn="ctr"/>
                      <a:r>
                        <a:rPr lang="en-US" sz="1800" dirty="0" smtClean="0">
                          <a:latin typeface="Cambria" pitchFamily="18" charset="0"/>
                        </a:rPr>
                        <a:t>CATATAN</a:t>
                      </a:r>
                      <a:r>
                        <a:rPr lang="en-US" sz="1800" baseline="0" dirty="0" smtClean="0">
                          <a:latin typeface="Cambria" pitchFamily="18" charset="0"/>
                        </a:rPr>
                        <a:t> BERGU 1 (</a:t>
                      </a:r>
                      <a:r>
                        <a:rPr lang="en-US" sz="1800" baseline="0" dirty="0" err="1" smtClean="0">
                          <a:latin typeface="Cambria" pitchFamily="18" charset="0"/>
                        </a:rPr>
                        <a:t>Semasa</a:t>
                      </a:r>
                      <a:r>
                        <a:rPr lang="en-US" sz="1800" baseline="0" dirty="0" smtClean="0">
                          <a:latin typeface="Cambria" pitchFamily="18" charset="0"/>
                        </a:rPr>
                        <a:t> </a:t>
                      </a:r>
                      <a:r>
                        <a:rPr lang="en-US" sz="1800" baseline="0" dirty="0" err="1" smtClean="0">
                          <a:latin typeface="Cambria" pitchFamily="18" charset="0"/>
                        </a:rPr>
                        <a:t>Invois</a:t>
                      </a:r>
                      <a:r>
                        <a:rPr lang="en-US" sz="1800" baseline="0" dirty="0" smtClean="0">
                          <a:latin typeface="Cambria" pitchFamily="18" charset="0"/>
                        </a:rPr>
                        <a:t> </a:t>
                      </a:r>
                      <a:r>
                        <a:rPr lang="en-US" sz="1800" baseline="0" dirty="0" err="1" smtClean="0">
                          <a:latin typeface="Cambria" pitchFamily="18" charset="0"/>
                        </a:rPr>
                        <a:t>diterima</a:t>
                      </a:r>
                      <a:r>
                        <a:rPr lang="en-US" sz="1800" baseline="0" dirty="0" smtClean="0">
                          <a:latin typeface="Cambria" pitchFamily="18" charset="0"/>
                        </a:rPr>
                        <a:t>)</a:t>
                      </a:r>
                      <a:endParaRPr lang="en-MY" sz="1800" dirty="0">
                        <a:latin typeface="Cambria" pitchFamily="18" charset="0"/>
                      </a:endParaRPr>
                    </a:p>
                  </a:txBody>
                  <a:tcPr marT="45749" marB="45749"/>
                </a:tc>
                <a:tc hMerge="1">
                  <a:txBody>
                    <a:bodyPr/>
                    <a:lstStyle/>
                    <a:p>
                      <a:endParaRPr lang="en-MY" dirty="0"/>
                    </a:p>
                  </a:txBody>
                  <a:tcPr/>
                </a:tc>
                <a:tc hMerge="1">
                  <a:txBody>
                    <a:bodyPr/>
                    <a:lstStyle/>
                    <a:p>
                      <a:endParaRPr lang="en-US"/>
                    </a:p>
                  </a:txBody>
                  <a:tcPr/>
                </a:tc>
                <a:tc hMerge="1">
                  <a:txBody>
                    <a:bodyPr/>
                    <a:lstStyle/>
                    <a:p>
                      <a:pPr algn="ctr"/>
                      <a:endParaRPr lang="en-MY" sz="1800" dirty="0">
                        <a:latin typeface="Cambria" pitchFamily="18" charset="0"/>
                      </a:endParaRPr>
                    </a:p>
                  </a:txBody>
                  <a:tcPr marT="45749" marB="45749"/>
                </a:tc>
              </a:tr>
              <a:tr h="316835">
                <a:tc>
                  <a:txBody>
                    <a:bodyPr/>
                    <a:lstStyle/>
                    <a:p>
                      <a:pPr algn="ctr"/>
                      <a:endParaRPr lang="en-MY" sz="1800" dirty="0">
                        <a:latin typeface="Cambria" pitchFamily="18" charset="0"/>
                      </a:endParaRPr>
                    </a:p>
                  </a:txBody>
                  <a:tcPr marT="45749" marB="45749"/>
                </a:tc>
                <a:tc>
                  <a:txBody>
                    <a:bodyPr/>
                    <a:lstStyle/>
                    <a:p>
                      <a:pPr algn="ctr"/>
                      <a:r>
                        <a:rPr lang="en-MY" sz="1800" dirty="0" smtClean="0">
                          <a:latin typeface="Cambria" pitchFamily="18" charset="0"/>
                        </a:rPr>
                        <a:t>Debit</a:t>
                      </a:r>
                      <a:endParaRPr lang="en-MY" sz="1800" dirty="0">
                        <a:latin typeface="Cambria" pitchFamily="18" charset="0"/>
                      </a:endParaRPr>
                    </a:p>
                  </a:txBody>
                  <a:tcPr marT="45749" marB="45749"/>
                </a:tc>
                <a:tc>
                  <a:txBody>
                    <a:bodyPr/>
                    <a:lstStyle/>
                    <a:p>
                      <a:pPr algn="ctr"/>
                      <a:r>
                        <a:rPr lang="en-MY" sz="1800" dirty="0" err="1" smtClean="0">
                          <a:latin typeface="Cambria" pitchFamily="18" charset="0"/>
                        </a:rPr>
                        <a:t>Kredit</a:t>
                      </a:r>
                      <a:endParaRPr lang="en-MY" sz="1800" dirty="0">
                        <a:latin typeface="Cambria" pitchFamily="18" charset="0"/>
                      </a:endParaRPr>
                    </a:p>
                  </a:txBody>
                  <a:tcPr marT="45749" marB="45749"/>
                </a:tc>
                <a:tc>
                  <a:txBody>
                    <a:bodyPr/>
                    <a:lstStyle/>
                    <a:p>
                      <a:pPr algn="ctr"/>
                      <a:r>
                        <a:rPr lang="en-MY" sz="1800" dirty="0" err="1" smtClean="0">
                          <a:latin typeface="Cambria" pitchFamily="18" charset="0"/>
                        </a:rPr>
                        <a:t>Kod</a:t>
                      </a:r>
                      <a:r>
                        <a:rPr lang="en-MY" sz="1800" dirty="0" smtClean="0">
                          <a:latin typeface="Cambria" pitchFamily="18" charset="0"/>
                        </a:rPr>
                        <a:t> CAA</a:t>
                      </a:r>
                      <a:endParaRPr lang="en-MY" sz="1800" dirty="0">
                        <a:latin typeface="Cambria" pitchFamily="18" charset="0"/>
                      </a:endParaRPr>
                    </a:p>
                  </a:txBody>
                  <a:tcPr marT="45749" marB="45749"/>
                </a:tc>
              </a:tr>
              <a:tr h="316835">
                <a:tc>
                  <a:txBody>
                    <a:bodyPr/>
                    <a:lstStyle/>
                    <a:p>
                      <a:pPr algn="l"/>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r>
              <a:tr h="316835">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pPr algn="ctr"/>
                      <a:endParaRPr lang="en-MY" sz="1800" dirty="0">
                        <a:latin typeface="Cambria" pitchFamily="18" charset="0"/>
                      </a:endParaRPr>
                    </a:p>
                  </a:txBody>
                  <a:tcPr marT="45749" marB="45749">
                    <a:solidFill>
                      <a:schemeClr val="accent1">
                        <a:lumMod val="20000"/>
                        <a:lumOff val="80000"/>
                      </a:schemeClr>
                    </a:solidFill>
                  </a:tcPr>
                </a:tc>
              </a:tr>
              <a:tr h="316835">
                <a:tc gridSpan="3">
                  <a:txBody>
                    <a:bodyPr/>
                    <a:lstStyle/>
                    <a:p>
                      <a:endParaRPr lang="en-MY" sz="1800" dirty="0">
                        <a:latin typeface="Cambria" pitchFamily="18" charset="0"/>
                      </a:endParaRPr>
                    </a:p>
                  </a:txBody>
                  <a:tcPr marT="45749" marB="45749"/>
                </a:tc>
                <a:tc hMerge="1">
                  <a:txBody>
                    <a:bodyPr/>
                    <a:lstStyle/>
                    <a:p>
                      <a:endParaRPr lang="en-MY" sz="1800" dirty="0">
                        <a:latin typeface="Cambria" pitchFamily="18" charset="0"/>
                      </a:endParaRPr>
                    </a:p>
                  </a:txBody>
                  <a:tcPr marT="45749" marB="45749"/>
                </a:tc>
                <a:tc hMerge="1">
                  <a:txBody>
                    <a:bodyPr/>
                    <a:lstStyle/>
                    <a:p>
                      <a:endParaRPr lang="en-MY" sz="1800" dirty="0">
                        <a:latin typeface="Cambria" pitchFamily="18" charset="0"/>
                      </a:endParaRPr>
                    </a:p>
                  </a:txBody>
                  <a:tcPr marT="45749" marB="45749"/>
                </a:tc>
                <a:tc>
                  <a:txBody>
                    <a:bodyPr/>
                    <a:lstStyle/>
                    <a:p>
                      <a:endParaRPr lang="en-MY" sz="1800" dirty="0">
                        <a:latin typeface="Cambria" pitchFamily="18" charset="0"/>
                      </a:endParaRPr>
                    </a:p>
                  </a:txBody>
                  <a:tcPr marT="45749" marB="45749"/>
                </a:tc>
              </a:tr>
            </a:tbl>
          </a:graphicData>
        </a:graphic>
      </p:graphicFrame>
    </p:spTree>
    <p:extLst>
      <p:ext uri="{BB962C8B-B14F-4D97-AF65-F5344CB8AC3E}">
        <p14:creationId xmlns:p14="http://schemas.microsoft.com/office/powerpoint/2010/main" val="3564524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539750" y="1844675"/>
            <a:ext cx="8183563" cy="4187825"/>
          </a:xfrm>
        </p:spPr>
        <p:txBody>
          <a:bodyPr/>
          <a:lstStyle/>
          <a:p>
            <a:r>
              <a:rPr lang="en-US" sz="2400" dirty="0" err="1" smtClean="0">
                <a:latin typeface="Cambria" pitchFamily="18" charset="0"/>
              </a:rPr>
              <a:t>Pihak</a:t>
            </a:r>
            <a:r>
              <a:rPr lang="en-US" sz="2400" dirty="0" smtClean="0">
                <a:latin typeface="Cambria" pitchFamily="18" charset="0"/>
              </a:rPr>
              <a:t> MAMPU </a:t>
            </a:r>
            <a:r>
              <a:rPr lang="en-US" sz="2400" dirty="0" err="1" smtClean="0">
                <a:latin typeface="Cambria" pitchFamily="18" charset="0"/>
              </a:rPr>
              <a:t>membuat</a:t>
            </a:r>
            <a:r>
              <a:rPr lang="en-US" sz="2400" dirty="0" smtClean="0">
                <a:latin typeface="Cambria" pitchFamily="18" charset="0"/>
              </a:rPr>
              <a:t> </a:t>
            </a:r>
            <a:r>
              <a:rPr lang="en-US" sz="2400" dirty="0" err="1" smtClean="0">
                <a:latin typeface="Cambria" pitchFamily="18" charset="0"/>
              </a:rPr>
              <a:t>perolehan</a:t>
            </a:r>
            <a:r>
              <a:rPr lang="en-US" sz="2400" dirty="0" smtClean="0">
                <a:latin typeface="Cambria" pitchFamily="18" charset="0"/>
              </a:rPr>
              <a:t> </a:t>
            </a:r>
            <a:r>
              <a:rPr lang="en-US" sz="2400" dirty="0" err="1" smtClean="0">
                <a:latin typeface="Cambria" pitchFamily="18" charset="0"/>
              </a:rPr>
              <a:t>sebuah</a:t>
            </a:r>
            <a:r>
              <a:rPr lang="en-US" sz="2400" dirty="0" smtClean="0">
                <a:latin typeface="Cambria" pitchFamily="18" charset="0"/>
              </a:rPr>
              <a:t> server </a:t>
            </a:r>
            <a:r>
              <a:rPr lang="en-US" sz="2400" dirty="0" err="1" smtClean="0">
                <a:latin typeface="Cambria" pitchFamily="18" charset="0"/>
              </a:rPr>
              <a:t>utama</a:t>
            </a:r>
            <a:r>
              <a:rPr lang="en-US" sz="2400" dirty="0" smtClean="0">
                <a:latin typeface="Cambria" pitchFamily="18" charset="0"/>
              </a:rPr>
              <a:t> </a:t>
            </a:r>
            <a:r>
              <a:rPr lang="en-US" sz="2400" dirty="0" err="1" smtClean="0">
                <a:latin typeface="Cambria" pitchFamily="18" charset="0"/>
              </a:rPr>
              <a:t>pada</a:t>
            </a:r>
            <a:r>
              <a:rPr lang="en-US" sz="2400" dirty="0" smtClean="0">
                <a:latin typeface="Cambria" pitchFamily="18" charset="0"/>
              </a:rPr>
              <a:t> 1 </a:t>
            </a:r>
            <a:r>
              <a:rPr lang="en-US" sz="2400" dirty="0" err="1" smtClean="0">
                <a:latin typeface="Cambria" pitchFamily="18" charset="0"/>
              </a:rPr>
              <a:t>Julai</a:t>
            </a:r>
            <a:r>
              <a:rPr lang="en-US" sz="2400" dirty="0" smtClean="0">
                <a:latin typeface="Cambria" pitchFamily="18" charset="0"/>
              </a:rPr>
              <a:t> 2012 (</a:t>
            </a:r>
            <a:r>
              <a:rPr lang="en-US" sz="2400" dirty="0" err="1" smtClean="0">
                <a:latin typeface="Cambria" pitchFamily="18" charset="0"/>
              </a:rPr>
              <a:t>tarikh</a:t>
            </a:r>
            <a:r>
              <a:rPr lang="en-US" sz="2400" dirty="0" smtClean="0">
                <a:latin typeface="Cambria" pitchFamily="18" charset="0"/>
              </a:rPr>
              <a:t> </a:t>
            </a:r>
            <a:r>
              <a:rPr lang="en-US" sz="2400" dirty="0" err="1" smtClean="0">
                <a:latin typeface="Cambria" pitchFamily="18" charset="0"/>
              </a:rPr>
              <a:t>penghantaran</a:t>
            </a:r>
            <a:r>
              <a:rPr lang="en-US" sz="2400" dirty="0" smtClean="0">
                <a:latin typeface="Cambria" pitchFamily="18" charset="0"/>
              </a:rPr>
              <a:t>). Kos yang </a:t>
            </a:r>
            <a:r>
              <a:rPr lang="en-US" sz="2400" dirty="0" err="1" smtClean="0">
                <a:latin typeface="Cambria" pitchFamily="18" charset="0"/>
              </a:rPr>
              <a:t>terlibat</a:t>
            </a:r>
            <a:r>
              <a:rPr lang="en-US" sz="2400" dirty="0" smtClean="0">
                <a:latin typeface="Cambria" pitchFamily="18" charset="0"/>
              </a:rPr>
              <a:t> </a:t>
            </a:r>
            <a:r>
              <a:rPr lang="en-US" sz="2400" dirty="0" err="1" smtClean="0">
                <a:latin typeface="Cambria" pitchFamily="18" charset="0"/>
              </a:rPr>
              <a:t>adalah</a:t>
            </a:r>
            <a:r>
              <a:rPr lang="en-US" sz="2400" dirty="0" smtClean="0">
                <a:latin typeface="Cambria" pitchFamily="18" charset="0"/>
              </a:rPr>
              <a:t> </a:t>
            </a:r>
            <a:r>
              <a:rPr lang="en-US" sz="2400" dirty="0" err="1" smtClean="0">
                <a:latin typeface="Cambria" pitchFamily="18" charset="0"/>
              </a:rPr>
              <a:t>seperti</a:t>
            </a:r>
            <a:r>
              <a:rPr lang="en-US" sz="2400" dirty="0" smtClean="0">
                <a:latin typeface="Cambria" pitchFamily="18" charset="0"/>
              </a:rPr>
              <a:t> </a:t>
            </a:r>
            <a:r>
              <a:rPr lang="en-US" sz="2400" dirty="0" err="1" smtClean="0">
                <a:latin typeface="Cambria" pitchFamily="18" charset="0"/>
              </a:rPr>
              <a:t>berikut</a:t>
            </a:r>
            <a:r>
              <a:rPr lang="en-US" sz="2400" dirty="0" smtClean="0">
                <a:latin typeface="Cambria" pitchFamily="18" charset="0"/>
              </a:rPr>
              <a:t>:</a:t>
            </a:r>
          </a:p>
          <a:p>
            <a:pPr lvl="1"/>
            <a:r>
              <a:rPr lang="en-US" sz="2000" dirty="0" smtClean="0">
                <a:latin typeface="Cambria" pitchFamily="18" charset="0"/>
              </a:rPr>
              <a:t>Kos </a:t>
            </a:r>
            <a:r>
              <a:rPr lang="en-US" sz="2000" dirty="0" err="1" smtClean="0">
                <a:latin typeface="Cambria" pitchFamily="18" charset="0"/>
              </a:rPr>
              <a:t>berkaitan</a:t>
            </a:r>
            <a:r>
              <a:rPr lang="en-US" sz="2000" dirty="0" smtClean="0">
                <a:latin typeface="Cambria" pitchFamily="18" charset="0"/>
              </a:rPr>
              <a:t> </a:t>
            </a:r>
            <a:r>
              <a:rPr lang="en-US" sz="2000" dirty="0" err="1" smtClean="0">
                <a:latin typeface="Cambria" pitchFamily="18" charset="0"/>
              </a:rPr>
              <a:t>perundingan</a:t>
            </a:r>
            <a:r>
              <a:rPr lang="en-US" sz="2000" dirty="0" smtClean="0">
                <a:latin typeface="Cambria" pitchFamily="18" charset="0"/>
              </a:rPr>
              <a:t> </a:t>
            </a:r>
            <a:r>
              <a:rPr lang="en-US" sz="2000" dirty="0" err="1" smtClean="0">
                <a:latin typeface="Cambria" pitchFamily="18" charset="0"/>
              </a:rPr>
              <a:t>dalam</a:t>
            </a:r>
            <a:r>
              <a:rPr lang="en-US" sz="2000" dirty="0" smtClean="0">
                <a:latin typeface="Cambria" pitchFamily="18" charset="0"/>
              </a:rPr>
              <a:t>  </a:t>
            </a:r>
            <a:r>
              <a:rPr lang="en-US" sz="2000" dirty="0" err="1" smtClean="0">
                <a:latin typeface="Cambria" pitchFamily="18" charset="0"/>
              </a:rPr>
              <a:t>membantu</a:t>
            </a:r>
            <a:r>
              <a:rPr lang="en-US" sz="2000" dirty="0" smtClean="0">
                <a:latin typeface="Cambria" pitchFamily="18" charset="0"/>
              </a:rPr>
              <a:t> MAMPU </a:t>
            </a:r>
            <a:r>
              <a:rPr lang="en-US" sz="2000" dirty="0" err="1" smtClean="0">
                <a:latin typeface="Cambria" pitchFamily="18" charset="0"/>
              </a:rPr>
              <a:t>menentukan</a:t>
            </a:r>
            <a:r>
              <a:rPr lang="en-US" sz="2000" dirty="0" smtClean="0">
                <a:latin typeface="Cambria" pitchFamily="18" charset="0"/>
              </a:rPr>
              <a:t> </a:t>
            </a:r>
            <a:r>
              <a:rPr lang="en-US" sz="2000" dirty="0" err="1" smtClean="0">
                <a:latin typeface="Cambria" pitchFamily="18" charset="0"/>
              </a:rPr>
              <a:t>jenis</a:t>
            </a:r>
            <a:r>
              <a:rPr lang="en-US" sz="2000" dirty="0" smtClean="0">
                <a:latin typeface="Cambria" pitchFamily="18" charset="0"/>
              </a:rPr>
              <a:t> </a:t>
            </a:r>
            <a:r>
              <a:rPr lang="en-US" sz="2000" dirty="0" err="1" smtClean="0">
                <a:latin typeface="Cambria" pitchFamily="18" charset="0"/>
              </a:rPr>
              <a:t>dan</a:t>
            </a:r>
            <a:r>
              <a:rPr lang="en-US" sz="2000" dirty="0" smtClean="0">
                <a:latin typeface="Cambria" pitchFamily="18" charset="0"/>
              </a:rPr>
              <a:t> </a:t>
            </a:r>
            <a:r>
              <a:rPr lang="en-US" sz="2000" dirty="0" err="1" smtClean="0">
                <a:latin typeface="Cambria" pitchFamily="18" charset="0"/>
              </a:rPr>
              <a:t>tahap</a:t>
            </a:r>
            <a:r>
              <a:rPr lang="en-US" sz="2000" dirty="0" smtClean="0">
                <a:latin typeface="Cambria" pitchFamily="18" charset="0"/>
              </a:rPr>
              <a:t> </a:t>
            </a:r>
            <a:r>
              <a:rPr lang="en-US" sz="2000" dirty="0" err="1" smtClean="0">
                <a:latin typeface="Cambria" pitchFamily="18" charset="0"/>
              </a:rPr>
              <a:t>prestasi</a:t>
            </a:r>
            <a:r>
              <a:rPr lang="en-US" sz="2000" dirty="0" smtClean="0">
                <a:latin typeface="Cambria" pitchFamily="18" charset="0"/>
              </a:rPr>
              <a:t> server </a:t>
            </a:r>
            <a:r>
              <a:rPr lang="en-US" sz="2000" dirty="0" err="1" smtClean="0">
                <a:latin typeface="Cambria" pitchFamily="18" charset="0"/>
              </a:rPr>
              <a:t>Utama</a:t>
            </a:r>
            <a:r>
              <a:rPr lang="en-US" sz="2000" dirty="0" smtClean="0">
                <a:latin typeface="Cambria" pitchFamily="18" charset="0"/>
              </a:rPr>
              <a:t>: RM 4,000</a:t>
            </a:r>
          </a:p>
          <a:p>
            <a:pPr lvl="1"/>
            <a:r>
              <a:rPr lang="en-US" sz="2000" dirty="0" err="1" smtClean="0">
                <a:latin typeface="Cambria" pitchFamily="18" charset="0"/>
              </a:rPr>
              <a:t>Harga</a:t>
            </a:r>
            <a:r>
              <a:rPr lang="en-US" sz="2000" dirty="0" smtClean="0">
                <a:latin typeface="Cambria" pitchFamily="18" charset="0"/>
              </a:rPr>
              <a:t> </a:t>
            </a:r>
            <a:r>
              <a:rPr lang="en-US" sz="2000" dirty="0" err="1" smtClean="0">
                <a:latin typeface="Cambria" pitchFamily="18" charset="0"/>
              </a:rPr>
              <a:t>pembelian</a:t>
            </a:r>
            <a:r>
              <a:rPr lang="en-US" sz="2000" dirty="0" smtClean="0">
                <a:latin typeface="Cambria" pitchFamily="18" charset="0"/>
              </a:rPr>
              <a:t>: RM50,000</a:t>
            </a:r>
          </a:p>
          <a:p>
            <a:pPr lvl="1"/>
            <a:r>
              <a:rPr lang="en-US" sz="2000" dirty="0" err="1" smtClean="0">
                <a:latin typeface="Cambria" pitchFamily="18" charset="0"/>
              </a:rPr>
              <a:t>Duti</a:t>
            </a:r>
            <a:r>
              <a:rPr lang="en-US" sz="2000" dirty="0" smtClean="0">
                <a:latin typeface="Cambria" pitchFamily="18" charset="0"/>
              </a:rPr>
              <a:t> import: RM2,000</a:t>
            </a:r>
          </a:p>
          <a:p>
            <a:pPr lvl="1"/>
            <a:r>
              <a:rPr lang="en-US" sz="2000" dirty="0" err="1" smtClean="0">
                <a:latin typeface="Cambria" pitchFamily="18" charset="0"/>
              </a:rPr>
              <a:t>Perbelanjaan</a:t>
            </a:r>
            <a:r>
              <a:rPr lang="en-US" sz="2000" dirty="0" smtClean="0">
                <a:latin typeface="Cambria" pitchFamily="18" charset="0"/>
              </a:rPr>
              <a:t> </a:t>
            </a:r>
            <a:r>
              <a:rPr lang="en-US" sz="2000" dirty="0" err="1" smtClean="0">
                <a:latin typeface="Cambria" pitchFamily="18" charset="0"/>
              </a:rPr>
              <a:t>Pengangkutan</a:t>
            </a:r>
            <a:r>
              <a:rPr lang="en-US" sz="2000" dirty="0" smtClean="0">
                <a:latin typeface="Cambria" pitchFamily="18" charset="0"/>
              </a:rPr>
              <a:t>: RM3,000</a:t>
            </a:r>
          </a:p>
          <a:p>
            <a:pPr lvl="1"/>
            <a:r>
              <a:rPr lang="en-US" sz="2000" dirty="0" err="1" smtClean="0">
                <a:latin typeface="Cambria" pitchFamily="18" charset="0"/>
              </a:rPr>
              <a:t>Perbelanjaan</a:t>
            </a:r>
            <a:r>
              <a:rPr lang="en-US" sz="2000" dirty="0" smtClean="0">
                <a:latin typeface="Cambria" pitchFamily="18" charset="0"/>
              </a:rPr>
              <a:t> </a:t>
            </a:r>
            <a:r>
              <a:rPr lang="en-US" sz="2000" dirty="0" err="1" smtClean="0">
                <a:latin typeface="Cambria" pitchFamily="18" charset="0"/>
              </a:rPr>
              <a:t>Pemasangan</a:t>
            </a:r>
            <a:r>
              <a:rPr lang="en-US" sz="2000" dirty="0" smtClean="0">
                <a:latin typeface="Cambria" pitchFamily="18" charset="0"/>
              </a:rPr>
              <a:t> RM4,000</a:t>
            </a:r>
          </a:p>
          <a:p>
            <a:pPr lvl="1"/>
            <a:r>
              <a:rPr lang="en-US" sz="2000" dirty="0" err="1" smtClean="0">
                <a:latin typeface="Cambria" pitchFamily="18" charset="0"/>
              </a:rPr>
              <a:t>Perbelanjaan</a:t>
            </a:r>
            <a:r>
              <a:rPr lang="en-US" sz="2000" dirty="0" smtClean="0">
                <a:latin typeface="Cambria" pitchFamily="18" charset="0"/>
              </a:rPr>
              <a:t> </a:t>
            </a:r>
            <a:r>
              <a:rPr lang="en-US" sz="2000" dirty="0" err="1" smtClean="0">
                <a:latin typeface="Cambria" pitchFamily="18" charset="0"/>
              </a:rPr>
              <a:t>Pengujian</a:t>
            </a:r>
            <a:r>
              <a:rPr lang="en-US" sz="2000" dirty="0" smtClean="0">
                <a:latin typeface="Cambria" pitchFamily="18" charset="0"/>
              </a:rPr>
              <a:t> (</a:t>
            </a:r>
            <a:r>
              <a:rPr lang="en-US" sz="2000" i="1" dirty="0" smtClean="0">
                <a:latin typeface="Cambria" pitchFamily="18" charset="0"/>
              </a:rPr>
              <a:t>Man Hour</a:t>
            </a:r>
            <a:r>
              <a:rPr lang="en-US" sz="2000" dirty="0" smtClean="0">
                <a:latin typeface="Cambria" pitchFamily="18" charset="0"/>
              </a:rPr>
              <a:t>): RM1,000 </a:t>
            </a:r>
          </a:p>
          <a:p>
            <a:endParaRPr lang="en-US" sz="2400" dirty="0" smtClean="0">
              <a:latin typeface="Cambria" pitchFamily="18" charset="0"/>
            </a:endParaRPr>
          </a:p>
        </p:txBody>
      </p:sp>
      <p:sp>
        <p:nvSpPr>
          <p:cNvPr id="4" name="Title 1"/>
          <p:cNvSpPr txBox="1">
            <a:spLocks/>
          </p:cNvSpPr>
          <p:nvPr/>
        </p:nvSpPr>
        <p:spPr>
          <a:xfrm>
            <a:off x="107504" y="1062757"/>
            <a:ext cx="8229600" cy="854075"/>
          </a:xfrm>
          <a:prstGeom prst="rect">
            <a:avLst/>
          </a:prstGeom>
        </p:spPr>
        <p:txBody>
          <a:bodyPr/>
          <a:lstStyle/>
          <a:p>
            <a:pPr eaLnBrk="0" hangingPunct="0">
              <a:defRPr/>
            </a:pPr>
            <a:r>
              <a:rPr lang="en-US" sz="2400" b="1" dirty="0">
                <a:latin typeface="Cambria" pitchFamily="18" charset="0"/>
                <a:ea typeface="+mj-ea"/>
                <a:cs typeface="+mj-cs"/>
              </a:rPr>
              <a:t>ILUSTRASI :  PENENTUAN KOS </a:t>
            </a:r>
            <a:r>
              <a:rPr lang="en-US" sz="2400" b="1" dirty="0" smtClean="0">
                <a:latin typeface="Cambria" pitchFamily="18" charset="0"/>
                <a:ea typeface="+mj-ea"/>
                <a:cs typeface="+mj-cs"/>
              </a:rPr>
              <a:t>PEROLEHAN HLP</a:t>
            </a:r>
            <a:endParaRPr lang="en-MY" sz="2400" b="1" dirty="0">
              <a:latin typeface="Cambria" pitchFamily="18" charset="0"/>
              <a:ea typeface="+mj-ea"/>
              <a:cs typeface="+mj-cs"/>
            </a:endParaRPr>
          </a:p>
        </p:txBody>
      </p:sp>
    </p:spTree>
    <p:extLst>
      <p:ext uri="{BB962C8B-B14F-4D97-AF65-F5344CB8AC3E}">
        <p14:creationId xmlns:p14="http://schemas.microsoft.com/office/powerpoint/2010/main" val="633078040"/>
      </p:ext>
    </p:extLst>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8654" y="1484784"/>
            <a:ext cx="8892479" cy="1440160"/>
          </a:xfrm>
          <a:prstGeom prst="rect">
            <a:avLst/>
          </a:prstGeom>
          <a:noFill/>
          <a:ln w="9525">
            <a:noFill/>
            <a:miter lim="800000"/>
            <a:headEnd/>
            <a:tailEnd/>
          </a:ln>
        </p:spPr>
        <p:txBody>
          <a:bodyPr lIns="182880" tIns="91440"/>
          <a:lstStyle/>
          <a:p>
            <a:pPr eaLnBrk="0" hangingPunct="0">
              <a:spcBef>
                <a:spcPts val="0"/>
              </a:spcBef>
              <a:spcAft>
                <a:spcPts val="0"/>
              </a:spcAft>
              <a:buClr>
                <a:schemeClr val="accent1"/>
              </a:buClr>
              <a:buSzPct val="80000"/>
              <a:defRPr/>
            </a:pPr>
            <a:r>
              <a:rPr lang="en-GB" dirty="0">
                <a:latin typeface="Cambria" pitchFamily="18" charset="0"/>
              </a:rPr>
              <a:t>Kos </a:t>
            </a:r>
            <a:r>
              <a:rPr lang="en-GB" dirty="0" err="1">
                <a:latin typeface="Cambria" pitchFamily="18" charset="0"/>
              </a:rPr>
              <a:t>Pemerolehan</a:t>
            </a:r>
            <a:r>
              <a:rPr lang="en-GB" dirty="0">
                <a:latin typeface="Cambria" pitchFamily="18" charset="0"/>
              </a:rPr>
              <a:t>  </a:t>
            </a:r>
            <a:r>
              <a:rPr lang="en-GB" dirty="0" smtClean="0">
                <a:latin typeface="Cambria" pitchFamily="18" charset="0"/>
              </a:rPr>
              <a:t>=</a:t>
            </a:r>
            <a:endParaRPr lang="en-GB" sz="800" dirty="0">
              <a:latin typeface="Cambria" pitchFamily="18" charset="0"/>
            </a:endParaRPr>
          </a:p>
          <a:p>
            <a:pPr eaLnBrk="0" hangingPunct="0">
              <a:spcBef>
                <a:spcPts val="0"/>
              </a:spcBef>
              <a:spcAft>
                <a:spcPts val="0"/>
              </a:spcAft>
              <a:buClr>
                <a:schemeClr val="accent1"/>
              </a:buClr>
              <a:buSzPct val="80000"/>
              <a:defRPr/>
            </a:pPr>
            <a:r>
              <a:rPr lang="en-US" sz="2000" dirty="0">
                <a:latin typeface="Cambria" pitchFamily="18" charset="0"/>
                <a:cs typeface="Arial" pitchFamily="34" charset="0"/>
              </a:rPr>
              <a:t>Kos </a:t>
            </a:r>
            <a:r>
              <a:rPr lang="en-US" sz="2000" dirty="0" err="1">
                <a:latin typeface="Cambria" pitchFamily="18" charset="0"/>
                <a:cs typeface="Arial" pitchFamily="34" charset="0"/>
              </a:rPr>
              <a:t>Perundingan</a:t>
            </a:r>
            <a:r>
              <a:rPr lang="en-US" sz="2000" dirty="0">
                <a:latin typeface="Cambria" pitchFamily="18" charset="0"/>
                <a:cs typeface="Arial" pitchFamily="34" charset="0"/>
              </a:rPr>
              <a:t> adalah </a:t>
            </a:r>
            <a:r>
              <a:rPr lang="en-US" sz="2000" dirty="0" err="1">
                <a:latin typeface="Cambria" pitchFamily="18" charset="0"/>
                <a:cs typeface="Arial" pitchFamily="34" charset="0"/>
              </a:rPr>
              <a:t>tidak</a:t>
            </a:r>
            <a:r>
              <a:rPr lang="en-US" sz="2000" dirty="0">
                <a:latin typeface="Cambria" pitchFamily="18" charset="0"/>
                <a:cs typeface="Arial" pitchFamily="34" charset="0"/>
              </a:rPr>
              <a:t> </a:t>
            </a:r>
            <a:r>
              <a:rPr lang="en-US" sz="2000" dirty="0" err="1">
                <a:latin typeface="Cambria" pitchFamily="18" charset="0"/>
                <a:cs typeface="Arial" pitchFamily="34" charset="0"/>
              </a:rPr>
              <a:t>termasuk</a:t>
            </a:r>
            <a:r>
              <a:rPr lang="en-US" sz="2000" dirty="0">
                <a:latin typeface="Cambria" pitchFamily="18" charset="0"/>
                <a:cs typeface="Arial" pitchFamily="34" charset="0"/>
              </a:rPr>
              <a:t> </a:t>
            </a:r>
            <a:r>
              <a:rPr lang="en-US" sz="2000" dirty="0" err="1">
                <a:latin typeface="Cambria" pitchFamily="18" charset="0"/>
                <a:cs typeface="Arial" pitchFamily="34" charset="0"/>
              </a:rPr>
              <a:t>dalam</a:t>
            </a:r>
            <a:r>
              <a:rPr lang="en-US" sz="2000" dirty="0">
                <a:latin typeface="Cambria" pitchFamily="18" charset="0"/>
                <a:cs typeface="Arial" pitchFamily="34" charset="0"/>
              </a:rPr>
              <a:t> Kos </a:t>
            </a:r>
            <a:r>
              <a:rPr lang="en-US" sz="2000" dirty="0" err="1">
                <a:latin typeface="Cambria" pitchFamily="18" charset="0"/>
                <a:cs typeface="Arial" pitchFamily="34" charset="0"/>
              </a:rPr>
              <a:t>pemerolehan</a:t>
            </a:r>
            <a:r>
              <a:rPr lang="en-US" sz="2000" dirty="0">
                <a:latin typeface="Cambria" pitchFamily="18" charset="0"/>
                <a:cs typeface="Arial" pitchFamily="34" charset="0"/>
              </a:rPr>
              <a:t> server </a:t>
            </a:r>
            <a:r>
              <a:rPr lang="en-US" sz="2000" dirty="0" err="1">
                <a:latin typeface="Cambria" pitchFamily="18" charset="0"/>
                <a:cs typeface="Arial" pitchFamily="34" charset="0"/>
              </a:rPr>
              <a:t>utama</a:t>
            </a:r>
            <a:r>
              <a:rPr lang="en-US" sz="2000" dirty="0">
                <a:latin typeface="Cambria" pitchFamily="18" charset="0"/>
                <a:cs typeface="Arial" pitchFamily="34" charset="0"/>
              </a:rPr>
              <a:t> </a:t>
            </a:r>
            <a:r>
              <a:rPr lang="en-US" sz="2000" dirty="0" err="1">
                <a:latin typeface="Cambria" pitchFamily="18" charset="0"/>
                <a:cs typeface="Arial" pitchFamily="34" charset="0"/>
              </a:rPr>
              <a:t>kerana</a:t>
            </a:r>
            <a:r>
              <a:rPr lang="en-US" sz="2000" dirty="0">
                <a:latin typeface="Cambria" pitchFamily="18" charset="0"/>
                <a:cs typeface="Arial" pitchFamily="34" charset="0"/>
              </a:rPr>
              <a:t> </a:t>
            </a:r>
            <a:r>
              <a:rPr lang="en-US" sz="2000" dirty="0" err="1">
                <a:latin typeface="Cambria" pitchFamily="18" charset="0"/>
                <a:cs typeface="Arial" pitchFamily="34" charset="0"/>
              </a:rPr>
              <a:t>ia</a:t>
            </a:r>
            <a:r>
              <a:rPr lang="en-US" sz="2000" dirty="0">
                <a:latin typeface="Cambria" pitchFamily="18" charset="0"/>
                <a:cs typeface="Arial" pitchFamily="34" charset="0"/>
              </a:rPr>
              <a:t> </a:t>
            </a:r>
            <a:r>
              <a:rPr lang="en-US" sz="2000" dirty="0" err="1">
                <a:latin typeface="Cambria" pitchFamily="18" charset="0"/>
                <a:cs typeface="Arial" pitchFamily="34" charset="0"/>
              </a:rPr>
              <a:t>tidak</a:t>
            </a:r>
            <a:r>
              <a:rPr lang="en-US" sz="2000" dirty="0">
                <a:latin typeface="Cambria" pitchFamily="18" charset="0"/>
                <a:cs typeface="Arial" pitchFamily="34" charset="0"/>
              </a:rPr>
              <a:t> </a:t>
            </a:r>
            <a:r>
              <a:rPr lang="en-US" sz="2000" dirty="0" err="1">
                <a:latin typeface="Cambria" pitchFamily="18" charset="0"/>
                <a:cs typeface="Arial" pitchFamily="34" charset="0"/>
              </a:rPr>
              <a:t>dikaitkan</a:t>
            </a:r>
            <a:r>
              <a:rPr lang="en-US" sz="2000" dirty="0">
                <a:latin typeface="Cambria" pitchFamily="18" charset="0"/>
                <a:cs typeface="Arial" pitchFamily="34" charset="0"/>
              </a:rPr>
              <a:t> </a:t>
            </a:r>
            <a:r>
              <a:rPr lang="en-US" sz="2000" dirty="0" err="1">
                <a:latin typeface="Cambria" pitchFamily="18" charset="0"/>
                <a:cs typeface="Arial" pitchFamily="34" charset="0"/>
              </a:rPr>
              <a:t>secara</a:t>
            </a:r>
            <a:r>
              <a:rPr lang="en-US" sz="2000" dirty="0">
                <a:latin typeface="Cambria" pitchFamily="18" charset="0"/>
                <a:cs typeface="Arial" pitchFamily="34" charset="0"/>
              </a:rPr>
              <a:t> </a:t>
            </a:r>
            <a:r>
              <a:rPr lang="en-US" sz="2000" dirty="0" err="1">
                <a:latin typeface="Cambria" pitchFamily="18" charset="0"/>
                <a:cs typeface="Arial" pitchFamily="34" charset="0"/>
              </a:rPr>
              <a:t>langsung</a:t>
            </a:r>
            <a:r>
              <a:rPr lang="en-US" sz="2000" dirty="0">
                <a:latin typeface="Cambria" pitchFamily="18" charset="0"/>
                <a:cs typeface="Arial" pitchFamily="34" charset="0"/>
              </a:rPr>
              <a:t> </a:t>
            </a:r>
            <a:r>
              <a:rPr lang="en-US" sz="2000" dirty="0" err="1">
                <a:latin typeface="Cambria" pitchFamily="18" charset="0"/>
                <a:cs typeface="Arial" pitchFamily="34" charset="0"/>
              </a:rPr>
              <a:t>kepada</a:t>
            </a:r>
            <a:r>
              <a:rPr lang="en-US" sz="2000" dirty="0">
                <a:latin typeface="Cambria" pitchFamily="18" charset="0"/>
                <a:cs typeface="Arial" pitchFamily="34" charset="0"/>
              </a:rPr>
              <a:t> </a:t>
            </a:r>
            <a:r>
              <a:rPr lang="en-US" sz="2000" dirty="0" err="1">
                <a:latin typeface="Cambria" pitchFamily="18" charset="0"/>
                <a:cs typeface="Arial" pitchFamily="34" charset="0"/>
              </a:rPr>
              <a:t>sistem</a:t>
            </a:r>
            <a:r>
              <a:rPr lang="en-US" sz="2000" dirty="0">
                <a:latin typeface="Cambria" pitchFamily="18" charset="0"/>
                <a:cs typeface="Arial" pitchFamily="34" charset="0"/>
              </a:rPr>
              <a:t> yang </a:t>
            </a:r>
            <a:r>
              <a:rPr lang="en-US" sz="2000" dirty="0" err="1">
                <a:latin typeface="Cambria" pitchFamily="18" charset="0"/>
                <a:cs typeface="Arial" pitchFamily="34" charset="0"/>
              </a:rPr>
              <a:t>telah</a:t>
            </a:r>
            <a:r>
              <a:rPr lang="en-US" sz="2000" dirty="0">
                <a:latin typeface="Cambria" pitchFamily="18" charset="0"/>
                <a:cs typeface="Arial" pitchFamily="34" charset="0"/>
              </a:rPr>
              <a:t> </a:t>
            </a:r>
            <a:r>
              <a:rPr lang="en-US" sz="2000" dirty="0" err="1" smtClean="0">
                <a:latin typeface="Cambria" pitchFamily="18" charset="0"/>
                <a:cs typeface="Arial" pitchFamily="34" charset="0"/>
              </a:rPr>
              <a:t>dibeli</a:t>
            </a:r>
            <a:endParaRPr lang="en-US" sz="2000" dirty="0" smtClean="0">
              <a:latin typeface="Cambria" pitchFamily="18" charset="0"/>
              <a:cs typeface="Arial" pitchFamily="34" charset="0"/>
            </a:endParaRPr>
          </a:p>
          <a:p>
            <a:pPr eaLnBrk="0" hangingPunct="0">
              <a:spcBef>
                <a:spcPts val="0"/>
              </a:spcBef>
              <a:spcAft>
                <a:spcPts val="0"/>
              </a:spcAft>
              <a:buClr>
                <a:schemeClr val="accent1"/>
              </a:buClr>
              <a:buSzPct val="80000"/>
              <a:defRPr/>
            </a:pPr>
            <a:endParaRPr lang="en-US" sz="2000" dirty="0">
              <a:latin typeface="Cambria" pitchFamily="18" charset="0"/>
              <a:cs typeface="Arial" pitchFamily="34" charset="0"/>
            </a:endParaRPr>
          </a:p>
        </p:txBody>
      </p:sp>
      <p:sp>
        <p:nvSpPr>
          <p:cNvPr id="16" name="Title 1"/>
          <p:cNvSpPr txBox="1">
            <a:spLocks/>
          </p:cNvSpPr>
          <p:nvPr/>
        </p:nvSpPr>
        <p:spPr>
          <a:xfrm>
            <a:off x="395536" y="692696"/>
            <a:ext cx="8229600" cy="854075"/>
          </a:xfrm>
          <a:prstGeom prst="rect">
            <a:avLst/>
          </a:prstGeom>
        </p:spPr>
        <p:txBody>
          <a:bodyPr/>
          <a:lstStyle/>
          <a:p>
            <a:pPr algn="l" eaLnBrk="0" hangingPunct="0">
              <a:defRPr/>
            </a:pPr>
            <a:r>
              <a:rPr lang="en-US" sz="2400" b="1" dirty="0">
                <a:latin typeface="Cambria" pitchFamily="18" charset="0"/>
                <a:ea typeface="+mj-ea"/>
                <a:cs typeface="+mj-cs"/>
              </a:rPr>
              <a:t>ILUSTRASI :  </a:t>
            </a:r>
            <a:endParaRPr lang="en-US" sz="2400" b="1" dirty="0" smtClean="0">
              <a:latin typeface="Cambria" pitchFamily="18" charset="0"/>
              <a:ea typeface="+mj-ea"/>
              <a:cs typeface="+mj-cs"/>
            </a:endParaRPr>
          </a:p>
          <a:p>
            <a:pPr algn="l" eaLnBrk="0" hangingPunct="0">
              <a:defRPr/>
            </a:pPr>
            <a:r>
              <a:rPr lang="en-US" sz="2400" b="1" dirty="0" smtClean="0">
                <a:latin typeface="Cambria" pitchFamily="18" charset="0"/>
                <a:ea typeface="+mj-ea"/>
                <a:cs typeface="+mj-cs"/>
              </a:rPr>
              <a:t>PENENTUAN </a:t>
            </a:r>
            <a:r>
              <a:rPr lang="en-US" sz="2400" b="1" dirty="0">
                <a:latin typeface="Cambria" pitchFamily="18" charset="0"/>
                <a:ea typeface="+mj-ea"/>
                <a:cs typeface="+mj-cs"/>
              </a:rPr>
              <a:t>KOS </a:t>
            </a:r>
            <a:r>
              <a:rPr lang="en-US" sz="2400" b="1" dirty="0" smtClean="0">
                <a:latin typeface="Cambria" pitchFamily="18" charset="0"/>
                <a:ea typeface="+mj-ea"/>
                <a:cs typeface="+mj-cs"/>
              </a:rPr>
              <a:t>PEROLEHAN HLP</a:t>
            </a:r>
            <a:endParaRPr lang="en-MY" sz="2400" b="1" dirty="0">
              <a:latin typeface="Cambria" pitchFamily="18"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4048794030"/>
              </p:ext>
            </p:extLst>
          </p:nvPr>
        </p:nvGraphicFramePr>
        <p:xfrm>
          <a:off x="179512" y="2824046"/>
          <a:ext cx="8424936" cy="1829090"/>
        </p:xfrm>
        <a:graphic>
          <a:graphicData uri="http://schemas.openxmlformats.org/drawingml/2006/table">
            <a:tbl>
              <a:tblPr firstRow="1" bandRow="1">
                <a:tableStyleId>{5C22544A-7EE6-4342-B048-85BDC9FD1C3A}</a:tableStyleId>
              </a:tblPr>
              <a:tblGrid>
                <a:gridCol w="4250278"/>
                <a:gridCol w="1290350"/>
                <a:gridCol w="1442154"/>
                <a:gridCol w="1442154"/>
              </a:tblGrid>
              <a:tr h="316835">
                <a:tc gridSpan="4">
                  <a:txBody>
                    <a:bodyPr/>
                    <a:lstStyle/>
                    <a:p>
                      <a:pPr algn="ctr"/>
                      <a:r>
                        <a:rPr lang="en-US" sz="1800" dirty="0" smtClean="0">
                          <a:latin typeface="Cambria" pitchFamily="18" charset="0"/>
                        </a:rPr>
                        <a:t>CATATAN</a:t>
                      </a:r>
                      <a:r>
                        <a:rPr lang="en-US" sz="1800" baseline="0" dirty="0" smtClean="0">
                          <a:latin typeface="Cambria" pitchFamily="18" charset="0"/>
                        </a:rPr>
                        <a:t> BERGU 1 (</a:t>
                      </a:r>
                      <a:r>
                        <a:rPr lang="en-US" sz="1800" baseline="0" dirty="0" err="1" smtClean="0">
                          <a:latin typeface="Cambria" pitchFamily="18" charset="0"/>
                        </a:rPr>
                        <a:t>Semasa</a:t>
                      </a:r>
                      <a:r>
                        <a:rPr lang="en-US" sz="1800" baseline="0" dirty="0" smtClean="0">
                          <a:latin typeface="Cambria" pitchFamily="18" charset="0"/>
                        </a:rPr>
                        <a:t> </a:t>
                      </a:r>
                      <a:r>
                        <a:rPr lang="en-US" sz="1800" baseline="0" dirty="0" err="1" smtClean="0">
                          <a:latin typeface="Cambria" pitchFamily="18" charset="0"/>
                        </a:rPr>
                        <a:t>Invois</a:t>
                      </a:r>
                      <a:r>
                        <a:rPr lang="en-US" sz="1800" baseline="0" dirty="0" smtClean="0">
                          <a:latin typeface="Cambria" pitchFamily="18" charset="0"/>
                        </a:rPr>
                        <a:t> </a:t>
                      </a:r>
                      <a:r>
                        <a:rPr lang="en-US" sz="1800" baseline="0" dirty="0" err="1" smtClean="0">
                          <a:latin typeface="Cambria" pitchFamily="18" charset="0"/>
                        </a:rPr>
                        <a:t>diterima</a:t>
                      </a:r>
                      <a:r>
                        <a:rPr lang="en-US" sz="1800" baseline="0" dirty="0" smtClean="0">
                          <a:latin typeface="Cambria" pitchFamily="18" charset="0"/>
                        </a:rPr>
                        <a:t>)</a:t>
                      </a:r>
                      <a:endParaRPr lang="en-MY" sz="1800" dirty="0">
                        <a:latin typeface="Cambria" pitchFamily="18" charset="0"/>
                      </a:endParaRPr>
                    </a:p>
                  </a:txBody>
                  <a:tcPr marT="45749" marB="45749"/>
                </a:tc>
                <a:tc hMerge="1">
                  <a:txBody>
                    <a:bodyPr/>
                    <a:lstStyle/>
                    <a:p>
                      <a:endParaRPr lang="en-MY" dirty="0"/>
                    </a:p>
                  </a:txBody>
                  <a:tcPr/>
                </a:tc>
                <a:tc hMerge="1">
                  <a:txBody>
                    <a:bodyPr/>
                    <a:lstStyle/>
                    <a:p>
                      <a:endParaRPr lang="en-US"/>
                    </a:p>
                  </a:txBody>
                  <a:tcPr/>
                </a:tc>
                <a:tc hMerge="1">
                  <a:txBody>
                    <a:bodyPr/>
                    <a:lstStyle/>
                    <a:p>
                      <a:pPr algn="ctr"/>
                      <a:endParaRPr lang="en-MY" sz="1800" dirty="0">
                        <a:latin typeface="Cambria" pitchFamily="18" charset="0"/>
                      </a:endParaRPr>
                    </a:p>
                  </a:txBody>
                  <a:tcPr marT="45749" marB="45749"/>
                </a:tc>
              </a:tr>
              <a:tr h="316835">
                <a:tc>
                  <a:txBody>
                    <a:bodyPr/>
                    <a:lstStyle/>
                    <a:p>
                      <a:pPr algn="ctr"/>
                      <a:endParaRPr lang="en-MY" sz="1800" dirty="0">
                        <a:latin typeface="Cambria" pitchFamily="18" charset="0"/>
                      </a:endParaRPr>
                    </a:p>
                  </a:txBody>
                  <a:tcPr marT="45749" marB="45749"/>
                </a:tc>
                <a:tc>
                  <a:txBody>
                    <a:bodyPr/>
                    <a:lstStyle/>
                    <a:p>
                      <a:pPr algn="ctr"/>
                      <a:r>
                        <a:rPr lang="en-MY" sz="1800" dirty="0" smtClean="0">
                          <a:latin typeface="Cambria" pitchFamily="18" charset="0"/>
                        </a:rPr>
                        <a:t>Debit</a:t>
                      </a:r>
                      <a:endParaRPr lang="en-MY" sz="1800" dirty="0">
                        <a:latin typeface="Cambria" pitchFamily="18" charset="0"/>
                      </a:endParaRPr>
                    </a:p>
                  </a:txBody>
                  <a:tcPr marT="45749" marB="45749"/>
                </a:tc>
                <a:tc>
                  <a:txBody>
                    <a:bodyPr/>
                    <a:lstStyle/>
                    <a:p>
                      <a:pPr algn="ctr"/>
                      <a:r>
                        <a:rPr lang="en-MY" sz="1800" dirty="0" err="1" smtClean="0">
                          <a:latin typeface="Cambria" pitchFamily="18" charset="0"/>
                        </a:rPr>
                        <a:t>Kredit</a:t>
                      </a:r>
                      <a:endParaRPr lang="en-MY" sz="1800" dirty="0">
                        <a:latin typeface="Cambria" pitchFamily="18" charset="0"/>
                      </a:endParaRPr>
                    </a:p>
                  </a:txBody>
                  <a:tcPr marT="45749" marB="45749"/>
                </a:tc>
                <a:tc>
                  <a:txBody>
                    <a:bodyPr/>
                    <a:lstStyle/>
                    <a:p>
                      <a:pPr algn="ctr"/>
                      <a:r>
                        <a:rPr lang="en-MY" sz="1800" dirty="0" err="1" smtClean="0">
                          <a:latin typeface="Cambria" pitchFamily="18" charset="0"/>
                        </a:rPr>
                        <a:t>Kod</a:t>
                      </a:r>
                      <a:r>
                        <a:rPr lang="en-MY" sz="1800" dirty="0" smtClean="0">
                          <a:latin typeface="Cambria" pitchFamily="18" charset="0"/>
                        </a:rPr>
                        <a:t> CAA</a:t>
                      </a:r>
                      <a:endParaRPr lang="en-MY" sz="1800" dirty="0">
                        <a:latin typeface="Cambria" pitchFamily="18" charset="0"/>
                      </a:endParaRPr>
                    </a:p>
                  </a:txBody>
                  <a:tcPr marT="45749" marB="45749"/>
                </a:tc>
              </a:tr>
              <a:tr h="316835">
                <a:tc>
                  <a:txBody>
                    <a:bodyPr/>
                    <a:lstStyle/>
                    <a:p>
                      <a:pPr algn="l"/>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r>
              <a:tr h="316835">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pPr algn="ctr"/>
                      <a:endParaRPr lang="en-MY" sz="1800" dirty="0">
                        <a:latin typeface="Cambria" pitchFamily="18" charset="0"/>
                      </a:endParaRPr>
                    </a:p>
                  </a:txBody>
                  <a:tcPr marT="45749" marB="45749">
                    <a:solidFill>
                      <a:schemeClr val="accent1">
                        <a:lumMod val="20000"/>
                        <a:lumOff val="80000"/>
                      </a:schemeClr>
                    </a:solidFill>
                  </a:tcPr>
                </a:tc>
              </a:tr>
              <a:tr h="316835">
                <a:tc gridSpan="3">
                  <a:txBody>
                    <a:bodyPr/>
                    <a:lstStyle/>
                    <a:p>
                      <a:endParaRPr lang="en-MY" sz="1800" dirty="0">
                        <a:latin typeface="Cambria" pitchFamily="18" charset="0"/>
                      </a:endParaRPr>
                    </a:p>
                  </a:txBody>
                  <a:tcPr marT="45749" marB="45749"/>
                </a:tc>
                <a:tc hMerge="1">
                  <a:txBody>
                    <a:bodyPr/>
                    <a:lstStyle/>
                    <a:p>
                      <a:endParaRPr lang="en-MY" sz="1800" dirty="0">
                        <a:latin typeface="Cambria" pitchFamily="18" charset="0"/>
                      </a:endParaRPr>
                    </a:p>
                  </a:txBody>
                  <a:tcPr marT="45749" marB="45749"/>
                </a:tc>
                <a:tc hMerge="1">
                  <a:txBody>
                    <a:bodyPr/>
                    <a:lstStyle/>
                    <a:p>
                      <a:endParaRPr lang="en-MY" sz="1800" dirty="0">
                        <a:latin typeface="Cambria" pitchFamily="18" charset="0"/>
                      </a:endParaRPr>
                    </a:p>
                  </a:txBody>
                  <a:tcPr marT="45749" marB="45749"/>
                </a:tc>
                <a:tc>
                  <a:txBody>
                    <a:bodyPr/>
                    <a:lstStyle/>
                    <a:p>
                      <a:endParaRPr lang="en-MY" sz="1800" dirty="0">
                        <a:latin typeface="Cambria" pitchFamily="18" charset="0"/>
                      </a:endParaRPr>
                    </a:p>
                  </a:txBody>
                  <a:tcPr marT="45749" marB="45749"/>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5920195"/>
              </p:ext>
            </p:extLst>
          </p:nvPr>
        </p:nvGraphicFramePr>
        <p:xfrm>
          <a:off x="302842" y="4840270"/>
          <a:ext cx="8373614" cy="1829090"/>
        </p:xfrm>
        <a:graphic>
          <a:graphicData uri="http://schemas.openxmlformats.org/drawingml/2006/table">
            <a:tbl>
              <a:tblPr firstRow="1" bandRow="1">
                <a:tableStyleId>{5C22544A-7EE6-4342-B048-85BDC9FD1C3A}</a:tableStyleId>
              </a:tblPr>
              <a:tblGrid>
                <a:gridCol w="4224387"/>
                <a:gridCol w="1282489"/>
                <a:gridCol w="1433369"/>
                <a:gridCol w="1433369"/>
              </a:tblGrid>
              <a:tr h="316835">
                <a:tc gridSpan="4">
                  <a:txBody>
                    <a:bodyPr/>
                    <a:lstStyle/>
                    <a:p>
                      <a:pPr algn="ctr"/>
                      <a:r>
                        <a:rPr lang="en-US" sz="1800" dirty="0" smtClean="0">
                          <a:latin typeface="Cambria" pitchFamily="18" charset="0"/>
                        </a:rPr>
                        <a:t>CATATAN</a:t>
                      </a:r>
                      <a:r>
                        <a:rPr lang="en-US" sz="1800" baseline="0" dirty="0" smtClean="0">
                          <a:latin typeface="Cambria" pitchFamily="18" charset="0"/>
                        </a:rPr>
                        <a:t> BERGU 2 (</a:t>
                      </a:r>
                      <a:r>
                        <a:rPr lang="en-US" sz="1800" baseline="0" dirty="0" err="1" smtClean="0">
                          <a:latin typeface="Cambria" pitchFamily="18" charset="0"/>
                        </a:rPr>
                        <a:t>Semasa</a:t>
                      </a:r>
                      <a:r>
                        <a:rPr lang="en-US" sz="1800" baseline="0" dirty="0" smtClean="0">
                          <a:latin typeface="Cambria" pitchFamily="18" charset="0"/>
                        </a:rPr>
                        <a:t> </a:t>
                      </a:r>
                      <a:r>
                        <a:rPr lang="en-US" sz="1800" baseline="0" dirty="0" err="1" smtClean="0">
                          <a:latin typeface="Cambria" pitchFamily="18" charset="0"/>
                        </a:rPr>
                        <a:t>Bayaran</a:t>
                      </a:r>
                      <a:r>
                        <a:rPr lang="en-US" sz="1800" baseline="0" dirty="0" smtClean="0">
                          <a:latin typeface="Cambria" pitchFamily="18" charset="0"/>
                        </a:rPr>
                        <a:t> </a:t>
                      </a:r>
                      <a:r>
                        <a:rPr lang="en-US" sz="1800" baseline="0" dirty="0" err="1" smtClean="0">
                          <a:latin typeface="Cambria" pitchFamily="18" charset="0"/>
                        </a:rPr>
                        <a:t>Dibuat</a:t>
                      </a:r>
                      <a:r>
                        <a:rPr lang="en-US" sz="1800" baseline="0" dirty="0" smtClean="0">
                          <a:latin typeface="Cambria" pitchFamily="18" charset="0"/>
                        </a:rPr>
                        <a:t>)</a:t>
                      </a:r>
                      <a:endParaRPr lang="en-MY" sz="1800" dirty="0">
                        <a:latin typeface="Cambria" pitchFamily="18" charset="0"/>
                      </a:endParaRPr>
                    </a:p>
                  </a:txBody>
                  <a:tcPr marT="45749" marB="45749"/>
                </a:tc>
                <a:tc hMerge="1">
                  <a:txBody>
                    <a:bodyPr/>
                    <a:lstStyle/>
                    <a:p>
                      <a:endParaRPr lang="en-MY" dirty="0"/>
                    </a:p>
                  </a:txBody>
                  <a:tcPr/>
                </a:tc>
                <a:tc hMerge="1">
                  <a:txBody>
                    <a:bodyPr/>
                    <a:lstStyle/>
                    <a:p>
                      <a:endParaRPr lang="en-US"/>
                    </a:p>
                  </a:txBody>
                  <a:tcPr/>
                </a:tc>
                <a:tc hMerge="1">
                  <a:txBody>
                    <a:bodyPr/>
                    <a:lstStyle/>
                    <a:p>
                      <a:pPr algn="ctr"/>
                      <a:endParaRPr lang="en-MY" sz="1800" dirty="0">
                        <a:latin typeface="Cambria" pitchFamily="18" charset="0"/>
                      </a:endParaRPr>
                    </a:p>
                  </a:txBody>
                  <a:tcPr marT="45749" marB="45749"/>
                </a:tc>
              </a:tr>
              <a:tr h="316835">
                <a:tc>
                  <a:txBody>
                    <a:bodyPr/>
                    <a:lstStyle/>
                    <a:p>
                      <a:pPr algn="ctr"/>
                      <a:endParaRPr lang="en-MY" sz="1800" dirty="0">
                        <a:latin typeface="Cambria" pitchFamily="18" charset="0"/>
                      </a:endParaRPr>
                    </a:p>
                  </a:txBody>
                  <a:tcPr marT="45749" marB="45749"/>
                </a:tc>
                <a:tc>
                  <a:txBody>
                    <a:bodyPr/>
                    <a:lstStyle/>
                    <a:p>
                      <a:pPr algn="ctr"/>
                      <a:r>
                        <a:rPr lang="en-MY" sz="1800" dirty="0" smtClean="0">
                          <a:latin typeface="Cambria" pitchFamily="18" charset="0"/>
                        </a:rPr>
                        <a:t>Debit</a:t>
                      </a:r>
                      <a:endParaRPr lang="en-MY" sz="1800" dirty="0">
                        <a:latin typeface="Cambria" pitchFamily="18" charset="0"/>
                      </a:endParaRPr>
                    </a:p>
                  </a:txBody>
                  <a:tcPr marT="45749" marB="45749"/>
                </a:tc>
                <a:tc>
                  <a:txBody>
                    <a:bodyPr/>
                    <a:lstStyle/>
                    <a:p>
                      <a:pPr algn="ctr"/>
                      <a:r>
                        <a:rPr lang="en-MY" sz="1800" dirty="0" err="1" smtClean="0">
                          <a:latin typeface="Cambria" pitchFamily="18" charset="0"/>
                        </a:rPr>
                        <a:t>Kredit</a:t>
                      </a:r>
                      <a:endParaRPr lang="en-MY" sz="1800" dirty="0">
                        <a:latin typeface="Cambria" pitchFamily="18" charset="0"/>
                      </a:endParaRPr>
                    </a:p>
                  </a:txBody>
                  <a:tcPr marT="45749" marB="45749"/>
                </a:tc>
                <a:tc>
                  <a:txBody>
                    <a:bodyPr/>
                    <a:lstStyle/>
                    <a:p>
                      <a:pPr algn="ctr"/>
                      <a:r>
                        <a:rPr lang="en-MY" sz="1800" dirty="0" err="1" smtClean="0">
                          <a:latin typeface="Cambria" pitchFamily="18" charset="0"/>
                        </a:rPr>
                        <a:t>Kod</a:t>
                      </a:r>
                      <a:r>
                        <a:rPr lang="en-MY" sz="1800" dirty="0" smtClean="0">
                          <a:latin typeface="Cambria" pitchFamily="18" charset="0"/>
                        </a:rPr>
                        <a:t> CAA</a:t>
                      </a:r>
                      <a:endParaRPr lang="en-MY" sz="1800" dirty="0">
                        <a:latin typeface="Cambria" pitchFamily="18" charset="0"/>
                      </a:endParaRPr>
                    </a:p>
                  </a:txBody>
                  <a:tcPr marT="45749" marB="45749"/>
                </a:tc>
              </a:tr>
              <a:tr h="316835">
                <a:tc>
                  <a:txBody>
                    <a:bodyPr/>
                    <a:lstStyle/>
                    <a:p>
                      <a:pPr algn="l"/>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r>
              <a:tr h="316835">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pPr algn="ctr"/>
                      <a:endParaRPr lang="en-MY" sz="1800" dirty="0">
                        <a:latin typeface="Cambria" pitchFamily="18" charset="0"/>
                      </a:endParaRPr>
                    </a:p>
                  </a:txBody>
                  <a:tcPr marT="45749" marB="45749" anchor="ctr">
                    <a:solidFill>
                      <a:schemeClr val="accent1">
                        <a:lumMod val="20000"/>
                        <a:lumOff val="80000"/>
                      </a:schemeClr>
                    </a:solidFill>
                  </a:tcPr>
                </a:tc>
              </a:tr>
              <a:tr h="316835">
                <a:tc gridSpan="3">
                  <a:txBody>
                    <a:bodyPr/>
                    <a:lstStyle/>
                    <a:p>
                      <a:endParaRPr lang="en-MY" sz="1800" dirty="0">
                        <a:latin typeface="Cambria" pitchFamily="18" charset="0"/>
                      </a:endParaRPr>
                    </a:p>
                  </a:txBody>
                  <a:tcPr marT="45749" marB="45749"/>
                </a:tc>
                <a:tc hMerge="1">
                  <a:txBody>
                    <a:bodyPr/>
                    <a:lstStyle/>
                    <a:p>
                      <a:endParaRPr lang="en-MY" sz="1800" dirty="0">
                        <a:latin typeface="Cambria" pitchFamily="18" charset="0"/>
                      </a:endParaRPr>
                    </a:p>
                  </a:txBody>
                  <a:tcPr marT="45749" marB="45749"/>
                </a:tc>
                <a:tc hMerge="1">
                  <a:txBody>
                    <a:bodyPr/>
                    <a:lstStyle/>
                    <a:p>
                      <a:endParaRPr lang="en-MY" sz="1800" dirty="0">
                        <a:latin typeface="Cambria" pitchFamily="18" charset="0"/>
                      </a:endParaRPr>
                    </a:p>
                  </a:txBody>
                  <a:tcPr marT="45749" marB="45749"/>
                </a:tc>
                <a:tc>
                  <a:txBody>
                    <a:bodyPr/>
                    <a:lstStyle/>
                    <a:p>
                      <a:endParaRPr lang="en-MY" sz="1800" dirty="0">
                        <a:latin typeface="Cambria" pitchFamily="18" charset="0"/>
                      </a:endParaRPr>
                    </a:p>
                  </a:txBody>
                  <a:tcPr marT="45749" marB="45749"/>
                </a:tc>
              </a:tr>
            </a:tbl>
          </a:graphicData>
        </a:graphic>
      </p:graphicFrame>
    </p:spTree>
    <p:extLst>
      <p:ext uri="{BB962C8B-B14F-4D97-AF65-F5344CB8AC3E}">
        <p14:creationId xmlns:p14="http://schemas.microsoft.com/office/powerpoint/2010/main" val="3651675836"/>
      </p:ext>
    </p:extLst>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452788" y="2708920"/>
            <a:ext cx="42470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b="1" dirty="0" smtClean="0">
                <a:latin typeface="Cambria" pitchFamily="18" charset="0"/>
                <a:cs typeface="Arial" charset="0"/>
              </a:rPr>
              <a:t>SUSUT NILAI</a:t>
            </a:r>
          </a:p>
          <a:p>
            <a:pPr algn="ctr"/>
            <a:r>
              <a:rPr lang="en-US" sz="4800" b="1" i="1" dirty="0" smtClean="0">
                <a:latin typeface="Cambria" pitchFamily="18" charset="0"/>
                <a:cs typeface="Arial" charset="0"/>
              </a:rPr>
              <a:t>(Depreciation)</a:t>
            </a:r>
            <a:endParaRPr lang="en-US" sz="4800" b="1" i="1" dirty="0">
              <a:latin typeface="Cambria" pitchFamily="18" charset="0"/>
              <a:cs typeface="Arial" charset="0"/>
            </a:endParaRPr>
          </a:p>
        </p:txBody>
      </p:sp>
      <p:sp>
        <p:nvSpPr>
          <p:cNvPr id="4" name="Rectangle 3"/>
          <p:cNvSpPr>
            <a:spLocks noChangeArrowheads="1"/>
          </p:cNvSpPr>
          <p:nvPr/>
        </p:nvSpPr>
        <p:spPr bwMode="auto">
          <a:xfrm>
            <a:off x="2972449" y="1988840"/>
            <a:ext cx="34563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b="1" dirty="0" smtClean="0">
                <a:solidFill>
                  <a:srgbClr val="FF0000"/>
                </a:solidFill>
                <a:latin typeface="Cambria" pitchFamily="18" charset="0"/>
                <a:cs typeface="Arial" charset="0"/>
              </a:rPr>
              <a:t>PRINSIP 3 : </a:t>
            </a:r>
            <a:endParaRPr lang="en-US" sz="4800" b="1" dirty="0">
              <a:solidFill>
                <a:srgbClr val="FF0000"/>
              </a:solidFill>
              <a:latin typeface="Cambria" pitchFamily="18" charset="0"/>
              <a:cs typeface="Arial" charset="0"/>
            </a:endParaRPr>
          </a:p>
        </p:txBody>
      </p:sp>
    </p:spTree>
    <p:extLst>
      <p:ext uri="{BB962C8B-B14F-4D97-AF65-F5344CB8AC3E}">
        <p14:creationId xmlns:p14="http://schemas.microsoft.com/office/powerpoint/2010/main" val="1536179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7544" y="1700808"/>
            <a:ext cx="8229600" cy="694085"/>
          </a:xfrm>
        </p:spPr>
        <p:txBody>
          <a:bodyPr/>
          <a:lstStyle/>
          <a:p>
            <a:r>
              <a:rPr lang="en-US" sz="2800" b="1" dirty="0" smtClean="0">
                <a:latin typeface="Cambria" pitchFamily="18" charset="0"/>
              </a:rPr>
              <a:t>SUSUTNILAI </a:t>
            </a:r>
            <a:r>
              <a:rPr lang="en-US" sz="2800" dirty="0" smtClean="0">
                <a:latin typeface="Cambria" pitchFamily="18" charset="0"/>
              </a:rPr>
              <a:t>HARTANAH LOJI DAN PERALATAN</a:t>
            </a:r>
            <a:endParaRPr lang="en-MY" sz="2800" b="1" dirty="0" smtClean="0">
              <a:latin typeface="Cambria" pitchFamily="18" charset="0"/>
            </a:endParaRPr>
          </a:p>
        </p:txBody>
      </p:sp>
      <p:sp>
        <p:nvSpPr>
          <p:cNvPr id="3" name="Content Placeholder 2"/>
          <p:cNvSpPr>
            <a:spLocks noGrp="1"/>
          </p:cNvSpPr>
          <p:nvPr>
            <p:ph idx="1"/>
          </p:nvPr>
        </p:nvSpPr>
        <p:spPr>
          <a:xfrm>
            <a:off x="683568" y="2492896"/>
            <a:ext cx="7993136" cy="4104481"/>
          </a:xfrm>
          <a:solidFill>
            <a:schemeClr val="bg1"/>
          </a:solidFill>
        </p:spPr>
        <p:txBody>
          <a:bodyPr>
            <a:noAutofit/>
          </a:bodyPr>
          <a:lstStyle/>
          <a:p>
            <a:pPr marL="531813" indent="-531813">
              <a:buFont typeface="Wingdings" pitchFamily="2" charset="2"/>
              <a:buChar char="q"/>
              <a:defRPr/>
            </a:pPr>
            <a:r>
              <a:rPr lang="en-MY" sz="1800" b="1" dirty="0" err="1" smtClean="0">
                <a:solidFill>
                  <a:schemeClr val="tx1"/>
                </a:solidFill>
                <a:latin typeface="Cambria" pitchFamily="18" charset="0"/>
              </a:rPr>
              <a:t>Definisi</a:t>
            </a:r>
            <a:endParaRPr lang="en-MY" sz="1800" b="1" dirty="0" smtClean="0">
              <a:solidFill>
                <a:schemeClr val="tx1"/>
              </a:solidFill>
              <a:latin typeface="Cambria" pitchFamily="18" charset="0"/>
            </a:endParaRPr>
          </a:p>
          <a:p>
            <a:pPr marL="1077913" lvl="1" indent="-546100">
              <a:buFont typeface="Wingdings" pitchFamily="2" charset="2"/>
              <a:buChar char="§"/>
              <a:defRPr/>
            </a:pPr>
            <a:r>
              <a:rPr lang="en-US" sz="1800" b="1" dirty="0" err="1" smtClean="0">
                <a:latin typeface="Cambria" pitchFamily="18" charset="0"/>
              </a:rPr>
              <a:t>pengurangan</a:t>
            </a:r>
            <a:r>
              <a:rPr lang="en-US" sz="1800" b="1" dirty="0" smtClean="0">
                <a:latin typeface="Cambria" pitchFamily="18" charset="0"/>
              </a:rPr>
              <a:t> </a:t>
            </a:r>
            <a:r>
              <a:rPr lang="en-US" sz="1800" b="1" dirty="0" err="1" smtClean="0">
                <a:latin typeface="Cambria" pitchFamily="18" charset="0"/>
              </a:rPr>
              <a:t>nilai</a:t>
            </a:r>
            <a:r>
              <a:rPr lang="en-US" sz="1800" b="1" dirty="0" smtClean="0">
                <a:latin typeface="Cambria" pitchFamily="18" charset="0"/>
              </a:rPr>
              <a:t> </a:t>
            </a:r>
            <a:r>
              <a:rPr lang="en-US" sz="1800" b="1" dirty="0" err="1" smtClean="0">
                <a:latin typeface="Cambria" pitchFamily="18" charset="0"/>
              </a:rPr>
              <a:t>aset</a:t>
            </a:r>
            <a:r>
              <a:rPr lang="en-US" sz="1800" b="1" dirty="0">
                <a:latin typeface="Cambria" pitchFamily="18" charset="0"/>
              </a:rPr>
              <a:t> </a:t>
            </a:r>
            <a:r>
              <a:rPr lang="en-US" sz="1800" b="1" dirty="0" err="1" smtClean="0">
                <a:latin typeface="Cambria" pitchFamily="18" charset="0"/>
              </a:rPr>
              <a:t>bukan</a:t>
            </a:r>
            <a:r>
              <a:rPr lang="en-US" sz="1800" b="1" dirty="0" smtClean="0">
                <a:latin typeface="Cambria" pitchFamily="18" charset="0"/>
              </a:rPr>
              <a:t> </a:t>
            </a:r>
            <a:r>
              <a:rPr lang="en-US" sz="1800" b="1" dirty="0" err="1" smtClean="0">
                <a:latin typeface="Cambria" pitchFamily="18" charset="0"/>
              </a:rPr>
              <a:t>semasa</a:t>
            </a:r>
            <a:r>
              <a:rPr lang="en-US" sz="1800" b="1" dirty="0" smtClean="0">
                <a:latin typeface="Cambria" pitchFamily="18" charset="0"/>
              </a:rPr>
              <a:t> </a:t>
            </a:r>
            <a:r>
              <a:rPr lang="en-US" sz="1800" b="1" dirty="0" err="1" smtClean="0">
                <a:latin typeface="Cambria" pitchFamily="18" charset="0"/>
              </a:rPr>
              <a:t>pada</a:t>
            </a:r>
            <a:r>
              <a:rPr lang="en-US" sz="1800" b="1" dirty="0" smtClean="0">
                <a:latin typeface="Cambria" pitchFamily="18" charset="0"/>
              </a:rPr>
              <a:t> </a:t>
            </a:r>
            <a:r>
              <a:rPr lang="en-US" sz="1800" b="1" dirty="0" err="1" smtClean="0">
                <a:latin typeface="Cambria" pitchFamily="18" charset="0"/>
              </a:rPr>
              <a:t>setiap</a:t>
            </a:r>
            <a:r>
              <a:rPr lang="en-US" sz="1800" b="1" dirty="0" smtClean="0">
                <a:latin typeface="Cambria" pitchFamily="18" charset="0"/>
              </a:rPr>
              <a:t> </a:t>
            </a:r>
            <a:r>
              <a:rPr lang="en-US" sz="1800" b="1" dirty="0" err="1" smtClean="0">
                <a:latin typeface="Cambria" pitchFamily="18" charset="0"/>
              </a:rPr>
              <a:t>tahun</a:t>
            </a:r>
            <a:r>
              <a:rPr lang="en-US" sz="1800" b="1" dirty="0" smtClean="0">
                <a:latin typeface="Cambria" pitchFamily="18" charset="0"/>
              </a:rPr>
              <a:t> </a:t>
            </a:r>
            <a:r>
              <a:rPr lang="en-US" sz="1800" b="1" dirty="0" err="1" smtClean="0">
                <a:latin typeface="Cambria" pitchFamily="18" charset="0"/>
              </a:rPr>
              <a:t>sepanjang</a:t>
            </a:r>
            <a:r>
              <a:rPr lang="en-US" sz="1800" b="1" dirty="0" smtClean="0">
                <a:latin typeface="Cambria" pitchFamily="18" charset="0"/>
              </a:rPr>
              <a:t> </a:t>
            </a:r>
            <a:r>
              <a:rPr lang="en-US" sz="1800" b="1" dirty="0" err="1" smtClean="0">
                <a:latin typeface="Cambria" pitchFamily="18" charset="0"/>
              </a:rPr>
              <a:t>tempoh</a:t>
            </a:r>
            <a:r>
              <a:rPr lang="en-US" sz="1800" b="1" dirty="0" smtClean="0">
                <a:latin typeface="Cambria" pitchFamily="18" charset="0"/>
              </a:rPr>
              <a:t> </a:t>
            </a:r>
            <a:r>
              <a:rPr lang="en-US" sz="1800" b="1" dirty="0" err="1" smtClean="0">
                <a:latin typeface="Cambria" pitchFamily="18" charset="0"/>
              </a:rPr>
              <a:t>usia</a:t>
            </a:r>
            <a:r>
              <a:rPr lang="en-US" sz="1800" b="1" dirty="0" smtClean="0">
                <a:latin typeface="Cambria" pitchFamily="18" charset="0"/>
              </a:rPr>
              <a:t> </a:t>
            </a:r>
            <a:r>
              <a:rPr lang="en-US" sz="1800" b="1" dirty="0" err="1" smtClean="0">
                <a:latin typeface="Cambria" pitchFamily="18" charset="0"/>
              </a:rPr>
              <a:t>guna</a:t>
            </a:r>
            <a:r>
              <a:rPr lang="en-US" sz="1800" b="1" dirty="0" smtClean="0">
                <a:latin typeface="Cambria" pitchFamily="18" charset="0"/>
              </a:rPr>
              <a:t>.</a:t>
            </a:r>
          </a:p>
          <a:p>
            <a:pPr marL="1077913" lvl="1" indent="-546100">
              <a:buFont typeface="Wingdings" pitchFamily="2" charset="2"/>
              <a:buChar char="§"/>
              <a:defRPr/>
            </a:pPr>
            <a:endParaRPr lang="en-US" sz="1800" b="1" dirty="0" smtClean="0">
              <a:latin typeface="Cambria" pitchFamily="18" charset="0"/>
            </a:endParaRPr>
          </a:p>
          <a:p>
            <a:pPr marL="531813" lvl="1" indent="-531813">
              <a:buFont typeface="Wingdings" pitchFamily="2" charset="2"/>
              <a:buChar char="q"/>
              <a:defRPr/>
            </a:pPr>
            <a:r>
              <a:rPr lang="en-US" sz="1800" b="1" dirty="0" err="1" smtClean="0">
                <a:latin typeface="Cambria" pitchFamily="18" charset="0"/>
              </a:rPr>
              <a:t>Sebab-sebab</a:t>
            </a:r>
            <a:r>
              <a:rPr lang="en-US" sz="1800" b="1" dirty="0" smtClean="0">
                <a:latin typeface="Cambria" pitchFamily="18" charset="0"/>
              </a:rPr>
              <a:t> </a:t>
            </a:r>
            <a:r>
              <a:rPr lang="en-US" sz="1800" b="1" dirty="0" err="1" smtClean="0">
                <a:latin typeface="Cambria" pitchFamily="18" charset="0"/>
              </a:rPr>
              <a:t>susut</a:t>
            </a:r>
            <a:r>
              <a:rPr lang="en-US" sz="1800" b="1" dirty="0" smtClean="0">
                <a:latin typeface="Cambria" pitchFamily="18" charset="0"/>
              </a:rPr>
              <a:t> </a:t>
            </a:r>
            <a:r>
              <a:rPr lang="en-US" sz="1800" b="1" dirty="0" err="1">
                <a:latin typeface="Cambria" pitchFamily="18" charset="0"/>
              </a:rPr>
              <a:t>nilai</a:t>
            </a:r>
            <a:r>
              <a:rPr lang="en-US" sz="1800" b="1" dirty="0">
                <a:latin typeface="Cambria" pitchFamily="18" charset="0"/>
              </a:rPr>
              <a:t>:</a:t>
            </a:r>
          </a:p>
          <a:p>
            <a:pPr marL="1077913" lvl="1" indent="-546100">
              <a:buFont typeface="Wingdings" pitchFamily="2" charset="2"/>
              <a:buChar char="§"/>
              <a:defRPr/>
            </a:pPr>
            <a:r>
              <a:rPr lang="en-US" sz="1800" b="1" dirty="0" err="1" smtClean="0">
                <a:latin typeface="Cambria" pitchFamily="18" charset="0"/>
              </a:rPr>
              <a:t>Faktor</a:t>
            </a:r>
            <a:r>
              <a:rPr lang="en-US" sz="1800" b="1" dirty="0" smtClean="0">
                <a:latin typeface="Cambria" pitchFamily="18" charset="0"/>
              </a:rPr>
              <a:t> </a:t>
            </a:r>
            <a:r>
              <a:rPr lang="en-US" sz="1800" b="1" dirty="0" err="1" smtClean="0">
                <a:latin typeface="Cambria" pitchFamily="18" charset="0"/>
              </a:rPr>
              <a:t>fizikal</a:t>
            </a:r>
            <a:r>
              <a:rPr lang="en-US" sz="1800" b="1" dirty="0" smtClean="0">
                <a:latin typeface="Cambria" pitchFamily="18" charset="0"/>
              </a:rPr>
              <a:t> (</a:t>
            </a:r>
            <a:r>
              <a:rPr lang="en-US" sz="1800" b="1" dirty="0" err="1" smtClean="0">
                <a:latin typeface="Cambria" pitchFamily="18" charset="0"/>
              </a:rPr>
              <a:t>lusuh</a:t>
            </a:r>
            <a:r>
              <a:rPr lang="en-US" sz="1800" b="1" dirty="0" smtClean="0">
                <a:latin typeface="Cambria" pitchFamily="18" charset="0"/>
              </a:rPr>
              <a:t>)</a:t>
            </a:r>
            <a:endParaRPr lang="en-US" sz="1800" b="1" dirty="0">
              <a:latin typeface="Cambria" pitchFamily="18" charset="0"/>
            </a:endParaRPr>
          </a:p>
          <a:p>
            <a:pPr marL="1077913" lvl="1" indent="-546100">
              <a:buFont typeface="Wingdings" pitchFamily="2" charset="2"/>
              <a:buChar char="§"/>
              <a:defRPr/>
            </a:pPr>
            <a:r>
              <a:rPr lang="en-US" sz="1800" b="1" dirty="0" err="1" smtClean="0">
                <a:latin typeface="Cambria" pitchFamily="18" charset="0"/>
              </a:rPr>
              <a:t>Faktor</a:t>
            </a:r>
            <a:r>
              <a:rPr lang="en-US" sz="1800" b="1" dirty="0" smtClean="0">
                <a:latin typeface="Cambria" pitchFamily="18" charset="0"/>
              </a:rPr>
              <a:t> </a:t>
            </a:r>
            <a:r>
              <a:rPr lang="en-US" sz="1800" b="1" dirty="0" err="1" smtClean="0">
                <a:latin typeface="Cambria" pitchFamily="18" charset="0"/>
              </a:rPr>
              <a:t>keusangan</a:t>
            </a:r>
            <a:r>
              <a:rPr lang="en-US" sz="1800" b="1" dirty="0">
                <a:latin typeface="Cambria" pitchFamily="18" charset="0"/>
              </a:rPr>
              <a:t> </a:t>
            </a:r>
            <a:r>
              <a:rPr lang="en-US" sz="1800" b="1" dirty="0" smtClean="0">
                <a:latin typeface="Cambria" pitchFamily="18" charset="0"/>
              </a:rPr>
              <a:t>– </a:t>
            </a:r>
            <a:r>
              <a:rPr lang="en-US" sz="1800" b="1" dirty="0" err="1" smtClean="0">
                <a:latin typeface="Cambria" pitchFamily="18" charset="0"/>
              </a:rPr>
              <a:t>perubahan</a:t>
            </a:r>
            <a:r>
              <a:rPr lang="en-US" sz="1800" b="1" dirty="0" smtClean="0">
                <a:latin typeface="Cambria" pitchFamily="18" charset="0"/>
              </a:rPr>
              <a:t> </a:t>
            </a:r>
            <a:r>
              <a:rPr lang="en-US" sz="1800" b="1" dirty="0" err="1" smtClean="0">
                <a:latin typeface="Cambria" pitchFamily="18" charset="0"/>
              </a:rPr>
              <a:t>teknologi</a:t>
            </a:r>
            <a:endParaRPr lang="en-MY" sz="1800" b="1" dirty="0">
              <a:latin typeface="Cambria" pitchFamily="18" charset="0"/>
            </a:endParaRPr>
          </a:p>
          <a:p>
            <a:pPr marL="1077913" lvl="1" indent="-546100">
              <a:buFont typeface="Wingdings" pitchFamily="2" charset="2"/>
              <a:buChar char="q"/>
              <a:defRPr/>
            </a:pPr>
            <a:endParaRPr lang="en-US" sz="1800" b="1" dirty="0" smtClean="0">
              <a:latin typeface="Cambria" pitchFamily="18" charset="0"/>
            </a:endParaRPr>
          </a:p>
          <a:p>
            <a:pPr marL="531813" lvl="1" indent="-531813">
              <a:buFont typeface="Wingdings" pitchFamily="2" charset="2"/>
              <a:buChar char="q"/>
              <a:defRPr/>
            </a:pPr>
            <a:r>
              <a:rPr lang="en-US" sz="1800" b="1" dirty="0" err="1" smtClean="0">
                <a:latin typeface="Cambria" pitchFamily="18" charset="0"/>
              </a:rPr>
              <a:t>Kaedah</a:t>
            </a:r>
            <a:r>
              <a:rPr lang="en-US" sz="1800" b="1" dirty="0" smtClean="0">
                <a:latin typeface="Cambria" pitchFamily="18" charset="0"/>
              </a:rPr>
              <a:t> </a:t>
            </a:r>
            <a:r>
              <a:rPr lang="en-US" sz="1800" b="1" dirty="0" err="1" smtClean="0">
                <a:latin typeface="Cambria" pitchFamily="18" charset="0"/>
              </a:rPr>
              <a:t>pengiraan</a:t>
            </a:r>
            <a:r>
              <a:rPr lang="en-US" sz="1800" b="1" dirty="0" smtClean="0">
                <a:latin typeface="Cambria" pitchFamily="18" charset="0"/>
              </a:rPr>
              <a:t> </a:t>
            </a:r>
            <a:r>
              <a:rPr lang="en-US" sz="1800" b="1" dirty="0" err="1" smtClean="0">
                <a:latin typeface="Cambria" pitchFamily="18" charset="0"/>
              </a:rPr>
              <a:t>susut</a:t>
            </a:r>
            <a:r>
              <a:rPr lang="en-US" sz="1800" b="1" dirty="0" smtClean="0">
                <a:latin typeface="Cambria" pitchFamily="18" charset="0"/>
              </a:rPr>
              <a:t> </a:t>
            </a:r>
            <a:r>
              <a:rPr lang="en-US" sz="1800" b="1" dirty="0" err="1" smtClean="0">
                <a:latin typeface="Cambria" pitchFamily="18" charset="0"/>
              </a:rPr>
              <a:t>nilai</a:t>
            </a:r>
            <a:r>
              <a:rPr lang="en-US" sz="1800" b="1" dirty="0" smtClean="0">
                <a:latin typeface="Cambria" pitchFamily="18" charset="0"/>
              </a:rPr>
              <a:t>:</a:t>
            </a:r>
          </a:p>
          <a:p>
            <a:pPr marL="1077913" lvl="1" indent="-546100">
              <a:buFont typeface="Wingdings" pitchFamily="2" charset="2"/>
              <a:buChar char="§"/>
              <a:defRPr/>
            </a:pPr>
            <a:r>
              <a:rPr lang="en-US" sz="1800" b="1" dirty="0" err="1" smtClean="0">
                <a:latin typeface="Cambria" pitchFamily="18" charset="0"/>
              </a:rPr>
              <a:t>Kaedah</a:t>
            </a:r>
            <a:r>
              <a:rPr lang="en-US" sz="1800" b="1" dirty="0" smtClean="0">
                <a:latin typeface="Cambria" pitchFamily="18" charset="0"/>
              </a:rPr>
              <a:t> </a:t>
            </a:r>
            <a:r>
              <a:rPr lang="en-US" sz="1800" b="1" dirty="0" err="1" smtClean="0">
                <a:latin typeface="Cambria" pitchFamily="18" charset="0"/>
              </a:rPr>
              <a:t>garis</a:t>
            </a:r>
            <a:r>
              <a:rPr lang="en-US" sz="1800" b="1" dirty="0" smtClean="0">
                <a:latin typeface="Cambria" pitchFamily="18" charset="0"/>
              </a:rPr>
              <a:t> </a:t>
            </a:r>
            <a:r>
              <a:rPr lang="en-US" sz="1800" b="1" dirty="0" err="1" smtClean="0">
                <a:latin typeface="Cambria" pitchFamily="18" charset="0"/>
              </a:rPr>
              <a:t>lurus</a:t>
            </a:r>
            <a:r>
              <a:rPr lang="en-US" sz="1800" b="1" dirty="0" smtClean="0">
                <a:latin typeface="Cambria" pitchFamily="18" charset="0"/>
              </a:rPr>
              <a:t> (Straight line)</a:t>
            </a:r>
          </a:p>
          <a:p>
            <a:pPr marL="1077913" lvl="1" indent="-546100">
              <a:buFont typeface="Wingdings" pitchFamily="2" charset="2"/>
              <a:buChar char="§"/>
              <a:defRPr/>
            </a:pPr>
            <a:r>
              <a:rPr lang="en-US" sz="1800" b="1" dirty="0" err="1" smtClean="0">
                <a:latin typeface="Cambria" pitchFamily="18" charset="0"/>
              </a:rPr>
              <a:t>Kaedah</a:t>
            </a:r>
            <a:r>
              <a:rPr lang="en-US" sz="1800" b="1" dirty="0" smtClean="0">
                <a:latin typeface="Cambria" pitchFamily="18" charset="0"/>
              </a:rPr>
              <a:t> </a:t>
            </a:r>
            <a:r>
              <a:rPr lang="en-US" sz="1800" b="1" dirty="0" err="1" smtClean="0">
                <a:latin typeface="Cambria" pitchFamily="18" charset="0"/>
              </a:rPr>
              <a:t>baki</a:t>
            </a:r>
            <a:r>
              <a:rPr lang="en-US" sz="1800" b="1" dirty="0" smtClean="0">
                <a:latin typeface="Cambria" pitchFamily="18" charset="0"/>
              </a:rPr>
              <a:t> </a:t>
            </a:r>
            <a:r>
              <a:rPr lang="en-US" sz="1800" b="1" dirty="0" err="1" smtClean="0">
                <a:latin typeface="Cambria" pitchFamily="18" charset="0"/>
              </a:rPr>
              <a:t>berkurangan</a:t>
            </a:r>
            <a:r>
              <a:rPr lang="en-US" sz="1800" b="1" dirty="0" smtClean="0">
                <a:latin typeface="Cambria" pitchFamily="18" charset="0"/>
              </a:rPr>
              <a:t> (Reducing balance)</a:t>
            </a:r>
          </a:p>
          <a:p>
            <a:pPr marL="1077913" lvl="1" indent="-546100">
              <a:buFont typeface="Wingdings" pitchFamily="2" charset="2"/>
              <a:buChar char="§"/>
              <a:defRPr/>
            </a:pPr>
            <a:r>
              <a:rPr lang="en-US" sz="1800" b="1" dirty="0" err="1" smtClean="0">
                <a:latin typeface="Cambria" pitchFamily="18" charset="0"/>
              </a:rPr>
              <a:t>Kaedah</a:t>
            </a:r>
            <a:r>
              <a:rPr lang="en-US" sz="1800" b="1" dirty="0" smtClean="0">
                <a:latin typeface="Cambria" pitchFamily="18" charset="0"/>
              </a:rPr>
              <a:t> </a:t>
            </a:r>
            <a:r>
              <a:rPr lang="en-US" sz="1800" b="1" dirty="0" err="1" smtClean="0">
                <a:latin typeface="Cambria" pitchFamily="18" charset="0"/>
              </a:rPr>
              <a:t>penilaian</a:t>
            </a:r>
            <a:r>
              <a:rPr lang="en-US" sz="1800" b="1" dirty="0" smtClean="0">
                <a:latin typeface="Cambria" pitchFamily="18" charset="0"/>
              </a:rPr>
              <a:t> </a:t>
            </a:r>
            <a:r>
              <a:rPr lang="en-US" sz="1800" b="1" dirty="0" err="1" smtClean="0">
                <a:latin typeface="Cambria" pitchFamily="18" charset="0"/>
              </a:rPr>
              <a:t>semula</a:t>
            </a:r>
            <a:r>
              <a:rPr lang="en-US" sz="1800" b="1" dirty="0" smtClean="0">
                <a:latin typeface="Cambria" pitchFamily="18" charset="0"/>
              </a:rPr>
              <a:t> (Revalue)</a:t>
            </a:r>
            <a:endParaRPr lang="en-MY" sz="1800" b="1" dirty="0">
              <a:latin typeface="Cambria" pitchFamily="18" charset="0"/>
            </a:endParaRPr>
          </a:p>
        </p:txBody>
      </p:sp>
      <p:sp>
        <p:nvSpPr>
          <p:cNvPr id="4" name="Title 1"/>
          <p:cNvSpPr txBox="1">
            <a:spLocks/>
          </p:cNvSpPr>
          <p:nvPr/>
        </p:nvSpPr>
        <p:spPr bwMode="black">
          <a:xfrm>
            <a:off x="395536" y="980728"/>
            <a:ext cx="8229600" cy="725488"/>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a:lstStyle>
          <a:p>
            <a:r>
              <a:rPr lang="en-MY" sz="3200" dirty="0" smtClean="0">
                <a:latin typeface="Cambria" pitchFamily="18" charset="0"/>
              </a:rPr>
              <a:t>PRINSIP MEMPERAKAUNKAN  HLP</a:t>
            </a:r>
          </a:p>
        </p:txBody>
      </p:sp>
    </p:spTree>
    <p:extLst>
      <p:ext uri="{BB962C8B-B14F-4D97-AF65-F5344CB8AC3E}">
        <p14:creationId xmlns:p14="http://schemas.microsoft.com/office/powerpoint/2010/main" val="1450714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95536" y="1196752"/>
            <a:ext cx="8229600" cy="1143000"/>
          </a:xfrm>
        </p:spPr>
        <p:txBody>
          <a:bodyPr/>
          <a:lstStyle/>
          <a:p>
            <a:r>
              <a:rPr lang="en-US" sz="2400" b="1" dirty="0" smtClean="0">
                <a:latin typeface="Cambria" pitchFamily="18" charset="0"/>
              </a:rPr>
              <a:t>KAEDAH GARIS LURUS – TEMPOH DAPAT DITENTUKAN</a:t>
            </a:r>
            <a:endParaRPr lang="en-MY" sz="2400" b="1" dirty="0" smtClean="0">
              <a:latin typeface="Cambria" pitchFamily="18" charset="0"/>
            </a:endParaRPr>
          </a:p>
        </p:txBody>
      </p:sp>
      <p:sp>
        <p:nvSpPr>
          <p:cNvPr id="3" name="Content Placeholder 2"/>
          <p:cNvSpPr>
            <a:spLocks noGrp="1"/>
          </p:cNvSpPr>
          <p:nvPr>
            <p:ph idx="1"/>
          </p:nvPr>
        </p:nvSpPr>
        <p:spPr>
          <a:xfrm>
            <a:off x="179512" y="2204864"/>
            <a:ext cx="8713787" cy="4283992"/>
          </a:xfrm>
        </p:spPr>
        <p:txBody>
          <a:bodyPr>
            <a:noAutofit/>
          </a:bodyPr>
          <a:lstStyle/>
          <a:p>
            <a:pPr marL="531813" lvl="1" indent="-531813" algn="just">
              <a:buFont typeface="Wingdings" pitchFamily="2" charset="2"/>
              <a:buChar char="q"/>
              <a:defRPr/>
            </a:pPr>
            <a:r>
              <a:rPr lang="en-MY" sz="1800" b="1" dirty="0" err="1" smtClean="0">
                <a:latin typeface="Cambria" pitchFamily="18" charset="0"/>
              </a:rPr>
              <a:t>jumlah</a:t>
            </a:r>
            <a:r>
              <a:rPr lang="en-MY" sz="1800" b="1" dirty="0" smtClean="0">
                <a:latin typeface="Cambria" pitchFamily="18" charset="0"/>
              </a:rPr>
              <a:t> </a:t>
            </a:r>
            <a:r>
              <a:rPr lang="en-MY" sz="1800" b="1" dirty="0" err="1" smtClean="0">
                <a:latin typeface="Cambria" pitchFamily="18" charset="0"/>
              </a:rPr>
              <a:t>susut</a:t>
            </a:r>
            <a:r>
              <a:rPr lang="en-MY" sz="1800" b="1" dirty="0" smtClean="0">
                <a:latin typeface="Cambria" pitchFamily="18" charset="0"/>
              </a:rPr>
              <a:t> </a:t>
            </a:r>
            <a:r>
              <a:rPr lang="en-MY" sz="1800" b="1" dirty="0" err="1" smtClean="0">
                <a:latin typeface="Cambria" pitchFamily="18" charset="0"/>
              </a:rPr>
              <a:t>nilai</a:t>
            </a:r>
            <a:r>
              <a:rPr lang="en-MY" sz="1800" b="1" dirty="0" smtClean="0">
                <a:latin typeface="Cambria" pitchFamily="18" charset="0"/>
              </a:rPr>
              <a:t> </a:t>
            </a:r>
            <a:r>
              <a:rPr lang="en-MY" sz="1800" b="1" dirty="0" err="1" smtClean="0">
                <a:latin typeface="Cambria" pitchFamily="18" charset="0"/>
              </a:rPr>
              <a:t>bagi</a:t>
            </a:r>
            <a:r>
              <a:rPr lang="en-MY" sz="1800" b="1" dirty="0" smtClean="0">
                <a:latin typeface="Cambria" pitchFamily="18" charset="0"/>
              </a:rPr>
              <a:t> </a:t>
            </a:r>
            <a:r>
              <a:rPr lang="en-MY" sz="1800" b="1" dirty="0" err="1" smtClean="0">
                <a:latin typeface="Cambria" pitchFamily="18" charset="0"/>
              </a:rPr>
              <a:t>setiap</a:t>
            </a:r>
            <a:r>
              <a:rPr lang="en-MY" sz="1800" b="1" dirty="0" smtClean="0">
                <a:latin typeface="Cambria" pitchFamily="18" charset="0"/>
              </a:rPr>
              <a:t> </a:t>
            </a:r>
            <a:r>
              <a:rPr lang="en-MY" sz="1800" b="1" dirty="0" err="1" smtClean="0">
                <a:latin typeface="Cambria" pitchFamily="18" charset="0"/>
              </a:rPr>
              <a:t>tahun</a:t>
            </a:r>
            <a:r>
              <a:rPr lang="en-MY" sz="1800" b="1" dirty="0" smtClean="0">
                <a:latin typeface="Cambria" pitchFamily="18" charset="0"/>
              </a:rPr>
              <a:t> </a:t>
            </a:r>
            <a:r>
              <a:rPr lang="en-MY" sz="1800" b="1" dirty="0" err="1" smtClean="0">
                <a:latin typeface="Cambria" pitchFamily="18" charset="0"/>
              </a:rPr>
              <a:t>adalah</a:t>
            </a:r>
            <a:r>
              <a:rPr lang="en-MY" sz="1800" b="1" dirty="0" smtClean="0">
                <a:latin typeface="Cambria" pitchFamily="18" charset="0"/>
              </a:rPr>
              <a:t> </a:t>
            </a:r>
            <a:r>
              <a:rPr lang="en-MY" sz="1800" b="1" dirty="0" err="1" smtClean="0">
                <a:latin typeface="Cambria" pitchFamily="18" charset="0"/>
              </a:rPr>
              <a:t>sama</a:t>
            </a:r>
            <a:r>
              <a:rPr lang="en-MY" sz="1800" b="1" dirty="0" smtClean="0">
                <a:latin typeface="Cambria" pitchFamily="18" charset="0"/>
              </a:rPr>
              <a:t> </a:t>
            </a:r>
            <a:r>
              <a:rPr lang="en-MY" sz="1800" b="1" dirty="0" err="1" smtClean="0">
                <a:latin typeface="Cambria" pitchFamily="18" charset="0"/>
              </a:rPr>
              <a:t>sepanjang</a:t>
            </a:r>
            <a:r>
              <a:rPr lang="en-MY" sz="1800" b="1" dirty="0" smtClean="0">
                <a:latin typeface="Cambria" pitchFamily="18" charset="0"/>
              </a:rPr>
              <a:t> </a:t>
            </a:r>
            <a:r>
              <a:rPr lang="en-MY" sz="1800" b="1" dirty="0" err="1" smtClean="0">
                <a:latin typeface="Cambria" pitchFamily="18" charset="0"/>
              </a:rPr>
              <a:t>tempoh</a:t>
            </a:r>
            <a:r>
              <a:rPr lang="en-MY" sz="1800" b="1" dirty="0" smtClean="0">
                <a:latin typeface="Cambria" pitchFamily="18" charset="0"/>
              </a:rPr>
              <a:t> </a:t>
            </a:r>
            <a:r>
              <a:rPr lang="en-MY" sz="1800" b="1" dirty="0" err="1" smtClean="0">
                <a:latin typeface="Cambria" pitchFamily="18" charset="0"/>
              </a:rPr>
              <a:t>hayat</a:t>
            </a:r>
            <a:r>
              <a:rPr lang="en-MY" sz="1800" b="1" dirty="0" smtClean="0">
                <a:latin typeface="Cambria" pitchFamily="18" charset="0"/>
              </a:rPr>
              <a:t> </a:t>
            </a:r>
            <a:r>
              <a:rPr lang="en-MY" sz="1800" b="1" dirty="0" err="1" smtClean="0">
                <a:latin typeface="Cambria" pitchFamily="18" charset="0"/>
              </a:rPr>
              <a:t>aset</a:t>
            </a:r>
            <a:r>
              <a:rPr lang="en-MY" sz="1800" b="1" dirty="0" smtClean="0">
                <a:latin typeface="Cambria" pitchFamily="18" charset="0"/>
              </a:rPr>
              <a:t> </a:t>
            </a:r>
            <a:r>
              <a:rPr lang="en-MY" sz="1800" b="1" dirty="0" err="1" smtClean="0">
                <a:latin typeface="Cambria" pitchFamily="18" charset="0"/>
              </a:rPr>
              <a:t>bukan</a:t>
            </a:r>
            <a:r>
              <a:rPr lang="en-MY" sz="1800" b="1" dirty="0" smtClean="0">
                <a:latin typeface="Cambria" pitchFamily="18" charset="0"/>
              </a:rPr>
              <a:t> </a:t>
            </a:r>
            <a:r>
              <a:rPr lang="en-MY" sz="1800" b="1" dirty="0" err="1" smtClean="0">
                <a:latin typeface="Cambria" pitchFamily="18" charset="0"/>
              </a:rPr>
              <a:t>semasa</a:t>
            </a:r>
            <a:r>
              <a:rPr lang="en-MY" sz="1800" b="1" dirty="0" smtClean="0">
                <a:latin typeface="Cambria" pitchFamily="18" charset="0"/>
              </a:rPr>
              <a:t> </a:t>
            </a:r>
            <a:r>
              <a:rPr lang="en-MY" sz="1800" b="1" dirty="0" err="1" smtClean="0">
                <a:latin typeface="Cambria" pitchFamily="18" charset="0"/>
              </a:rPr>
              <a:t>tersebut</a:t>
            </a:r>
            <a:r>
              <a:rPr lang="en-MY" sz="1800" b="1" dirty="0" smtClean="0">
                <a:latin typeface="Cambria" pitchFamily="18" charset="0"/>
              </a:rPr>
              <a:t>. </a:t>
            </a:r>
          </a:p>
          <a:p>
            <a:pPr marL="531813" lvl="1" indent="-531813" algn="just">
              <a:buFont typeface="Wingdings" pitchFamily="2" charset="2"/>
              <a:buChar char="q"/>
              <a:defRPr/>
            </a:pPr>
            <a:r>
              <a:rPr lang="en-MY" sz="1800" b="1" dirty="0" err="1" smtClean="0">
                <a:latin typeface="Cambria" pitchFamily="18" charset="0"/>
              </a:rPr>
              <a:t>jika</a:t>
            </a:r>
            <a:r>
              <a:rPr lang="en-MY" sz="1800" b="1" dirty="0" smtClean="0">
                <a:latin typeface="Cambria" pitchFamily="18" charset="0"/>
              </a:rPr>
              <a:t> </a:t>
            </a:r>
            <a:r>
              <a:rPr lang="en-MY" sz="1800" b="1" dirty="0" err="1" smtClean="0">
                <a:latin typeface="Cambria" pitchFamily="18" charset="0"/>
              </a:rPr>
              <a:t>tempoh</a:t>
            </a:r>
            <a:r>
              <a:rPr lang="en-MY" sz="1800" b="1" dirty="0" smtClean="0">
                <a:latin typeface="Cambria" pitchFamily="18" charset="0"/>
              </a:rPr>
              <a:t> </a:t>
            </a:r>
            <a:r>
              <a:rPr lang="en-MY" sz="1800" b="1" dirty="0" err="1" smtClean="0">
                <a:latin typeface="Cambria" pitchFamily="18" charset="0"/>
              </a:rPr>
              <a:t>hayat</a:t>
            </a:r>
            <a:r>
              <a:rPr lang="en-MY" sz="1800" b="1" dirty="0" smtClean="0">
                <a:latin typeface="Cambria" pitchFamily="18" charset="0"/>
              </a:rPr>
              <a:t> </a:t>
            </a:r>
            <a:r>
              <a:rPr lang="en-MY" sz="1800" b="1" dirty="0" err="1" smtClean="0">
                <a:latin typeface="Cambria" pitchFamily="18" charset="0"/>
              </a:rPr>
              <a:t>aset</a:t>
            </a:r>
            <a:r>
              <a:rPr lang="en-MY" sz="1800" b="1" dirty="0" smtClean="0">
                <a:latin typeface="Cambria" pitchFamily="18" charset="0"/>
              </a:rPr>
              <a:t> </a:t>
            </a:r>
            <a:r>
              <a:rPr lang="en-MY" sz="1800" b="1" dirty="0" err="1" smtClean="0">
                <a:latin typeface="Cambria" pitchFamily="18" charset="0"/>
              </a:rPr>
              <a:t>bukan</a:t>
            </a:r>
            <a:r>
              <a:rPr lang="en-MY" sz="1800" b="1" dirty="0" smtClean="0">
                <a:latin typeface="Cambria" pitchFamily="18" charset="0"/>
              </a:rPr>
              <a:t> </a:t>
            </a:r>
            <a:r>
              <a:rPr lang="en-MY" sz="1800" b="1" dirty="0" err="1" smtClean="0">
                <a:latin typeface="Cambria" pitchFamily="18" charset="0"/>
              </a:rPr>
              <a:t>semasa</a:t>
            </a:r>
            <a:r>
              <a:rPr lang="en-MY" sz="1800" b="1" dirty="0" smtClean="0">
                <a:latin typeface="Cambria" pitchFamily="18" charset="0"/>
              </a:rPr>
              <a:t> </a:t>
            </a:r>
            <a:r>
              <a:rPr lang="en-MY" sz="1800" b="1" dirty="0" err="1" smtClean="0">
                <a:latin typeface="Cambria" pitchFamily="18" charset="0"/>
              </a:rPr>
              <a:t>dapat</a:t>
            </a:r>
            <a:r>
              <a:rPr lang="en-MY" sz="1800" b="1" dirty="0" smtClean="0">
                <a:latin typeface="Cambria" pitchFamily="18" charset="0"/>
              </a:rPr>
              <a:t> </a:t>
            </a:r>
            <a:r>
              <a:rPr lang="en-MY" sz="1800" b="1" dirty="0" err="1" smtClean="0">
                <a:latin typeface="Cambria" pitchFamily="18" charset="0"/>
              </a:rPr>
              <a:t>ditentukan</a:t>
            </a:r>
            <a:r>
              <a:rPr lang="en-MY" sz="1800" b="1" dirty="0" smtClean="0">
                <a:latin typeface="Cambria" pitchFamily="18" charset="0"/>
              </a:rPr>
              <a:t>, </a:t>
            </a:r>
            <a:r>
              <a:rPr lang="en-MY" sz="1800" b="1" dirty="0" err="1" smtClean="0">
                <a:latin typeface="Cambria" pitchFamily="18" charset="0"/>
              </a:rPr>
              <a:t>kos</a:t>
            </a:r>
            <a:r>
              <a:rPr lang="en-MY" sz="1800" b="1" dirty="0" smtClean="0">
                <a:latin typeface="Cambria" pitchFamily="18" charset="0"/>
              </a:rPr>
              <a:t> </a:t>
            </a:r>
            <a:r>
              <a:rPr lang="en-MY" sz="1800" b="1" dirty="0" err="1" smtClean="0">
                <a:latin typeface="Cambria" pitchFamily="18" charset="0"/>
              </a:rPr>
              <a:t>aset</a:t>
            </a:r>
            <a:r>
              <a:rPr lang="en-MY" sz="1800" b="1" dirty="0" smtClean="0">
                <a:latin typeface="Cambria" pitchFamily="18" charset="0"/>
              </a:rPr>
              <a:t> </a:t>
            </a:r>
            <a:r>
              <a:rPr lang="en-MY" sz="1800" b="1" dirty="0" err="1" smtClean="0">
                <a:latin typeface="Cambria" pitchFamily="18" charset="0"/>
              </a:rPr>
              <a:t>itu</a:t>
            </a:r>
            <a:r>
              <a:rPr lang="en-MY" sz="1800" b="1" dirty="0" smtClean="0">
                <a:latin typeface="Cambria" pitchFamily="18" charset="0"/>
              </a:rPr>
              <a:t> </a:t>
            </a:r>
            <a:r>
              <a:rPr lang="en-MY" sz="1800" b="1" dirty="0" err="1" smtClean="0">
                <a:latin typeface="Cambria" pitchFamily="18" charset="0"/>
              </a:rPr>
              <a:t>dibahagikan</a:t>
            </a:r>
            <a:r>
              <a:rPr lang="en-MY" sz="1800" b="1" dirty="0" smtClean="0">
                <a:latin typeface="Cambria" pitchFamily="18" charset="0"/>
              </a:rPr>
              <a:t> </a:t>
            </a:r>
            <a:r>
              <a:rPr lang="en-MY" sz="1800" b="1" dirty="0" err="1" smtClean="0">
                <a:latin typeface="Cambria" pitchFamily="18" charset="0"/>
              </a:rPr>
              <a:t>sama</a:t>
            </a:r>
            <a:r>
              <a:rPr lang="en-MY" sz="1800" b="1" dirty="0" smtClean="0">
                <a:latin typeface="Cambria" pitchFamily="18" charset="0"/>
              </a:rPr>
              <a:t> rata </a:t>
            </a:r>
            <a:r>
              <a:rPr lang="en-MY" sz="1800" b="1" dirty="0" err="1" smtClean="0">
                <a:latin typeface="Cambria" pitchFamily="18" charset="0"/>
              </a:rPr>
              <a:t>sepanjang</a:t>
            </a:r>
            <a:r>
              <a:rPr lang="en-MY" sz="1800" b="1" dirty="0" smtClean="0">
                <a:latin typeface="Cambria" pitchFamily="18" charset="0"/>
              </a:rPr>
              <a:t> </a:t>
            </a:r>
            <a:r>
              <a:rPr lang="en-MY" sz="1800" b="1" dirty="0" err="1" smtClean="0">
                <a:latin typeface="Cambria" pitchFamily="18" charset="0"/>
              </a:rPr>
              <a:t>tempoh</a:t>
            </a:r>
            <a:r>
              <a:rPr lang="en-MY" sz="1800" b="1" dirty="0" smtClean="0">
                <a:latin typeface="Cambria" pitchFamily="18" charset="0"/>
              </a:rPr>
              <a:t> </a:t>
            </a:r>
            <a:r>
              <a:rPr lang="en-MY" sz="1800" b="1" dirty="0" err="1" smtClean="0">
                <a:latin typeface="Cambria" pitchFamily="18" charset="0"/>
              </a:rPr>
              <a:t>hayatnya</a:t>
            </a:r>
            <a:r>
              <a:rPr lang="en-MY" sz="1800" b="1" dirty="0" smtClean="0">
                <a:latin typeface="Cambria" pitchFamily="18" charset="0"/>
              </a:rPr>
              <a:t>.</a:t>
            </a:r>
          </a:p>
          <a:p>
            <a:pPr marL="531813" lvl="1" indent="-531813" algn="just">
              <a:buFont typeface="Wingdings" pitchFamily="2" charset="2"/>
              <a:buChar char="q"/>
              <a:defRPr/>
            </a:pPr>
            <a:r>
              <a:rPr lang="en-US" sz="1800" b="1" dirty="0" smtClean="0">
                <a:latin typeface="Cambria" pitchFamily="18" charset="0"/>
              </a:rPr>
              <a:t>formula </a:t>
            </a:r>
            <a:r>
              <a:rPr lang="en-US" sz="1800" b="1" dirty="0" err="1" smtClean="0">
                <a:latin typeface="Cambria" pitchFamily="18" charset="0"/>
              </a:rPr>
              <a:t>sekiranya</a:t>
            </a:r>
            <a:r>
              <a:rPr lang="en-US" sz="1800" b="1" dirty="0" smtClean="0">
                <a:latin typeface="Cambria" pitchFamily="18" charset="0"/>
              </a:rPr>
              <a:t> </a:t>
            </a:r>
            <a:r>
              <a:rPr lang="en-US" sz="1800" b="1" dirty="0" err="1" smtClean="0">
                <a:latin typeface="Cambria" pitchFamily="18" charset="0"/>
              </a:rPr>
              <a:t>tempoh</a:t>
            </a:r>
            <a:r>
              <a:rPr lang="en-US" sz="1800" b="1" dirty="0" smtClean="0">
                <a:latin typeface="Cambria" pitchFamily="18" charset="0"/>
              </a:rPr>
              <a:t> </a:t>
            </a:r>
            <a:r>
              <a:rPr lang="en-US" sz="1800" b="1" dirty="0" err="1" smtClean="0">
                <a:latin typeface="Cambria" pitchFamily="18" charset="0"/>
              </a:rPr>
              <a:t>hayat</a:t>
            </a:r>
            <a:r>
              <a:rPr lang="en-US" sz="1800" b="1" dirty="0" smtClean="0">
                <a:latin typeface="Cambria" pitchFamily="18" charset="0"/>
              </a:rPr>
              <a:t> </a:t>
            </a:r>
            <a:r>
              <a:rPr lang="en-US" sz="1800" b="1" dirty="0" err="1" smtClean="0">
                <a:latin typeface="Cambria" pitchFamily="18" charset="0"/>
              </a:rPr>
              <a:t>dapat</a:t>
            </a:r>
            <a:r>
              <a:rPr lang="en-US" sz="1800" b="1" dirty="0" smtClean="0">
                <a:latin typeface="Cambria" pitchFamily="18" charset="0"/>
              </a:rPr>
              <a:t> </a:t>
            </a:r>
            <a:r>
              <a:rPr lang="en-US" sz="1800" b="1" dirty="0" err="1" smtClean="0">
                <a:latin typeface="Cambria" pitchFamily="18" charset="0"/>
              </a:rPr>
              <a:t>ditentukan</a:t>
            </a:r>
            <a:r>
              <a:rPr lang="en-US" sz="1800" b="1" dirty="0" smtClean="0">
                <a:latin typeface="Cambria" pitchFamily="18" charset="0"/>
              </a:rPr>
              <a:t>:</a:t>
            </a:r>
          </a:p>
          <a:p>
            <a:pPr marL="531813" lvl="1" indent="-531813" algn="just">
              <a:buFont typeface="Wingdings" pitchFamily="2" charset="2"/>
              <a:buChar char="q"/>
              <a:defRPr/>
            </a:pPr>
            <a:endParaRPr lang="en-US" sz="1800" b="1" dirty="0">
              <a:latin typeface="Cambria" pitchFamily="18" charset="0"/>
            </a:endParaRPr>
          </a:p>
          <a:p>
            <a:pPr marL="0" lvl="1" indent="0" algn="just">
              <a:buFont typeface="Arial" pitchFamily="34" charset="0"/>
              <a:buNone/>
              <a:defRPr/>
            </a:pPr>
            <a:r>
              <a:rPr lang="en-US" sz="1800" b="1" dirty="0">
                <a:latin typeface="Cambria" pitchFamily="18" charset="0"/>
              </a:rPr>
              <a:t>	</a:t>
            </a:r>
            <a:endParaRPr lang="en-US" sz="1800" b="1" dirty="0" smtClean="0">
              <a:latin typeface="Cambria" pitchFamily="18" charset="0"/>
            </a:endParaRPr>
          </a:p>
          <a:p>
            <a:pPr marL="531813" lvl="1" indent="-531813" algn="just">
              <a:buFont typeface="Wingdings" pitchFamily="2" charset="2"/>
              <a:buChar char="q"/>
              <a:defRPr/>
            </a:pPr>
            <a:endParaRPr lang="en-US" sz="1800" b="1" dirty="0" smtClean="0">
              <a:latin typeface="Cambria" pitchFamily="18" charset="0"/>
            </a:endParaRPr>
          </a:p>
          <a:p>
            <a:pPr marL="531813" lvl="1" indent="-531813" algn="just">
              <a:buFont typeface="Wingdings" pitchFamily="2" charset="2"/>
              <a:buChar char="q"/>
              <a:defRPr/>
            </a:pPr>
            <a:endParaRPr lang="en-US" sz="1800" b="1" dirty="0" smtClean="0">
              <a:latin typeface="Cambria" pitchFamily="18" charset="0"/>
            </a:endParaRPr>
          </a:p>
          <a:p>
            <a:pPr marL="531813" lvl="1" indent="-531813" algn="just">
              <a:buFont typeface="Wingdings" pitchFamily="2" charset="2"/>
              <a:buChar char="q"/>
              <a:defRPr/>
            </a:pPr>
            <a:endParaRPr lang="en-US" sz="1800" b="1" dirty="0" smtClean="0">
              <a:latin typeface="Cambria" pitchFamily="18" charset="0"/>
            </a:endParaRPr>
          </a:p>
          <a:p>
            <a:pPr marL="0" lvl="1" indent="0" algn="just">
              <a:buFont typeface="Arial" charset="0"/>
              <a:buNone/>
              <a:defRPr/>
            </a:pPr>
            <a:endParaRPr lang="en-US" sz="1800" b="1" dirty="0" smtClean="0">
              <a:latin typeface="Cambria" pitchFamily="18" charset="0"/>
            </a:endParaRPr>
          </a:p>
          <a:p>
            <a:pPr marL="0" lvl="1" indent="0" algn="just">
              <a:buFont typeface="Arial" charset="0"/>
              <a:buNone/>
              <a:defRPr/>
            </a:pPr>
            <a:r>
              <a:rPr lang="en-US" sz="1800" b="1" dirty="0" smtClean="0">
                <a:latin typeface="Cambria" pitchFamily="18" charset="0"/>
              </a:rPr>
              <a:t>*</a:t>
            </a:r>
            <a:r>
              <a:rPr lang="en-US" sz="1800" b="1" dirty="0" err="1" smtClean="0">
                <a:latin typeface="Cambria" pitchFamily="18" charset="0"/>
              </a:rPr>
              <a:t>Nilai</a:t>
            </a:r>
            <a:r>
              <a:rPr lang="en-US" sz="1800" b="1" dirty="0" smtClean="0">
                <a:latin typeface="Cambria" pitchFamily="18" charset="0"/>
              </a:rPr>
              <a:t> </a:t>
            </a:r>
            <a:r>
              <a:rPr lang="en-US" sz="1800" b="1" dirty="0" err="1">
                <a:latin typeface="Cambria" pitchFamily="18" charset="0"/>
              </a:rPr>
              <a:t>S</a:t>
            </a:r>
            <a:r>
              <a:rPr lang="en-US" sz="1800" b="1" dirty="0" err="1" smtClean="0">
                <a:latin typeface="Cambria" pitchFamily="18" charset="0"/>
              </a:rPr>
              <a:t>krap</a:t>
            </a:r>
            <a:r>
              <a:rPr lang="en-US" sz="1800" b="1" dirty="0" smtClean="0">
                <a:latin typeface="Cambria" pitchFamily="18" charset="0"/>
              </a:rPr>
              <a:t>: </a:t>
            </a:r>
            <a:r>
              <a:rPr lang="en-US" sz="1800" b="1" dirty="0" err="1" smtClean="0">
                <a:latin typeface="Cambria" pitchFamily="18" charset="0"/>
              </a:rPr>
              <a:t>Nilai</a:t>
            </a:r>
            <a:r>
              <a:rPr lang="en-US" sz="1800" b="1" dirty="0" smtClean="0">
                <a:latin typeface="Cambria" pitchFamily="18" charset="0"/>
              </a:rPr>
              <a:t> </a:t>
            </a:r>
            <a:r>
              <a:rPr lang="en-US" sz="1800" b="1" dirty="0" err="1" smtClean="0">
                <a:latin typeface="Cambria" pitchFamily="18" charset="0"/>
              </a:rPr>
              <a:t>bakian</a:t>
            </a:r>
            <a:r>
              <a:rPr lang="en-US" sz="1800" b="1" dirty="0" smtClean="0">
                <a:latin typeface="Cambria" pitchFamily="18" charset="0"/>
              </a:rPr>
              <a:t> </a:t>
            </a:r>
            <a:r>
              <a:rPr lang="en-US" sz="1800" b="1" dirty="0" err="1" smtClean="0">
                <a:latin typeface="Cambria" pitchFamily="18" charset="0"/>
              </a:rPr>
              <a:t>atau</a:t>
            </a:r>
            <a:r>
              <a:rPr lang="en-US" sz="1800" b="1" dirty="0" smtClean="0">
                <a:latin typeface="Cambria" pitchFamily="18" charset="0"/>
              </a:rPr>
              <a:t> </a:t>
            </a:r>
            <a:r>
              <a:rPr lang="en-US" sz="1800" b="1" dirty="0" err="1" smtClean="0">
                <a:latin typeface="Cambria" pitchFamily="18" charset="0"/>
              </a:rPr>
              <a:t>nilai</a:t>
            </a:r>
            <a:r>
              <a:rPr lang="en-US" sz="1800" b="1" dirty="0" smtClean="0">
                <a:latin typeface="Cambria" pitchFamily="18" charset="0"/>
              </a:rPr>
              <a:t> </a:t>
            </a:r>
            <a:r>
              <a:rPr lang="en-US" sz="1800" b="1" dirty="0" err="1" smtClean="0">
                <a:latin typeface="Cambria" pitchFamily="18" charset="0"/>
              </a:rPr>
              <a:t>aset</a:t>
            </a:r>
            <a:r>
              <a:rPr lang="en-US" sz="1800" b="1" dirty="0" smtClean="0">
                <a:latin typeface="Cambria" pitchFamily="18" charset="0"/>
              </a:rPr>
              <a:t> yang </a:t>
            </a:r>
            <a:r>
              <a:rPr lang="en-US" sz="1800" b="1" dirty="0" err="1" smtClean="0">
                <a:latin typeface="Cambria" pitchFamily="18" charset="0"/>
              </a:rPr>
              <a:t>dijual</a:t>
            </a:r>
            <a:r>
              <a:rPr lang="en-US" sz="1800" b="1" dirty="0" smtClean="0">
                <a:latin typeface="Cambria" pitchFamily="18" charset="0"/>
              </a:rPr>
              <a:t> </a:t>
            </a:r>
            <a:r>
              <a:rPr lang="en-US" sz="1800" b="1" dirty="0" err="1" smtClean="0">
                <a:latin typeface="Cambria" pitchFamily="18" charset="0"/>
              </a:rPr>
              <a:t>setelah</a:t>
            </a:r>
            <a:r>
              <a:rPr lang="en-US" sz="1800" b="1" dirty="0" smtClean="0">
                <a:latin typeface="Cambria" pitchFamily="18" charset="0"/>
              </a:rPr>
              <a:t> </a:t>
            </a:r>
            <a:r>
              <a:rPr lang="en-US" sz="1800" b="1" dirty="0" err="1" smtClean="0">
                <a:latin typeface="Cambria" pitchFamily="18" charset="0"/>
              </a:rPr>
              <a:t>tamat</a:t>
            </a:r>
            <a:r>
              <a:rPr lang="en-US" sz="1800" b="1" dirty="0" smtClean="0">
                <a:latin typeface="Cambria" pitchFamily="18" charset="0"/>
              </a:rPr>
              <a:t> </a:t>
            </a:r>
            <a:r>
              <a:rPr lang="en-US" sz="1800" b="1" dirty="0" err="1" smtClean="0">
                <a:latin typeface="Cambria" pitchFamily="18" charset="0"/>
              </a:rPr>
              <a:t>tempoh</a:t>
            </a:r>
            <a:r>
              <a:rPr lang="en-US" sz="1800" b="1" dirty="0" smtClean="0">
                <a:latin typeface="Cambria" pitchFamily="18" charset="0"/>
              </a:rPr>
              <a:t> </a:t>
            </a:r>
            <a:r>
              <a:rPr lang="en-US" sz="1800" b="1" dirty="0" err="1" smtClean="0">
                <a:latin typeface="Cambria" pitchFamily="18" charset="0"/>
              </a:rPr>
              <a:t>usia</a:t>
            </a:r>
            <a:r>
              <a:rPr lang="en-US" sz="1800" b="1" dirty="0" smtClean="0">
                <a:latin typeface="Cambria" pitchFamily="18" charset="0"/>
              </a:rPr>
              <a:t> </a:t>
            </a:r>
            <a:r>
              <a:rPr lang="en-US" sz="1800" b="1" dirty="0" err="1" smtClean="0">
                <a:latin typeface="Cambria" pitchFamily="18" charset="0"/>
              </a:rPr>
              <a:t>penggunaannya</a:t>
            </a:r>
            <a:r>
              <a:rPr lang="en-US" sz="1800" b="1" dirty="0" smtClean="0">
                <a:latin typeface="Cambria" pitchFamily="18" charset="0"/>
              </a:rPr>
              <a:t>.</a:t>
            </a:r>
            <a:endParaRPr lang="en-US" sz="1800" b="1" dirty="0">
              <a:latin typeface="Cambria" pitchFamily="18" charset="0"/>
            </a:endParaRPr>
          </a:p>
          <a:p>
            <a:pPr marL="531813" lvl="1" indent="-531813" algn="just">
              <a:buFont typeface="Wingdings" pitchFamily="2" charset="2"/>
              <a:buChar char="q"/>
              <a:defRPr/>
            </a:pPr>
            <a:endParaRPr lang="en-US" sz="1800" b="1" dirty="0" smtClean="0">
              <a:latin typeface="Cambria" pitchFamily="18" charset="0"/>
            </a:endParaRPr>
          </a:p>
          <a:p>
            <a:pPr marL="0" lvl="1" indent="0" algn="just">
              <a:buFont typeface="Arial" pitchFamily="34" charset="0"/>
              <a:buNone/>
              <a:defRPr/>
            </a:pPr>
            <a:endParaRPr lang="en-MY" sz="1800" b="1" dirty="0" smtClean="0">
              <a:latin typeface="Cambria" pitchFamily="18" charset="0"/>
            </a:endParaRPr>
          </a:p>
          <a:p>
            <a:pPr marL="531813" indent="-531813">
              <a:buFont typeface="Arial" pitchFamily="34" charset="0"/>
              <a:buNone/>
              <a:defRPr/>
            </a:pPr>
            <a:endParaRPr lang="en-MY" sz="1800" b="1" dirty="0" smtClean="0">
              <a:solidFill>
                <a:schemeClr val="tx1"/>
              </a:solidFill>
              <a:latin typeface="Cambria" pitchFamily="18" charset="0"/>
            </a:endParaRPr>
          </a:p>
          <a:p>
            <a:pPr>
              <a:buFont typeface="Wingdings" pitchFamily="2" charset="2"/>
              <a:buChar char="q"/>
              <a:defRPr/>
            </a:pPr>
            <a:endParaRPr lang="en-MY" sz="1800" b="1" dirty="0">
              <a:solidFill>
                <a:schemeClr val="tx1"/>
              </a:solidFill>
              <a:latin typeface="Cambria" pitchFamily="18" charset="0"/>
            </a:endParaRPr>
          </a:p>
          <a:p>
            <a:pPr>
              <a:buFont typeface="Wingdings" pitchFamily="2" charset="2"/>
              <a:buChar char="q"/>
              <a:defRPr/>
            </a:pPr>
            <a:endParaRPr lang="en-MY" sz="1800" b="1" dirty="0" smtClean="0">
              <a:solidFill>
                <a:schemeClr val="tx1"/>
              </a:solidFill>
              <a:latin typeface="Cambria" pitchFamily="18" charset="0"/>
            </a:endParaRPr>
          </a:p>
          <a:p>
            <a:pPr marL="685800">
              <a:buFont typeface="Wingdings" pitchFamily="2" charset="2"/>
              <a:buChar char="q"/>
              <a:defRPr/>
            </a:pPr>
            <a:endParaRPr lang="en-US" sz="1800" b="1" dirty="0">
              <a:solidFill>
                <a:schemeClr val="tx1"/>
              </a:solidFill>
              <a:latin typeface="Cambria" pitchFamily="18" charset="0"/>
            </a:endParaRPr>
          </a:p>
          <a:p>
            <a:pPr marL="685800">
              <a:buFont typeface="Wingdings" pitchFamily="2" charset="2"/>
              <a:buChar char="q"/>
              <a:defRPr/>
            </a:pPr>
            <a:endParaRPr lang="en-MY" sz="1800" b="1" dirty="0">
              <a:solidFill>
                <a:schemeClr val="tx1"/>
              </a:solidFill>
              <a:latin typeface="Cambria" pitchFamily="18" charset="0"/>
            </a:endParaRPr>
          </a:p>
        </p:txBody>
      </p:sp>
      <p:grpSp>
        <p:nvGrpSpPr>
          <p:cNvPr id="2" name="Group 11"/>
          <p:cNvGrpSpPr>
            <a:grpSpLocks/>
          </p:cNvGrpSpPr>
          <p:nvPr/>
        </p:nvGrpSpPr>
        <p:grpSpPr bwMode="auto">
          <a:xfrm>
            <a:off x="1230313" y="3886907"/>
            <a:ext cx="6870700" cy="1676474"/>
            <a:chOff x="1229992" y="3051058"/>
            <a:chExt cx="6870400" cy="1500415"/>
          </a:xfrm>
          <a:solidFill>
            <a:srgbClr val="669900"/>
          </a:solidFill>
        </p:grpSpPr>
        <p:sp>
          <p:nvSpPr>
            <p:cNvPr id="4" name="Rectangle 3"/>
            <p:cNvSpPr/>
            <p:nvPr/>
          </p:nvSpPr>
          <p:spPr>
            <a:xfrm>
              <a:off x="1229992" y="3464538"/>
              <a:ext cx="2666884" cy="7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accent5">
                      <a:lumMod val="50000"/>
                    </a:schemeClr>
                  </a:solidFill>
                  <a:latin typeface="Cambria" pitchFamily="18" charset="0"/>
                </a:rPr>
                <a:t>Susut</a:t>
              </a:r>
              <a:r>
                <a:rPr lang="en-US" b="1" dirty="0">
                  <a:solidFill>
                    <a:schemeClr val="accent5">
                      <a:lumMod val="50000"/>
                    </a:schemeClr>
                  </a:solidFill>
                  <a:latin typeface="Cambria" pitchFamily="18" charset="0"/>
                </a:rPr>
                <a:t> </a:t>
              </a:r>
              <a:r>
                <a:rPr lang="en-US" b="1" dirty="0" err="1">
                  <a:solidFill>
                    <a:schemeClr val="accent5">
                      <a:lumMod val="50000"/>
                    </a:schemeClr>
                  </a:solidFill>
                  <a:latin typeface="Cambria" pitchFamily="18" charset="0"/>
                </a:rPr>
                <a:t>nilai</a:t>
              </a:r>
              <a:r>
                <a:rPr lang="en-US" b="1" dirty="0">
                  <a:solidFill>
                    <a:schemeClr val="accent5">
                      <a:lumMod val="50000"/>
                    </a:schemeClr>
                  </a:solidFill>
                  <a:latin typeface="Cambria" pitchFamily="18" charset="0"/>
                </a:rPr>
                <a:t> </a:t>
              </a:r>
              <a:r>
                <a:rPr lang="en-US" b="1" dirty="0" err="1">
                  <a:solidFill>
                    <a:schemeClr val="accent5">
                      <a:lumMod val="50000"/>
                    </a:schemeClr>
                  </a:solidFill>
                  <a:latin typeface="Cambria" pitchFamily="18" charset="0"/>
                </a:rPr>
                <a:t>tahunan</a:t>
              </a:r>
              <a:r>
                <a:rPr lang="en-US" b="1" dirty="0">
                  <a:solidFill>
                    <a:schemeClr val="accent5">
                      <a:lumMod val="50000"/>
                    </a:schemeClr>
                  </a:solidFill>
                  <a:latin typeface="Cambria" pitchFamily="18" charset="0"/>
                </a:rPr>
                <a:t> </a:t>
              </a:r>
              <a:endParaRPr lang="en-MY" b="1" dirty="0">
                <a:solidFill>
                  <a:schemeClr val="accent5">
                    <a:lumMod val="50000"/>
                  </a:schemeClr>
                </a:solidFill>
                <a:latin typeface="Cambria" pitchFamily="18" charset="0"/>
              </a:endParaRPr>
            </a:p>
          </p:txBody>
        </p:sp>
        <p:sp>
          <p:nvSpPr>
            <p:cNvPr id="5" name="Equal 4"/>
            <p:cNvSpPr/>
            <p:nvPr/>
          </p:nvSpPr>
          <p:spPr>
            <a:xfrm>
              <a:off x="3906400" y="3465791"/>
              <a:ext cx="792127" cy="556869"/>
            </a:xfrm>
            <a:prstGeom prst="mathEqual">
              <a:avLst>
                <a:gd name="adj1" fmla="val 23520"/>
                <a:gd name="adj2" fmla="val 16658"/>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tx1"/>
                </a:solidFill>
              </a:endParaRPr>
            </a:p>
          </p:txBody>
        </p:sp>
        <p:sp>
          <p:nvSpPr>
            <p:cNvPr id="6" name="Rectangle 5"/>
            <p:cNvSpPr/>
            <p:nvPr/>
          </p:nvSpPr>
          <p:spPr>
            <a:xfrm>
              <a:off x="4931557" y="3051058"/>
              <a:ext cx="3084738" cy="621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accent5">
                      <a:lumMod val="50000"/>
                    </a:schemeClr>
                  </a:solidFill>
                  <a:latin typeface="Cambria" pitchFamily="18" charset="0"/>
                </a:rPr>
                <a:t>Kos </a:t>
              </a:r>
              <a:r>
                <a:rPr lang="en-US" b="1" dirty="0" err="1" smtClean="0">
                  <a:solidFill>
                    <a:schemeClr val="accent5">
                      <a:lumMod val="50000"/>
                    </a:schemeClr>
                  </a:solidFill>
                  <a:latin typeface="Cambria" pitchFamily="18" charset="0"/>
                </a:rPr>
                <a:t>Asal</a:t>
              </a:r>
              <a:r>
                <a:rPr lang="en-US" b="1" dirty="0" smtClean="0">
                  <a:solidFill>
                    <a:schemeClr val="accent5">
                      <a:lumMod val="50000"/>
                    </a:schemeClr>
                  </a:solidFill>
                  <a:latin typeface="Cambria" pitchFamily="18" charset="0"/>
                </a:rPr>
                <a:t>            *</a:t>
              </a:r>
              <a:r>
                <a:rPr lang="en-US" b="1" dirty="0" err="1" smtClean="0">
                  <a:solidFill>
                    <a:schemeClr val="accent5">
                      <a:lumMod val="50000"/>
                    </a:schemeClr>
                  </a:solidFill>
                  <a:latin typeface="Cambria" pitchFamily="18" charset="0"/>
                </a:rPr>
                <a:t>Nilai</a:t>
              </a:r>
              <a:r>
                <a:rPr lang="en-US" b="1" dirty="0" smtClean="0">
                  <a:solidFill>
                    <a:schemeClr val="accent5">
                      <a:lumMod val="50000"/>
                    </a:schemeClr>
                  </a:solidFill>
                  <a:latin typeface="Cambria" pitchFamily="18" charset="0"/>
                </a:rPr>
                <a:t> </a:t>
              </a:r>
              <a:r>
                <a:rPr lang="en-US" b="1" dirty="0" err="1">
                  <a:solidFill>
                    <a:schemeClr val="accent5">
                      <a:lumMod val="50000"/>
                    </a:schemeClr>
                  </a:solidFill>
                  <a:latin typeface="Cambria" pitchFamily="18" charset="0"/>
                </a:rPr>
                <a:t>Skrap</a:t>
              </a:r>
              <a:endParaRPr lang="en-MY" b="1" dirty="0">
                <a:solidFill>
                  <a:schemeClr val="accent5">
                    <a:lumMod val="50000"/>
                  </a:schemeClr>
                </a:solidFill>
                <a:latin typeface="Cambria" pitchFamily="18" charset="0"/>
              </a:endParaRPr>
            </a:p>
          </p:txBody>
        </p:sp>
        <p:sp>
          <p:nvSpPr>
            <p:cNvPr id="7" name="Rectangle 6"/>
            <p:cNvSpPr/>
            <p:nvPr/>
          </p:nvSpPr>
          <p:spPr>
            <a:xfrm>
              <a:off x="5146951" y="3930157"/>
              <a:ext cx="2736805" cy="621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accent5">
                      <a:lumMod val="50000"/>
                    </a:schemeClr>
                  </a:solidFill>
                  <a:latin typeface="Cambria" pitchFamily="18" charset="0"/>
                </a:rPr>
                <a:t>Bilangan</a:t>
              </a:r>
              <a:r>
                <a:rPr lang="en-US" b="1" dirty="0">
                  <a:solidFill>
                    <a:schemeClr val="accent5">
                      <a:lumMod val="50000"/>
                    </a:schemeClr>
                  </a:solidFill>
                  <a:latin typeface="Cambria" pitchFamily="18" charset="0"/>
                </a:rPr>
                <a:t> </a:t>
              </a:r>
              <a:r>
                <a:rPr lang="en-US" b="1" dirty="0" err="1">
                  <a:solidFill>
                    <a:schemeClr val="accent5">
                      <a:lumMod val="50000"/>
                    </a:schemeClr>
                  </a:solidFill>
                  <a:latin typeface="Cambria" pitchFamily="18" charset="0"/>
                </a:rPr>
                <a:t>tahun</a:t>
              </a:r>
              <a:r>
                <a:rPr lang="en-US" b="1" dirty="0">
                  <a:solidFill>
                    <a:schemeClr val="accent5">
                      <a:lumMod val="50000"/>
                    </a:schemeClr>
                  </a:solidFill>
                  <a:latin typeface="Cambria" pitchFamily="18" charset="0"/>
                </a:rPr>
                <a:t> </a:t>
              </a:r>
              <a:endParaRPr lang="en-US" b="1" dirty="0" smtClean="0">
                <a:solidFill>
                  <a:schemeClr val="accent5">
                    <a:lumMod val="50000"/>
                  </a:schemeClr>
                </a:solidFill>
                <a:latin typeface="Cambria" pitchFamily="18" charset="0"/>
              </a:endParaRPr>
            </a:p>
            <a:p>
              <a:pPr algn="ctr">
                <a:defRPr/>
              </a:pPr>
              <a:r>
                <a:rPr lang="en-US" b="1" dirty="0" err="1" smtClean="0">
                  <a:solidFill>
                    <a:schemeClr val="accent5">
                      <a:lumMod val="50000"/>
                    </a:schemeClr>
                  </a:solidFill>
                  <a:latin typeface="Cambria" pitchFamily="18" charset="0"/>
                </a:rPr>
                <a:t>Penggunaan</a:t>
              </a:r>
              <a:r>
                <a:rPr lang="en-US" b="1" dirty="0" smtClean="0">
                  <a:solidFill>
                    <a:schemeClr val="accent5">
                      <a:lumMod val="50000"/>
                    </a:schemeClr>
                  </a:solidFill>
                  <a:latin typeface="Cambria" pitchFamily="18" charset="0"/>
                </a:rPr>
                <a:t> </a:t>
              </a:r>
              <a:r>
                <a:rPr lang="en-US" b="1" dirty="0" err="1">
                  <a:solidFill>
                    <a:schemeClr val="accent5">
                      <a:lumMod val="50000"/>
                    </a:schemeClr>
                  </a:solidFill>
                  <a:latin typeface="Cambria" pitchFamily="18" charset="0"/>
                </a:rPr>
                <a:t>aset</a:t>
              </a:r>
              <a:endParaRPr lang="en-MY" b="1" dirty="0">
                <a:solidFill>
                  <a:schemeClr val="accent5">
                    <a:lumMod val="50000"/>
                  </a:schemeClr>
                </a:solidFill>
                <a:latin typeface="Cambria" pitchFamily="18" charset="0"/>
              </a:endParaRPr>
            </a:p>
          </p:txBody>
        </p:sp>
        <p:cxnSp>
          <p:nvCxnSpPr>
            <p:cNvPr id="9" name="Straight Connector 8"/>
            <p:cNvCxnSpPr/>
            <p:nvPr/>
          </p:nvCxnSpPr>
          <p:spPr>
            <a:xfrm>
              <a:off x="4847746" y="3806179"/>
              <a:ext cx="3252646"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Minus 9"/>
          <p:cNvSpPr/>
          <p:nvPr/>
        </p:nvSpPr>
        <p:spPr>
          <a:xfrm>
            <a:off x="6154738" y="4109070"/>
            <a:ext cx="433486" cy="400050"/>
          </a:xfrm>
          <a:prstGeom prst="mathMinus">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11" name="Title 1"/>
          <p:cNvSpPr txBox="1">
            <a:spLocks/>
          </p:cNvSpPr>
          <p:nvPr/>
        </p:nvSpPr>
        <p:spPr bwMode="black">
          <a:xfrm>
            <a:off x="251520" y="764704"/>
            <a:ext cx="8229600" cy="725488"/>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a:lstStyle>
          <a:p>
            <a:r>
              <a:rPr lang="en-MY" sz="3200" dirty="0" smtClean="0">
                <a:latin typeface="Cambria" pitchFamily="18" charset="0"/>
              </a:rPr>
              <a:t>PRINSIP MEMPERAKAUNKAN  HLP</a:t>
            </a:r>
          </a:p>
        </p:txBody>
      </p:sp>
    </p:spTree>
    <p:extLst>
      <p:ext uri="{BB962C8B-B14F-4D97-AF65-F5344CB8AC3E}">
        <p14:creationId xmlns:p14="http://schemas.microsoft.com/office/powerpoint/2010/main" val="444711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15925" y="547688"/>
            <a:ext cx="8229600" cy="1209675"/>
          </a:xfrm>
        </p:spPr>
        <p:txBody>
          <a:bodyPr/>
          <a:lstStyle/>
          <a:p>
            <a:r>
              <a:rPr lang="en-US" sz="2400" b="1" smtClean="0">
                <a:latin typeface="Cambria" pitchFamily="18" charset="0"/>
              </a:rPr>
              <a:t>CONTOH 1</a:t>
            </a:r>
            <a:endParaRPr lang="en-MY" sz="2400" b="1" smtClean="0">
              <a:latin typeface="Cambria" pitchFamily="18" charset="0"/>
            </a:endParaRPr>
          </a:p>
        </p:txBody>
      </p:sp>
      <p:sp>
        <p:nvSpPr>
          <p:cNvPr id="44035" name="Content Placeholder 2"/>
          <p:cNvSpPr>
            <a:spLocks noGrp="1"/>
          </p:cNvSpPr>
          <p:nvPr>
            <p:ph idx="1"/>
          </p:nvPr>
        </p:nvSpPr>
        <p:spPr>
          <a:xfrm>
            <a:off x="323850" y="1495425"/>
            <a:ext cx="8569325" cy="4525963"/>
          </a:xfrm>
          <a:solidFill>
            <a:schemeClr val="bg1"/>
          </a:solidFill>
        </p:spPr>
        <p:txBody>
          <a:bodyPr/>
          <a:lstStyle/>
          <a:p>
            <a:pPr marL="0" indent="0">
              <a:buFont typeface="Arial" charset="0"/>
              <a:buNone/>
            </a:pPr>
            <a:r>
              <a:rPr lang="en-MY" sz="1800" b="1" dirty="0" smtClean="0">
                <a:solidFill>
                  <a:schemeClr val="tx1"/>
                </a:solidFill>
                <a:latin typeface="Cambria" pitchFamily="18" charset="0"/>
              </a:rPr>
              <a:t/>
            </a:r>
            <a:br>
              <a:rPr lang="en-MY" sz="1800" b="1" dirty="0" smtClean="0">
                <a:solidFill>
                  <a:schemeClr val="tx1"/>
                </a:solidFill>
                <a:latin typeface="Cambria" pitchFamily="18" charset="0"/>
              </a:rPr>
            </a:br>
            <a:r>
              <a:rPr lang="en-MY" sz="1800" b="1" dirty="0" err="1" smtClean="0">
                <a:solidFill>
                  <a:schemeClr val="tx1"/>
                </a:solidFill>
                <a:latin typeface="Cambria" pitchFamily="18" charset="0"/>
              </a:rPr>
              <a:t>Jabatan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Pendaftaran</a:t>
            </a:r>
            <a:r>
              <a:rPr lang="en-MY" sz="1800" b="1" dirty="0" smtClean="0">
                <a:solidFill>
                  <a:schemeClr val="tx1"/>
                </a:solidFill>
                <a:latin typeface="Cambria" pitchFamily="18" charset="0"/>
              </a:rPr>
              <a:t> Negara </a:t>
            </a:r>
            <a:r>
              <a:rPr lang="en-MY" sz="1800" b="1" dirty="0" err="1" smtClean="0">
                <a:solidFill>
                  <a:schemeClr val="tx1"/>
                </a:solidFill>
                <a:latin typeface="Cambria" pitchFamily="18" charset="0"/>
              </a:rPr>
              <a:t>membeli</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sebuah</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mesin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dengan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harga</a:t>
            </a:r>
            <a:r>
              <a:rPr lang="en-MY" sz="1800" b="1" dirty="0" smtClean="0">
                <a:solidFill>
                  <a:schemeClr val="tx1"/>
                </a:solidFill>
                <a:latin typeface="Cambria" pitchFamily="18" charset="0"/>
              </a:rPr>
              <a:t> RM38,600 </a:t>
            </a:r>
            <a:r>
              <a:rPr lang="en-MY" sz="1800" b="1" dirty="0" err="1" smtClean="0">
                <a:solidFill>
                  <a:schemeClr val="tx1"/>
                </a:solidFill>
                <a:latin typeface="Cambria" pitchFamily="18" charset="0"/>
              </a:rPr>
              <a:t>dan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mesin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itu</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dianggarkan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dapat</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digunakan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selama</a:t>
            </a:r>
            <a:r>
              <a:rPr lang="en-MY" sz="1800" b="1" dirty="0" smtClean="0">
                <a:solidFill>
                  <a:schemeClr val="tx1"/>
                </a:solidFill>
                <a:latin typeface="Cambria" pitchFamily="18" charset="0"/>
              </a:rPr>
              <a:t> 8 </a:t>
            </a:r>
            <a:r>
              <a:rPr lang="en-MY" sz="1800" b="1" dirty="0" err="1" smtClean="0">
                <a:solidFill>
                  <a:schemeClr val="tx1"/>
                </a:solidFill>
                <a:latin typeface="Cambria" pitchFamily="18" charset="0"/>
              </a:rPr>
              <a:t>tahun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Pada</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akhir</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tahun</a:t>
            </a:r>
            <a:r>
              <a:rPr lang="en-MY" sz="1800" b="1" dirty="0" smtClean="0">
                <a:solidFill>
                  <a:schemeClr val="tx1"/>
                </a:solidFill>
                <a:latin typeface="Cambria" pitchFamily="18" charset="0"/>
              </a:rPr>
              <a:t> yang </a:t>
            </a:r>
            <a:r>
              <a:rPr lang="en-MY" sz="1800" b="1" dirty="0" err="1" smtClean="0">
                <a:solidFill>
                  <a:schemeClr val="tx1"/>
                </a:solidFill>
                <a:latin typeface="Cambria" pitchFamily="18" charset="0"/>
              </a:rPr>
              <a:t>kelapan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mesin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itu</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dijangka</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dapat</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dijual</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sebagai</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besi</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buruk</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dengan</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harga</a:t>
            </a:r>
            <a:r>
              <a:rPr lang="en-MY" sz="1800" b="1" dirty="0" smtClean="0">
                <a:solidFill>
                  <a:schemeClr val="tx1"/>
                </a:solidFill>
                <a:latin typeface="Cambria" pitchFamily="18" charset="0"/>
              </a:rPr>
              <a:t> RM 600. (</a:t>
            </a:r>
            <a:r>
              <a:rPr lang="en-MY" sz="1800" b="1" dirty="0" err="1" smtClean="0">
                <a:solidFill>
                  <a:schemeClr val="tx1"/>
                </a:solidFill>
                <a:latin typeface="Cambria" pitchFamily="18" charset="0"/>
              </a:rPr>
              <a:t>Nilai</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skrapnya</a:t>
            </a:r>
            <a:r>
              <a:rPr lang="en-MY" sz="1800" b="1" dirty="0" smtClean="0">
                <a:solidFill>
                  <a:schemeClr val="tx1"/>
                </a:solidFill>
                <a:latin typeface="Cambria" pitchFamily="18" charset="0"/>
              </a:rPr>
              <a:t> </a:t>
            </a:r>
            <a:r>
              <a:rPr lang="en-MY" sz="1800" b="1" dirty="0" err="1" smtClean="0">
                <a:solidFill>
                  <a:schemeClr val="tx1"/>
                </a:solidFill>
                <a:latin typeface="Cambria" pitchFamily="18" charset="0"/>
              </a:rPr>
              <a:t>ialah</a:t>
            </a:r>
            <a:r>
              <a:rPr lang="en-MY" sz="1800" b="1" dirty="0" smtClean="0">
                <a:solidFill>
                  <a:schemeClr val="tx1"/>
                </a:solidFill>
                <a:latin typeface="Cambria" pitchFamily="18" charset="0"/>
              </a:rPr>
              <a:t> RM 600)</a:t>
            </a:r>
            <a:br>
              <a:rPr lang="en-MY" sz="1800" b="1" dirty="0" smtClean="0">
                <a:solidFill>
                  <a:schemeClr val="tx1"/>
                </a:solidFill>
                <a:latin typeface="Cambria" pitchFamily="18" charset="0"/>
              </a:rPr>
            </a:br>
            <a:r>
              <a:rPr lang="en-MY" sz="1800" b="1" dirty="0" smtClean="0">
                <a:solidFill>
                  <a:schemeClr val="tx1"/>
                </a:solidFill>
                <a:latin typeface="Cambria" pitchFamily="18" charset="0"/>
              </a:rPr>
              <a:t/>
            </a:r>
            <a:br>
              <a:rPr lang="en-MY" sz="1800" b="1" dirty="0" smtClean="0">
                <a:solidFill>
                  <a:schemeClr val="tx1"/>
                </a:solidFill>
                <a:latin typeface="Cambria" pitchFamily="18" charset="0"/>
              </a:rPr>
            </a:br>
            <a:endParaRPr lang="en-MY" sz="1800" b="1" dirty="0" smtClean="0">
              <a:solidFill>
                <a:schemeClr val="tx1"/>
              </a:solidFill>
              <a:latin typeface="Cambria" pitchFamily="18" charset="0"/>
            </a:endParaRPr>
          </a:p>
          <a:p>
            <a:pPr marL="0" indent="0">
              <a:buFont typeface="Arial" charset="0"/>
              <a:buNone/>
            </a:pPr>
            <a:endParaRPr lang="en-MY" sz="1800" b="1" dirty="0" smtClean="0">
              <a:solidFill>
                <a:schemeClr val="tx1"/>
              </a:solidFill>
              <a:latin typeface="Cambria" pitchFamily="18" charset="0"/>
            </a:endParaRPr>
          </a:p>
          <a:p>
            <a:pPr marL="0" indent="0">
              <a:buFont typeface="Arial" charset="0"/>
              <a:buNone/>
            </a:pPr>
            <a:endParaRPr lang="en-MY" sz="1800" b="1" dirty="0" smtClean="0">
              <a:solidFill>
                <a:schemeClr val="tx1"/>
              </a:solidFill>
              <a:latin typeface="Cambria" pitchFamily="18" charset="0"/>
            </a:endParaRPr>
          </a:p>
          <a:p>
            <a:pPr marL="0" indent="0">
              <a:buFont typeface="Arial" charset="0"/>
              <a:buNone/>
            </a:pPr>
            <a:r>
              <a:rPr lang="en-MY" sz="1800" b="1" dirty="0" smtClean="0">
                <a:solidFill>
                  <a:schemeClr val="tx1"/>
                </a:solidFill>
                <a:latin typeface="Cambria" pitchFamily="18" charset="0"/>
              </a:rPr>
              <a:t/>
            </a:r>
            <a:br>
              <a:rPr lang="en-MY" sz="1800" b="1" dirty="0" smtClean="0">
                <a:solidFill>
                  <a:schemeClr val="tx1"/>
                </a:solidFill>
                <a:latin typeface="Cambria" pitchFamily="18" charset="0"/>
              </a:rPr>
            </a:br>
            <a:endParaRPr lang="en-MY" sz="1800" b="1" dirty="0" smtClean="0">
              <a:solidFill>
                <a:schemeClr val="tx1"/>
              </a:solidFill>
              <a:latin typeface="Cambria" pitchFamily="18" charset="0"/>
            </a:endParaRPr>
          </a:p>
          <a:p>
            <a:pPr marL="0" indent="0">
              <a:buFont typeface="Arial" charset="0"/>
              <a:buNone/>
            </a:pPr>
            <a:endParaRPr lang="en-MY" sz="1800" b="1" dirty="0" smtClean="0">
              <a:solidFill>
                <a:schemeClr val="tx1"/>
              </a:solidFill>
              <a:latin typeface="Cambria" pitchFamily="18" charset="0"/>
            </a:endParaRPr>
          </a:p>
          <a:p>
            <a:pPr marL="0" indent="0">
              <a:buFont typeface="Arial" charset="0"/>
              <a:buNone/>
            </a:pPr>
            <a:r>
              <a:rPr lang="en-MY" sz="1800" b="1" dirty="0" smtClean="0">
                <a:solidFill>
                  <a:schemeClr val="tx1"/>
                </a:solidFill>
                <a:latin typeface="Cambria" pitchFamily="18" charset="0"/>
              </a:rPr>
              <a:t/>
            </a:r>
            <a:br>
              <a:rPr lang="en-MY" sz="1800" b="1" dirty="0" smtClean="0">
                <a:solidFill>
                  <a:schemeClr val="tx1"/>
                </a:solidFill>
                <a:latin typeface="Cambria" pitchFamily="18" charset="0"/>
              </a:rPr>
            </a:br>
            <a:r>
              <a:rPr lang="en-MY" sz="1800" b="1" dirty="0" smtClean="0">
                <a:solidFill>
                  <a:schemeClr val="tx1"/>
                </a:solidFill>
                <a:latin typeface="Cambria" pitchFamily="18" charset="0"/>
              </a:rPr>
              <a:t/>
            </a:r>
            <a:br>
              <a:rPr lang="en-MY" sz="1800" b="1" dirty="0" smtClean="0">
                <a:solidFill>
                  <a:schemeClr val="tx1"/>
                </a:solidFill>
                <a:latin typeface="Cambria" pitchFamily="18" charset="0"/>
              </a:rPr>
            </a:br>
            <a:r>
              <a:rPr lang="en-MY" sz="1800" b="1" dirty="0" smtClean="0">
                <a:solidFill>
                  <a:schemeClr val="tx1"/>
                </a:solidFill>
                <a:latin typeface="Cambria" pitchFamily="18" charset="0"/>
              </a:rPr>
              <a:t/>
            </a:r>
            <a:br>
              <a:rPr lang="en-MY" sz="1800" b="1" dirty="0" smtClean="0">
                <a:solidFill>
                  <a:schemeClr val="tx1"/>
                </a:solidFill>
                <a:latin typeface="Cambria" pitchFamily="18" charset="0"/>
              </a:rPr>
            </a:br>
            <a:endParaRPr lang="en-MY" sz="1800" b="1" dirty="0" smtClean="0">
              <a:solidFill>
                <a:schemeClr val="tx1"/>
              </a:solidFill>
              <a:latin typeface="Cambria" pitchFamily="18" charset="0"/>
            </a:endParaRPr>
          </a:p>
        </p:txBody>
      </p:sp>
      <p:grpSp>
        <p:nvGrpSpPr>
          <p:cNvPr id="2" name="Group 3"/>
          <p:cNvGrpSpPr>
            <a:grpSpLocks/>
          </p:cNvGrpSpPr>
          <p:nvPr/>
        </p:nvGrpSpPr>
        <p:grpSpPr bwMode="auto">
          <a:xfrm>
            <a:off x="1230313" y="3301999"/>
            <a:ext cx="7302500" cy="720725"/>
            <a:chOff x="1229992" y="3302380"/>
            <a:chExt cx="6870400" cy="720280"/>
          </a:xfrm>
          <a:solidFill>
            <a:srgbClr val="669900"/>
          </a:solidFill>
        </p:grpSpPr>
        <p:sp>
          <p:nvSpPr>
            <p:cNvPr id="5" name="Rectangle 4"/>
            <p:cNvSpPr/>
            <p:nvPr/>
          </p:nvSpPr>
          <p:spPr>
            <a:xfrm>
              <a:off x="1229992" y="3302380"/>
              <a:ext cx="2666013" cy="7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b="1" dirty="0">
                <a:solidFill>
                  <a:schemeClr val="tx1"/>
                </a:solidFill>
                <a:latin typeface="Cambria" pitchFamily="18" charset="0"/>
              </a:endParaRPr>
            </a:p>
          </p:txBody>
        </p:sp>
        <p:sp>
          <p:nvSpPr>
            <p:cNvPr id="6" name="Equal 5"/>
            <p:cNvSpPr/>
            <p:nvPr/>
          </p:nvSpPr>
          <p:spPr>
            <a:xfrm>
              <a:off x="3906461" y="3465792"/>
              <a:ext cx="791590" cy="502926"/>
            </a:xfrm>
            <a:prstGeom prst="mathEqual">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tx1"/>
                </a:solidFill>
              </a:endParaRPr>
            </a:p>
          </p:txBody>
        </p:sp>
        <p:cxnSp>
          <p:nvCxnSpPr>
            <p:cNvPr id="9" name="Straight Connector 8"/>
            <p:cNvCxnSpPr/>
            <p:nvPr/>
          </p:nvCxnSpPr>
          <p:spPr>
            <a:xfrm>
              <a:off x="4848900" y="3771990"/>
              <a:ext cx="3251492"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Equal 11"/>
          <p:cNvSpPr/>
          <p:nvPr/>
        </p:nvSpPr>
        <p:spPr>
          <a:xfrm>
            <a:off x="4090665" y="4797425"/>
            <a:ext cx="841375" cy="504825"/>
          </a:xfrm>
          <a:prstGeom prst="mathEqual">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tx1"/>
              </a:solidFill>
            </a:endParaRPr>
          </a:p>
        </p:txBody>
      </p:sp>
      <p:sp>
        <p:nvSpPr>
          <p:cNvPr id="14" name="Rectangle 13"/>
          <p:cNvSpPr/>
          <p:nvPr/>
        </p:nvSpPr>
        <p:spPr>
          <a:xfrm>
            <a:off x="1241425" y="3305175"/>
            <a:ext cx="2833688" cy="719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Cambria" pitchFamily="18" charset="0"/>
              </a:rPr>
              <a:t>Susut</a:t>
            </a:r>
            <a:r>
              <a:rPr lang="en-US" b="1" dirty="0">
                <a:solidFill>
                  <a:schemeClr val="tx1"/>
                </a:solidFill>
                <a:latin typeface="Cambria" pitchFamily="18" charset="0"/>
              </a:rPr>
              <a:t> </a:t>
            </a:r>
            <a:r>
              <a:rPr lang="en-US" b="1" dirty="0" err="1">
                <a:solidFill>
                  <a:schemeClr val="tx1"/>
                </a:solidFill>
                <a:latin typeface="Cambria" pitchFamily="18" charset="0"/>
              </a:rPr>
              <a:t>nilai</a:t>
            </a:r>
            <a:r>
              <a:rPr lang="en-US" b="1" dirty="0">
                <a:solidFill>
                  <a:schemeClr val="tx1"/>
                </a:solidFill>
                <a:latin typeface="Cambria" pitchFamily="18" charset="0"/>
              </a:rPr>
              <a:t> </a:t>
            </a:r>
            <a:r>
              <a:rPr lang="en-US" b="1" dirty="0" err="1">
                <a:solidFill>
                  <a:schemeClr val="tx1"/>
                </a:solidFill>
                <a:latin typeface="Cambria" pitchFamily="18" charset="0"/>
              </a:rPr>
              <a:t>tahunan</a:t>
            </a:r>
            <a:endParaRPr lang="en-MY" b="1" dirty="0">
              <a:solidFill>
                <a:schemeClr val="tx1"/>
              </a:solidFill>
              <a:latin typeface="Cambria" pitchFamily="18" charset="0"/>
            </a:endParaRPr>
          </a:p>
        </p:txBody>
      </p:sp>
    </p:spTree>
    <p:extLst>
      <p:ext uri="{BB962C8B-B14F-4D97-AF65-F5344CB8AC3E}">
        <p14:creationId xmlns:p14="http://schemas.microsoft.com/office/powerpoint/2010/main" val="361102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561975"/>
            <a:ext cx="8229600" cy="1143000"/>
          </a:xfrm>
        </p:spPr>
        <p:txBody>
          <a:bodyPr/>
          <a:lstStyle/>
          <a:p>
            <a:r>
              <a:rPr lang="en-US" sz="2400" b="1" smtClean="0">
                <a:latin typeface="Cambria" pitchFamily="18" charset="0"/>
              </a:rPr>
              <a:t>KAEDAH GARIS LURUS – TEMPOH TIDAK DAPAT DITENTUKAN</a:t>
            </a:r>
            <a:endParaRPr lang="en-MY" sz="2400" smtClean="0"/>
          </a:p>
        </p:txBody>
      </p:sp>
      <p:sp>
        <p:nvSpPr>
          <p:cNvPr id="3" name="Content Placeholder 2"/>
          <p:cNvSpPr>
            <a:spLocks noGrp="1"/>
          </p:cNvSpPr>
          <p:nvPr>
            <p:ph idx="1"/>
          </p:nvPr>
        </p:nvSpPr>
        <p:spPr>
          <a:xfrm>
            <a:off x="457200" y="1773238"/>
            <a:ext cx="8229600" cy="2735882"/>
          </a:xfrm>
          <a:solidFill>
            <a:schemeClr val="bg1"/>
          </a:solidFill>
        </p:spPr>
        <p:txBody>
          <a:bodyPr>
            <a:normAutofit/>
          </a:bodyPr>
          <a:lstStyle/>
          <a:p>
            <a:pPr marL="685800" lvl="1" indent="-685800">
              <a:buFont typeface="Wingdings" pitchFamily="2" charset="2"/>
              <a:buChar char="q"/>
              <a:defRPr/>
            </a:pPr>
            <a:r>
              <a:rPr lang="en-US" sz="2000" b="1" dirty="0">
                <a:latin typeface="Cambria" pitchFamily="18" charset="0"/>
              </a:rPr>
              <a:t>F</a:t>
            </a:r>
            <a:r>
              <a:rPr lang="en-US" sz="2000" b="1" dirty="0" smtClean="0">
                <a:latin typeface="Cambria" pitchFamily="18" charset="0"/>
              </a:rPr>
              <a:t>ormula </a:t>
            </a:r>
            <a:r>
              <a:rPr lang="en-US" sz="2000" b="1" dirty="0" err="1" smtClean="0">
                <a:latin typeface="Cambria" pitchFamily="18" charset="0"/>
              </a:rPr>
              <a:t>sekiranya</a:t>
            </a:r>
            <a:r>
              <a:rPr lang="en-US" sz="2000" b="1" dirty="0" smtClean="0">
                <a:latin typeface="Cambria" pitchFamily="18" charset="0"/>
              </a:rPr>
              <a:t> </a:t>
            </a:r>
            <a:r>
              <a:rPr lang="en-MY" sz="2000" b="1" dirty="0" err="1" smtClean="0">
                <a:latin typeface="Cambria" pitchFamily="18" charset="0"/>
              </a:rPr>
              <a:t>tempoh</a:t>
            </a:r>
            <a:r>
              <a:rPr lang="en-MY" sz="2000" b="1" dirty="0" smtClean="0">
                <a:latin typeface="Cambria" pitchFamily="18" charset="0"/>
              </a:rPr>
              <a:t> </a:t>
            </a:r>
            <a:r>
              <a:rPr lang="en-MY" sz="2000" b="1" dirty="0" err="1" smtClean="0">
                <a:latin typeface="Cambria" pitchFamily="18" charset="0"/>
              </a:rPr>
              <a:t>hayat</a:t>
            </a:r>
            <a:r>
              <a:rPr lang="en-MY" sz="2000" b="1" dirty="0" smtClean="0">
                <a:latin typeface="Cambria" pitchFamily="18" charset="0"/>
              </a:rPr>
              <a:t> </a:t>
            </a:r>
            <a:r>
              <a:rPr lang="en-MY" sz="2000" b="1" dirty="0" err="1" smtClean="0">
                <a:latin typeface="Cambria" pitchFamily="18" charset="0"/>
              </a:rPr>
              <a:t>aset</a:t>
            </a:r>
            <a:r>
              <a:rPr lang="en-MY" sz="2000" b="1" dirty="0" smtClean="0">
                <a:latin typeface="Cambria" pitchFamily="18" charset="0"/>
              </a:rPr>
              <a:t> </a:t>
            </a:r>
            <a:r>
              <a:rPr lang="en-MY" sz="2000" b="1" dirty="0" err="1" smtClean="0">
                <a:latin typeface="Cambria" pitchFamily="18" charset="0"/>
              </a:rPr>
              <a:t>tidak</a:t>
            </a:r>
            <a:r>
              <a:rPr lang="en-MY" sz="2000" b="1" dirty="0" smtClean="0">
                <a:latin typeface="Cambria" pitchFamily="18" charset="0"/>
              </a:rPr>
              <a:t> </a:t>
            </a:r>
            <a:r>
              <a:rPr lang="en-MY" sz="2000" b="1" dirty="0" err="1" smtClean="0">
                <a:latin typeface="Cambria" pitchFamily="18" charset="0"/>
              </a:rPr>
              <a:t>dapat</a:t>
            </a:r>
            <a:r>
              <a:rPr lang="en-MY" sz="2000" b="1" dirty="0" smtClean="0">
                <a:latin typeface="Cambria" pitchFamily="18" charset="0"/>
              </a:rPr>
              <a:t> </a:t>
            </a:r>
            <a:r>
              <a:rPr lang="en-MY" sz="2000" b="1" dirty="0" err="1" smtClean="0">
                <a:latin typeface="Cambria" pitchFamily="18" charset="0"/>
              </a:rPr>
              <a:t>ditentukan</a:t>
            </a:r>
            <a:r>
              <a:rPr lang="en-MY" sz="2000" b="1" dirty="0" smtClean="0">
                <a:latin typeface="Cambria" pitchFamily="18" charset="0"/>
              </a:rPr>
              <a:t>, </a:t>
            </a:r>
            <a:r>
              <a:rPr lang="en-MY" sz="2000" b="1" dirty="0" err="1" smtClean="0">
                <a:latin typeface="Cambria" pitchFamily="18" charset="0"/>
              </a:rPr>
              <a:t>susut</a:t>
            </a:r>
            <a:r>
              <a:rPr lang="en-MY" sz="2000" b="1" dirty="0" smtClean="0">
                <a:latin typeface="Cambria" pitchFamily="18" charset="0"/>
              </a:rPr>
              <a:t> </a:t>
            </a:r>
            <a:r>
              <a:rPr lang="en-MY" sz="2000" b="1" dirty="0" err="1" smtClean="0">
                <a:latin typeface="Cambria" pitchFamily="18" charset="0"/>
              </a:rPr>
              <a:t>nilai</a:t>
            </a:r>
            <a:r>
              <a:rPr lang="en-MY" sz="2000" b="1" dirty="0" smtClean="0">
                <a:latin typeface="Cambria" pitchFamily="18" charset="0"/>
              </a:rPr>
              <a:t> </a:t>
            </a:r>
            <a:r>
              <a:rPr lang="en-MY" sz="2000" b="1" dirty="0" err="1" smtClean="0">
                <a:latin typeface="Cambria" pitchFamily="18" charset="0"/>
              </a:rPr>
              <a:t>tahunan</a:t>
            </a:r>
            <a:r>
              <a:rPr lang="en-MY" sz="2000" b="1" dirty="0" smtClean="0">
                <a:latin typeface="Cambria" pitchFamily="18" charset="0"/>
              </a:rPr>
              <a:t> </a:t>
            </a:r>
            <a:r>
              <a:rPr lang="en-MY" sz="2000" b="1" dirty="0" err="1" smtClean="0">
                <a:latin typeface="Cambria" pitchFamily="18" charset="0"/>
              </a:rPr>
              <a:t>dapat</a:t>
            </a:r>
            <a:r>
              <a:rPr lang="en-MY" sz="2000" b="1" dirty="0" smtClean="0">
                <a:latin typeface="Cambria" pitchFamily="18" charset="0"/>
              </a:rPr>
              <a:t> </a:t>
            </a:r>
            <a:r>
              <a:rPr lang="en-MY" sz="1800" b="1" dirty="0" err="1" smtClean="0">
                <a:latin typeface="Cambria" pitchFamily="18" charset="0"/>
              </a:rPr>
              <a:t>dihitung</a:t>
            </a:r>
            <a:r>
              <a:rPr lang="en-MY" sz="2000" b="1" dirty="0" smtClean="0">
                <a:latin typeface="Cambria" pitchFamily="18" charset="0"/>
              </a:rPr>
              <a:t> </a:t>
            </a:r>
            <a:r>
              <a:rPr lang="en-MY" sz="2000" b="1" dirty="0" err="1" smtClean="0">
                <a:latin typeface="Cambria" pitchFamily="18" charset="0"/>
              </a:rPr>
              <a:t>dengan</a:t>
            </a:r>
            <a:r>
              <a:rPr lang="en-MY" sz="2000" b="1" dirty="0" smtClean="0">
                <a:latin typeface="Cambria" pitchFamily="18" charset="0"/>
              </a:rPr>
              <a:t> formula yang </a:t>
            </a:r>
            <a:r>
              <a:rPr lang="en-MY" sz="2000" b="1" dirty="0" err="1" smtClean="0">
                <a:latin typeface="Cambria" pitchFamily="18" charset="0"/>
              </a:rPr>
              <a:t>berikut</a:t>
            </a:r>
            <a:r>
              <a:rPr lang="en-MY" sz="2000" b="1" dirty="0" smtClean="0">
                <a:latin typeface="Cambria" pitchFamily="18" charset="0"/>
              </a:rPr>
              <a:t>:</a:t>
            </a:r>
          </a:p>
          <a:p>
            <a:pPr>
              <a:buFont typeface="Arial" pitchFamily="34" charset="0"/>
              <a:buChar char="•"/>
              <a:defRPr/>
            </a:pPr>
            <a:endParaRPr lang="en-US" sz="2000" b="1" dirty="0" smtClean="0">
              <a:solidFill>
                <a:schemeClr val="tx1"/>
              </a:solidFill>
            </a:endParaRPr>
          </a:p>
          <a:p>
            <a:pPr marL="0" indent="0">
              <a:buFont typeface="Arial" pitchFamily="34" charset="0"/>
              <a:buNone/>
              <a:defRPr/>
            </a:pPr>
            <a:endParaRPr lang="en-US" sz="2000" b="1" dirty="0" smtClean="0">
              <a:solidFill>
                <a:schemeClr val="tx1"/>
              </a:solidFill>
            </a:endParaRPr>
          </a:p>
          <a:p>
            <a:pPr marL="0" indent="0">
              <a:buFont typeface="Arial" pitchFamily="34" charset="0"/>
              <a:buNone/>
              <a:defRPr/>
            </a:pPr>
            <a:endParaRPr lang="en-US" sz="2000" b="1" dirty="0">
              <a:solidFill>
                <a:schemeClr val="tx1"/>
              </a:solidFill>
            </a:endParaRPr>
          </a:p>
          <a:p>
            <a:pPr marL="0" indent="0">
              <a:buFont typeface="Arial" pitchFamily="34" charset="0"/>
              <a:buNone/>
              <a:defRPr/>
            </a:pPr>
            <a:endParaRPr lang="en-US" sz="2000" b="1" dirty="0" smtClean="0">
              <a:solidFill>
                <a:schemeClr val="tx1"/>
              </a:solidFill>
            </a:endParaRPr>
          </a:p>
          <a:p>
            <a:pPr>
              <a:buFont typeface="Arial" pitchFamily="34" charset="0"/>
              <a:buChar char="•"/>
              <a:defRPr/>
            </a:pPr>
            <a:endParaRPr lang="en-MY" sz="2000" b="1" dirty="0" smtClean="0">
              <a:solidFill>
                <a:schemeClr val="tx1"/>
              </a:solidFill>
            </a:endParaRPr>
          </a:p>
          <a:p>
            <a:pPr>
              <a:buFont typeface="Arial" pitchFamily="34" charset="0"/>
              <a:buChar char="•"/>
              <a:defRPr/>
            </a:pPr>
            <a:endParaRPr lang="en-MY" sz="2000" b="1" dirty="0">
              <a:solidFill>
                <a:schemeClr val="tx1"/>
              </a:solidFill>
            </a:endParaRPr>
          </a:p>
        </p:txBody>
      </p:sp>
      <p:sp>
        <p:nvSpPr>
          <p:cNvPr id="5" name="Rectangle 4"/>
          <p:cNvSpPr/>
          <p:nvPr/>
        </p:nvSpPr>
        <p:spPr>
          <a:xfrm>
            <a:off x="627063" y="3289300"/>
            <a:ext cx="266541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Cambria" pitchFamily="18" charset="0"/>
              </a:rPr>
              <a:t>Susut</a:t>
            </a:r>
            <a:r>
              <a:rPr lang="en-US" b="1" dirty="0">
                <a:solidFill>
                  <a:schemeClr val="tx1"/>
                </a:solidFill>
                <a:latin typeface="Cambria" pitchFamily="18" charset="0"/>
              </a:rPr>
              <a:t> </a:t>
            </a:r>
            <a:r>
              <a:rPr lang="en-US" b="1" dirty="0" err="1">
                <a:solidFill>
                  <a:schemeClr val="tx1"/>
                </a:solidFill>
                <a:latin typeface="Cambria" pitchFamily="18" charset="0"/>
              </a:rPr>
              <a:t>nilai</a:t>
            </a:r>
            <a:r>
              <a:rPr lang="en-US" b="1" dirty="0">
                <a:solidFill>
                  <a:schemeClr val="tx1"/>
                </a:solidFill>
                <a:latin typeface="Cambria" pitchFamily="18" charset="0"/>
              </a:rPr>
              <a:t> </a:t>
            </a:r>
            <a:r>
              <a:rPr lang="en-US" b="1" dirty="0" err="1">
                <a:solidFill>
                  <a:schemeClr val="tx1"/>
                </a:solidFill>
                <a:latin typeface="Cambria" pitchFamily="18" charset="0"/>
              </a:rPr>
              <a:t>tahunan</a:t>
            </a:r>
            <a:r>
              <a:rPr lang="en-US" b="1" dirty="0">
                <a:solidFill>
                  <a:schemeClr val="tx1"/>
                </a:solidFill>
                <a:latin typeface="Cambria" pitchFamily="18" charset="0"/>
              </a:rPr>
              <a:t> </a:t>
            </a:r>
            <a:endParaRPr lang="en-MY" b="1" dirty="0">
              <a:solidFill>
                <a:schemeClr val="tx1"/>
              </a:solidFill>
              <a:latin typeface="Cambria" pitchFamily="18" charset="0"/>
            </a:endParaRPr>
          </a:p>
        </p:txBody>
      </p:sp>
      <p:sp>
        <p:nvSpPr>
          <p:cNvPr id="6" name="Equal 5"/>
          <p:cNvSpPr/>
          <p:nvPr/>
        </p:nvSpPr>
        <p:spPr>
          <a:xfrm>
            <a:off x="3375025" y="3446463"/>
            <a:ext cx="647700" cy="431800"/>
          </a:xfrm>
          <a:prstGeom prst="mathEqual">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bg1"/>
              </a:solidFill>
            </a:endParaRPr>
          </a:p>
        </p:txBody>
      </p:sp>
      <p:sp>
        <p:nvSpPr>
          <p:cNvPr id="7" name="Rectangle 6"/>
          <p:cNvSpPr/>
          <p:nvPr/>
        </p:nvSpPr>
        <p:spPr>
          <a:xfrm>
            <a:off x="4030663" y="3306763"/>
            <a:ext cx="2376487" cy="676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Cambria" pitchFamily="18" charset="0"/>
              </a:rPr>
              <a:t>% </a:t>
            </a:r>
            <a:r>
              <a:rPr lang="en-US" b="1" dirty="0" err="1">
                <a:solidFill>
                  <a:schemeClr val="tx1"/>
                </a:solidFill>
                <a:latin typeface="Cambria" pitchFamily="18" charset="0"/>
              </a:rPr>
              <a:t>susut</a:t>
            </a:r>
            <a:r>
              <a:rPr lang="en-US" b="1" dirty="0">
                <a:solidFill>
                  <a:schemeClr val="tx1"/>
                </a:solidFill>
                <a:latin typeface="Cambria" pitchFamily="18" charset="0"/>
              </a:rPr>
              <a:t> </a:t>
            </a:r>
            <a:r>
              <a:rPr lang="en-US" b="1" dirty="0" err="1">
                <a:solidFill>
                  <a:schemeClr val="tx1"/>
                </a:solidFill>
                <a:latin typeface="Cambria" pitchFamily="18" charset="0"/>
              </a:rPr>
              <a:t>nilai</a:t>
            </a:r>
            <a:r>
              <a:rPr lang="en-US" b="1" dirty="0">
                <a:solidFill>
                  <a:schemeClr val="tx1"/>
                </a:solidFill>
                <a:latin typeface="Cambria" pitchFamily="18" charset="0"/>
              </a:rPr>
              <a:t> </a:t>
            </a:r>
            <a:r>
              <a:rPr lang="en-US" b="1" dirty="0" err="1">
                <a:solidFill>
                  <a:schemeClr val="tx1"/>
                </a:solidFill>
                <a:latin typeface="Cambria" pitchFamily="18" charset="0"/>
              </a:rPr>
              <a:t>aset</a:t>
            </a:r>
            <a:r>
              <a:rPr lang="en-US" b="1" dirty="0">
                <a:solidFill>
                  <a:schemeClr val="tx1"/>
                </a:solidFill>
                <a:latin typeface="Cambria" pitchFamily="18" charset="0"/>
              </a:rPr>
              <a:t> </a:t>
            </a:r>
            <a:r>
              <a:rPr lang="en-US" b="1" dirty="0" err="1">
                <a:solidFill>
                  <a:schemeClr val="tx1"/>
                </a:solidFill>
                <a:latin typeface="Cambria" pitchFamily="18" charset="0"/>
              </a:rPr>
              <a:t>bukan</a:t>
            </a:r>
            <a:r>
              <a:rPr lang="en-US" b="1" dirty="0">
                <a:solidFill>
                  <a:schemeClr val="tx1"/>
                </a:solidFill>
                <a:latin typeface="Cambria" pitchFamily="18" charset="0"/>
              </a:rPr>
              <a:t> </a:t>
            </a:r>
            <a:r>
              <a:rPr lang="en-US" b="1" dirty="0" err="1">
                <a:solidFill>
                  <a:schemeClr val="tx1"/>
                </a:solidFill>
                <a:latin typeface="Cambria" pitchFamily="18" charset="0"/>
              </a:rPr>
              <a:t>semasa</a:t>
            </a:r>
            <a:r>
              <a:rPr lang="en-US" b="1" dirty="0">
                <a:solidFill>
                  <a:schemeClr val="tx1"/>
                </a:solidFill>
                <a:latin typeface="Cambria" pitchFamily="18" charset="0"/>
              </a:rPr>
              <a:t>          </a:t>
            </a:r>
            <a:endParaRPr lang="en-MY" b="1" dirty="0">
              <a:solidFill>
                <a:schemeClr val="tx1"/>
              </a:solidFill>
              <a:latin typeface="Cambria" pitchFamily="18" charset="0"/>
            </a:endParaRPr>
          </a:p>
        </p:txBody>
      </p:sp>
      <p:sp>
        <p:nvSpPr>
          <p:cNvPr id="4" name="Multiply 3"/>
          <p:cNvSpPr/>
          <p:nvPr/>
        </p:nvSpPr>
        <p:spPr>
          <a:xfrm>
            <a:off x="6454775" y="3460750"/>
            <a:ext cx="287338" cy="3603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bg1"/>
              </a:solidFill>
            </a:endParaRPr>
          </a:p>
        </p:txBody>
      </p:sp>
      <p:sp>
        <p:nvSpPr>
          <p:cNvPr id="9" name="Rectangle 8"/>
          <p:cNvSpPr/>
          <p:nvPr/>
        </p:nvSpPr>
        <p:spPr>
          <a:xfrm>
            <a:off x="6831013" y="3290888"/>
            <a:ext cx="1800225" cy="719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Cambria" pitchFamily="18" charset="0"/>
              </a:rPr>
              <a:t>Kos </a:t>
            </a:r>
            <a:r>
              <a:rPr lang="en-US" b="1" dirty="0" err="1">
                <a:solidFill>
                  <a:schemeClr val="tx1"/>
                </a:solidFill>
                <a:latin typeface="Cambria" pitchFamily="18" charset="0"/>
              </a:rPr>
              <a:t>asal</a:t>
            </a:r>
            <a:r>
              <a:rPr lang="en-US" b="1" dirty="0">
                <a:solidFill>
                  <a:schemeClr val="tx1"/>
                </a:solidFill>
                <a:latin typeface="Cambria" pitchFamily="18" charset="0"/>
              </a:rPr>
              <a:t> </a:t>
            </a:r>
            <a:r>
              <a:rPr lang="en-US" b="1" dirty="0" err="1">
                <a:solidFill>
                  <a:schemeClr val="tx1"/>
                </a:solidFill>
                <a:latin typeface="Cambria" pitchFamily="18" charset="0"/>
              </a:rPr>
              <a:t>aset</a:t>
            </a:r>
            <a:endParaRPr lang="en-MY" b="1" dirty="0">
              <a:solidFill>
                <a:schemeClr val="tx1"/>
              </a:solidFill>
              <a:latin typeface="Cambria" pitchFamily="18" charset="0"/>
            </a:endParaRPr>
          </a:p>
        </p:txBody>
      </p:sp>
    </p:spTree>
    <p:extLst>
      <p:ext uri="{BB962C8B-B14F-4D97-AF65-F5344CB8AC3E}">
        <p14:creationId xmlns:p14="http://schemas.microsoft.com/office/powerpoint/2010/main" val="2528309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506413"/>
            <a:ext cx="8229600" cy="1143000"/>
          </a:xfrm>
        </p:spPr>
        <p:txBody>
          <a:bodyPr/>
          <a:lstStyle/>
          <a:p>
            <a:r>
              <a:rPr lang="en-US" sz="2800" b="1" smtClean="0">
                <a:latin typeface="Cambria" pitchFamily="18" charset="0"/>
              </a:rPr>
              <a:t>CONTOH 2</a:t>
            </a:r>
            <a:endParaRPr lang="en-MY" sz="2800" smtClean="0"/>
          </a:p>
        </p:txBody>
      </p:sp>
      <p:sp>
        <p:nvSpPr>
          <p:cNvPr id="4" name="Content Placeholder 3"/>
          <p:cNvSpPr>
            <a:spLocks noGrp="1"/>
          </p:cNvSpPr>
          <p:nvPr>
            <p:ph idx="1"/>
          </p:nvPr>
        </p:nvSpPr>
        <p:spPr>
          <a:xfrm>
            <a:off x="467544" y="1600201"/>
            <a:ext cx="7848872" cy="3629000"/>
          </a:xfrm>
          <a:solidFill>
            <a:schemeClr val="bg1"/>
          </a:solidFill>
        </p:spPr>
        <p:txBody>
          <a:bodyPr>
            <a:normAutofit/>
          </a:bodyPr>
          <a:lstStyle/>
          <a:p>
            <a:pPr marL="0" indent="0">
              <a:buFont typeface="Arial" pitchFamily="34" charset="0"/>
              <a:buNone/>
              <a:defRPr/>
            </a:pPr>
            <a:endParaRPr lang="en-MY" sz="1800" b="1" dirty="0" smtClean="0">
              <a:solidFill>
                <a:schemeClr val="tx1"/>
              </a:solidFill>
              <a:latin typeface="Cambria" pitchFamily="18" charset="0"/>
            </a:endParaRPr>
          </a:p>
          <a:p>
            <a:pPr marL="0" indent="0">
              <a:buFont typeface="Arial" pitchFamily="34" charset="0"/>
              <a:buNone/>
              <a:defRPr/>
            </a:pPr>
            <a:r>
              <a:rPr lang="en-MY" sz="2400" dirty="0" smtClean="0">
                <a:solidFill>
                  <a:schemeClr val="tx1"/>
                </a:solidFill>
                <a:latin typeface="Cambria" pitchFamily="18" charset="0"/>
              </a:rPr>
              <a:t>Kos </a:t>
            </a:r>
            <a:r>
              <a:rPr lang="en-MY" sz="2400" dirty="0" err="1" smtClean="0">
                <a:solidFill>
                  <a:schemeClr val="tx1"/>
                </a:solidFill>
                <a:latin typeface="Cambria" pitchFamily="18" charset="0"/>
              </a:rPr>
              <a:t>belian</a:t>
            </a:r>
            <a:r>
              <a:rPr lang="en-MY" sz="2400" dirty="0" smtClean="0">
                <a:solidFill>
                  <a:schemeClr val="tx1"/>
                </a:solidFill>
                <a:latin typeface="Cambria" pitchFamily="18" charset="0"/>
              </a:rPr>
              <a:t> </a:t>
            </a:r>
            <a:r>
              <a:rPr lang="en-MY" sz="2400" dirty="0" err="1" smtClean="0">
                <a:solidFill>
                  <a:schemeClr val="tx1"/>
                </a:solidFill>
                <a:latin typeface="Cambria" pitchFamily="18" charset="0"/>
              </a:rPr>
              <a:t>perabot</a:t>
            </a:r>
            <a:r>
              <a:rPr lang="en-MY" sz="2400" dirty="0" smtClean="0">
                <a:solidFill>
                  <a:schemeClr val="tx1"/>
                </a:solidFill>
                <a:latin typeface="Cambria" pitchFamily="18" charset="0"/>
              </a:rPr>
              <a:t> </a:t>
            </a:r>
            <a:r>
              <a:rPr lang="en-MY" sz="2400" dirty="0" err="1" smtClean="0">
                <a:solidFill>
                  <a:schemeClr val="tx1"/>
                </a:solidFill>
                <a:latin typeface="Cambria" pitchFamily="18" charset="0"/>
              </a:rPr>
              <a:t>oleh</a:t>
            </a:r>
            <a:r>
              <a:rPr lang="en-MY" sz="2400" dirty="0" smtClean="0">
                <a:solidFill>
                  <a:schemeClr val="tx1"/>
                </a:solidFill>
                <a:latin typeface="Cambria" pitchFamily="18" charset="0"/>
              </a:rPr>
              <a:t> PPPA </a:t>
            </a:r>
            <a:r>
              <a:rPr lang="en-MY" sz="2400" dirty="0" err="1" smtClean="0">
                <a:solidFill>
                  <a:schemeClr val="tx1"/>
                </a:solidFill>
                <a:latin typeface="Cambria" pitchFamily="18" charset="0"/>
              </a:rPr>
              <a:t>ialah</a:t>
            </a:r>
            <a:r>
              <a:rPr lang="en-MY" sz="2400" dirty="0" smtClean="0">
                <a:solidFill>
                  <a:schemeClr val="tx1"/>
                </a:solidFill>
                <a:latin typeface="Cambria" pitchFamily="18" charset="0"/>
              </a:rPr>
              <a:t> RM 25,000.00. </a:t>
            </a:r>
            <a:r>
              <a:rPr lang="en-MY" sz="2400" dirty="0" err="1" smtClean="0">
                <a:solidFill>
                  <a:schemeClr val="tx1"/>
                </a:solidFill>
                <a:latin typeface="Cambria" pitchFamily="18" charset="0"/>
              </a:rPr>
              <a:t>Perabot</a:t>
            </a:r>
            <a:r>
              <a:rPr lang="en-MY" sz="2400" dirty="0" smtClean="0">
                <a:solidFill>
                  <a:schemeClr val="tx1"/>
                </a:solidFill>
                <a:latin typeface="Cambria" pitchFamily="18" charset="0"/>
              </a:rPr>
              <a:t> </a:t>
            </a:r>
            <a:r>
              <a:rPr lang="en-MY" sz="2400" dirty="0" err="1" smtClean="0">
                <a:solidFill>
                  <a:schemeClr val="tx1"/>
                </a:solidFill>
                <a:latin typeface="Cambria" pitchFamily="18" charset="0"/>
              </a:rPr>
              <a:t>itu</a:t>
            </a:r>
            <a:r>
              <a:rPr lang="en-MY" sz="2400" dirty="0">
                <a:solidFill>
                  <a:schemeClr val="tx1"/>
                </a:solidFill>
                <a:latin typeface="Cambria" pitchFamily="18" charset="0"/>
              </a:rPr>
              <a:t> </a:t>
            </a:r>
            <a:r>
              <a:rPr lang="en-MY" sz="2400" dirty="0" err="1" smtClean="0">
                <a:solidFill>
                  <a:schemeClr val="tx1"/>
                </a:solidFill>
                <a:latin typeface="Cambria" pitchFamily="18" charset="0"/>
              </a:rPr>
              <a:t>disusutnilaikan</a:t>
            </a:r>
            <a:r>
              <a:rPr lang="en-MY" sz="2400" dirty="0" smtClean="0">
                <a:solidFill>
                  <a:schemeClr val="tx1"/>
                </a:solidFill>
                <a:latin typeface="Cambria" pitchFamily="18" charset="0"/>
              </a:rPr>
              <a:t> </a:t>
            </a:r>
            <a:r>
              <a:rPr lang="en-MY" sz="2400" dirty="0" err="1" smtClean="0">
                <a:solidFill>
                  <a:schemeClr val="tx1"/>
                </a:solidFill>
                <a:latin typeface="Cambria" pitchFamily="18" charset="0"/>
              </a:rPr>
              <a:t>dengan</a:t>
            </a:r>
            <a:r>
              <a:rPr lang="en-MY" sz="2400" dirty="0" smtClean="0">
                <a:solidFill>
                  <a:schemeClr val="tx1"/>
                </a:solidFill>
                <a:latin typeface="Cambria" pitchFamily="18" charset="0"/>
              </a:rPr>
              <a:t> </a:t>
            </a:r>
            <a:r>
              <a:rPr lang="en-MY" sz="2400" dirty="0" err="1" smtClean="0">
                <a:solidFill>
                  <a:schemeClr val="tx1"/>
                </a:solidFill>
                <a:latin typeface="Cambria" pitchFamily="18" charset="0"/>
              </a:rPr>
              <a:t>kadar</a:t>
            </a:r>
            <a:r>
              <a:rPr lang="en-MY" sz="2400" dirty="0" smtClean="0">
                <a:solidFill>
                  <a:schemeClr val="tx1"/>
                </a:solidFill>
                <a:latin typeface="Cambria" pitchFamily="18" charset="0"/>
              </a:rPr>
              <a:t> 10% </a:t>
            </a:r>
            <a:r>
              <a:rPr lang="en-MY" sz="2400" dirty="0" err="1" smtClean="0">
                <a:solidFill>
                  <a:schemeClr val="tx1"/>
                </a:solidFill>
                <a:latin typeface="Cambria" pitchFamily="18" charset="0"/>
              </a:rPr>
              <a:t>setahun</a:t>
            </a:r>
            <a:r>
              <a:rPr lang="en-MY" sz="2400" dirty="0" smtClean="0">
                <a:solidFill>
                  <a:schemeClr val="tx1"/>
                </a:solidFill>
                <a:latin typeface="Cambria" pitchFamily="18" charset="0"/>
              </a:rPr>
              <a:t> </a:t>
            </a:r>
            <a:r>
              <a:rPr lang="en-MY" sz="2400" dirty="0" err="1" smtClean="0">
                <a:solidFill>
                  <a:schemeClr val="tx1"/>
                </a:solidFill>
                <a:latin typeface="Cambria" pitchFamily="18" charset="0"/>
              </a:rPr>
              <a:t>daripada</a:t>
            </a:r>
            <a:r>
              <a:rPr lang="en-MY" sz="2400" dirty="0" smtClean="0">
                <a:solidFill>
                  <a:schemeClr val="tx1"/>
                </a:solidFill>
                <a:latin typeface="Cambria" pitchFamily="18" charset="0"/>
              </a:rPr>
              <a:t> </a:t>
            </a:r>
            <a:r>
              <a:rPr lang="en-MY" sz="2400" dirty="0" err="1" smtClean="0">
                <a:solidFill>
                  <a:schemeClr val="tx1"/>
                </a:solidFill>
                <a:latin typeface="Cambria" pitchFamily="18" charset="0"/>
              </a:rPr>
              <a:t>kos</a:t>
            </a:r>
            <a:r>
              <a:rPr lang="en-MY" sz="2400" dirty="0" smtClean="0">
                <a:solidFill>
                  <a:schemeClr val="tx1"/>
                </a:solidFill>
                <a:latin typeface="Cambria" pitchFamily="18" charset="0"/>
              </a:rPr>
              <a:t> </a:t>
            </a:r>
            <a:r>
              <a:rPr lang="en-MY" sz="2400" dirty="0" err="1" smtClean="0">
                <a:solidFill>
                  <a:schemeClr val="tx1"/>
                </a:solidFill>
                <a:latin typeface="Cambria" pitchFamily="18" charset="0"/>
              </a:rPr>
              <a:t>asalnya</a:t>
            </a:r>
            <a:r>
              <a:rPr lang="en-MY" sz="1800" b="1" dirty="0" smtClean="0">
                <a:solidFill>
                  <a:schemeClr val="tx1"/>
                </a:solidFill>
                <a:latin typeface="Cambria" pitchFamily="18" charset="0"/>
              </a:rPr>
              <a:t>.</a:t>
            </a:r>
          </a:p>
          <a:p>
            <a:pPr>
              <a:buFont typeface="Arial" pitchFamily="34" charset="0"/>
              <a:buChar char="•"/>
              <a:defRPr/>
            </a:pPr>
            <a:endParaRPr lang="en-MY" sz="1800" b="1" dirty="0" smtClean="0">
              <a:solidFill>
                <a:schemeClr val="tx1"/>
              </a:solidFill>
              <a:latin typeface="Cambria" pitchFamily="18" charset="0"/>
            </a:endParaRPr>
          </a:p>
          <a:p>
            <a:pPr marL="0" indent="0">
              <a:buFont typeface="Arial" pitchFamily="34" charset="0"/>
              <a:buNone/>
              <a:defRPr/>
            </a:pPr>
            <a:endParaRPr lang="en-US" sz="1800" b="1" dirty="0" smtClean="0">
              <a:solidFill>
                <a:schemeClr val="tx1"/>
              </a:solidFill>
              <a:latin typeface="Cambria" pitchFamily="18" charset="0"/>
            </a:endParaRPr>
          </a:p>
          <a:p>
            <a:pPr marL="0" indent="0">
              <a:buFont typeface="Arial" pitchFamily="34" charset="0"/>
              <a:buNone/>
              <a:defRPr/>
            </a:pPr>
            <a:endParaRPr lang="en-US" sz="1800" b="1" dirty="0" smtClean="0">
              <a:solidFill>
                <a:schemeClr val="tx1"/>
              </a:solidFill>
              <a:latin typeface="Cambria" pitchFamily="18" charset="0"/>
            </a:endParaRPr>
          </a:p>
          <a:p>
            <a:pPr marL="0" indent="0">
              <a:buFont typeface="Arial" pitchFamily="34" charset="0"/>
              <a:buNone/>
              <a:defRPr/>
            </a:pPr>
            <a:endParaRPr lang="en-US" sz="1800" b="1" dirty="0">
              <a:solidFill>
                <a:schemeClr val="tx1"/>
              </a:solidFill>
              <a:latin typeface="Cambria" pitchFamily="18" charset="0"/>
            </a:endParaRPr>
          </a:p>
          <a:p>
            <a:pPr marL="0" indent="0">
              <a:buFont typeface="Arial" pitchFamily="34" charset="0"/>
              <a:buNone/>
              <a:defRPr/>
            </a:pPr>
            <a:endParaRPr lang="en-US" sz="1800" b="1" dirty="0" smtClean="0">
              <a:solidFill>
                <a:schemeClr val="tx1"/>
              </a:solidFill>
              <a:latin typeface="Cambria" pitchFamily="18" charset="0"/>
            </a:endParaRPr>
          </a:p>
          <a:p>
            <a:pPr marL="0" indent="0">
              <a:buFont typeface="Arial" pitchFamily="34" charset="0"/>
              <a:buNone/>
              <a:defRPr/>
            </a:pPr>
            <a:endParaRPr lang="en-MY" sz="1800" b="1" dirty="0" smtClean="0">
              <a:solidFill>
                <a:schemeClr val="tx1"/>
              </a:solidFill>
              <a:latin typeface="Cambria" pitchFamily="18" charset="0"/>
            </a:endParaRPr>
          </a:p>
          <a:p>
            <a:pPr marL="0" indent="0">
              <a:buFont typeface="Arial" pitchFamily="34" charset="0"/>
              <a:buNone/>
              <a:defRPr/>
            </a:pPr>
            <a:endParaRPr lang="en-MY" sz="1800" b="1" dirty="0">
              <a:solidFill>
                <a:schemeClr val="tx1"/>
              </a:solidFill>
            </a:endParaRPr>
          </a:p>
        </p:txBody>
      </p:sp>
      <p:sp>
        <p:nvSpPr>
          <p:cNvPr id="7" name="Rectangle 6"/>
          <p:cNvSpPr/>
          <p:nvPr/>
        </p:nvSpPr>
        <p:spPr>
          <a:xfrm>
            <a:off x="467544" y="3195638"/>
            <a:ext cx="2778894" cy="719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Cambria" pitchFamily="18" charset="0"/>
              </a:rPr>
              <a:t>Susut</a:t>
            </a:r>
            <a:r>
              <a:rPr lang="en-US" sz="2400" dirty="0">
                <a:solidFill>
                  <a:schemeClr val="tx1"/>
                </a:solidFill>
                <a:latin typeface="Cambria" pitchFamily="18" charset="0"/>
              </a:rPr>
              <a:t> </a:t>
            </a:r>
            <a:r>
              <a:rPr lang="en-US" sz="2400" dirty="0" err="1">
                <a:solidFill>
                  <a:schemeClr val="tx1"/>
                </a:solidFill>
                <a:latin typeface="Cambria" pitchFamily="18" charset="0"/>
              </a:rPr>
              <a:t>nilai</a:t>
            </a:r>
            <a:r>
              <a:rPr lang="en-US" sz="2400" dirty="0">
                <a:solidFill>
                  <a:schemeClr val="tx1"/>
                </a:solidFill>
                <a:latin typeface="Cambria" pitchFamily="18" charset="0"/>
              </a:rPr>
              <a:t> </a:t>
            </a:r>
            <a:r>
              <a:rPr lang="en-US" sz="2400" dirty="0" err="1">
                <a:solidFill>
                  <a:schemeClr val="tx1"/>
                </a:solidFill>
                <a:latin typeface="Cambria" pitchFamily="18" charset="0"/>
              </a:rPr>
              <a:t>tahunan</a:t>
            </a:r>
            <a:endParaRPr lang="en-MY" sz="2400" dirty="0">
              <a:solidFill>
                <a:schemeClr val="tx1"/>
              </a:solidFill>
              <a:latin typeface="Cambria" pitchFamily="18" charset="0"/>
            </a:endParaRPr>
          </a:p>
        </p:txBody>
      </p:sp>
      <p:sp>
        <p:nvSpPr>
          <p:cNvPr id="8" name="Equal 7"/>
          <p:cNvSpPr/>
          <p:nvPr/>
        </p:nvSpPr>
        <p:spPr>
          <a:xfrm>
            <a:off x="3425825" y="3316288"/>
            <a:ext cx="695325" cy="504825"/>
          </a:xfrm>
          <a:prstGeom prst="mathEqual">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tx1"/>
              </a:solidFill>
            </a:endParaRPr>
          </a:p>
        </p:txBody>
      </p:sp>
      <p:sp>
        <p:nvSpPr>
          <p:cNvPr id="13" name="Equal 12"/>
          <p:cNvSpPr/>
          <p:nvPr/>
        </p:nvSpPr>
        <p:spPr>
          <a:xfrm>
            <a:off x="3395663" y="4293915"/>
            <a:ext cx="696912" cy="503237"/>
          </a:xfrm>
          <a:prstGeom prst="mathEqual">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tx1"/>
              </a:solidFill>
            </a:endParaRPr>
          </a:p>
        </p:txBody>
      </p:sp>
    </p:spTree>
    <p:extLst>
      <p:ext uri="{BB962C8B-B14F-4D97-AF65-F5344CB8AC3E}">
        <p14:creationId xmlns:p14="http://schemas.microsoft.com/office/powerpoint/2010/main" val="3317307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ChangeArrowheads="1"/>
          </p:cNvSpPr>
          <p:nvPr/>
        </p:nvSpPr>
        <p:spPr bwMode="auto">
          <a:xfrm>
            <a:off x="381000" y="1676400"/>
            <a:ext cx="8382000" cy="2090738"/>
          </a:xfrm>
          <a:prstGeom prst="rect">
            <a:avLst/>
          </a:prstGeom>
          <a:noFill/>
          <a:ln w="12700">
            <a:noFill/>
            <a:miter lim="800000"/>
            <a:headEnd/>
            <a:tailEnd/>
          </a:ln>
        </p:spPr>
        <p:txBody>
          <a:bodyPr lIns="90488" tIns="44450" rIns="90488" bIns="44450">
            <a:spAutoFit/>
          </a:bodyPr>
          <a:lstStyle/>
          <a:p>
            <a:pPr algn="ctr">
              <a:defRPr/>
            </a:pPr>
            <a:r>
              <a:rPr lang="en-US" sz="2800" dirty="0" err="1">
                <a:latin typeface="Cambria" pitchFamily="18" charset="0"/>
                <a:cs typeface="Arial" pitchFamily="34" charset="0"/>
              </a:rPr>
              <a:t>Pada</a:t>
            </a:r>
            <a:r>
              <a:rPr lang="en-US" sz="2800" dirty="0">
                <a:latin typeface="Cambria" pitchFamily="18" charset="0"/>
                <a:cs typeface="Arial" pitchFamily="34" charset="0"/>
              </a:rPr>
              <a:t> 1 </a:t>
            </a:r>
            <a:r>
              <a:rPr lang="en-US" sz="2800" dirty="0" err="1">
                <a:latin typeface="Cambria" pitchFamily="18" charset="0"/>
                <a:cs typeface="Arial" pitchFamily="34" charset="0"/>
              </a:rPr>
              <a:t>Januari</a:t>
            </a:r>
            <a:r>
              <a:rPr lang="en-US" sz="2800" dirty="0">
                <a:latin typeface="Cambria" pitchFamily="18" charset="0"/>
                <a:cs typeface="Arial" pitchFamily="34" charset="0"/>
              </a:rPr>
              <a:t>, </a:t>
            </a:r>
            <a:r>
              <a:rPr lang="en-US" sz="2800" dirty="0" err="1">
                <a:latin typeface="Cambria" pitchFamily="18" charset="0"/>
                <a:cs typeface="Arial" pitchFamily="34" charset="0"/>
              </a:rPr>
              <a:t>KeTTHA</a:t>
            </a:r>
            <a:r>
              <a:rPr lang="en-US" sz="2800" dirty="0">
                <a:latin typeface="Cambria" pitchFamily="18" charset="0"/>
                <a:cs typeface="Arial" pitchFamily="34" charset="0"/>
              </a:rPr>
              <a:t> MEMBELI </a:t>
            </a:r>
            <a:r>
              <a:rPr lang="en-US" sz="2800" dirty="0" err="1">
                <a:latin typeface="Cambria" pitchFamily="18" charset="0"/>
                <a:cs typeface="Arial" pitchFamily="34" charset="0"/>
              </a:rPr>
              <a:t>peralatan</a:t>
            </a:r>
            <a:r>
              <a:rPr lang="en-US" sz="2800" dirty="0">
                <a:latin typeface="Cambria" pitchFamily="18" charset="0"/>
                <a:cs typeface="Arial" pitchFamily="34" charset="0"/>
              </a:rPr>
              <a:t> </a:t>
            </a:r>
            <a:r>
              <a:rPr lang="en-US" sz="2800" dirty="0" err="1">
                <a:latin typeface="Cambria" pitchFamily="18" charset="0"/>
                <a:cs typeface="Arial" pitchFamily="34" charset="0"/>
              </a:rPr>
              <a:t>bernilai</a:t>
            </a:r>
            <a:r>
              <a:rPr lang="en-US" sz="2800" dirty="0">
                <a:latin typeface="Cambria" pitchFamily="18" charset="0"/>
                <a:cs typeface="Arial" pitchFamily="34" charset="0"/>
              </a:rPr>
              <a:t> RM27, 500 </a:t>
            </a:r>
            <a:r>
              <a:rPr lang="en-US" sz="2800" dirty="0" err="1">
                <a:latin typeface="Cambria" pitchFamily="18" charset="0"/>
                <a:cs typeface="Arial" pitchFamily="34" charset="0"/>
              </a:rPr>
              <a:t>secara</a:t>
            </a:r>
            <a:r>
              <a:rPr lang="en-US" sz="2800" dirty="0">
                <a:latin typeface="Cambria" pitchFamily="18" charset="0"/>
                <a:cs typeface="Arial" pitchFamily="34" charset="0"/>
              </a:rPr>
              <a:t> </a:t>
            </a:r>
            <a:r>
              <a:rPr lang="en-US" sz="2800" dirty="0" err="1">
                <a:latin typeface="Cambria" pitchFamily="18" charset="0"/>
                <a:cs typeface="Arial" pitchFamily="34" charset="0"/>
              </a:rPr>
              <a:t>tunai</a:t>
            </a:r>
            <a:r>
              <a:rPr lang="en-US" sz="2800" dirty="0">
                <a:latin typeface="Cambria" pitchFamily="18" charset="0"/>
                <a:cs typeface="Arial" pitchFamily="34" charset="0"/>
              </a:rPr>
              <a:t>. </a:t>
            </a:r>
            <a:r>
              <a:rPr lang="en-US" sz="2800" dirty="0" err="1">
                <a:latin typeface="Cambria" pitchFamily="18" charset="0"/>
                <a:cs typeface="Arial" pitchFamily="34" charset="0"/>
              </a:rPr>
              <a:t>Peralatan</a:t>
            </a:r>
            <a:r>
              <a:rPr lang="en-US" sz="2800" dirty="0">
                <a:latin typeface="Cambria" pitchFamily="18" charset="0"/>
                <a:cs typeface="Arial" pitchFamily="34" charset="0"/>
              </a:rPr>
              <a:t>  </a:t>
            </a:r>
            <a:r>
              <a:rPr lang="en-US" sz="2800" dirty="0" err="1">
                <a:latin typeface="Cambria" pitchFamily="18" charset="0"/>
                <a:cs typeface="Arial" pitchFamily="34" charset="0"/>
              </a:rPr>
              <a:t>tersebut</a:t>
            </a:r>
            <a:r>
              <a:rPr lang="en-US" sz="2800" dirty="0">
                <a:latin typeface="Cambria" pitchFamily="18" charset="0"/>
                <a:cs typeface="Arial" pitchFamily="34" charset="0"/>
              </a:rPr>
              <a:t> </a:t>
            </a:r>
            <a:r>
              <a:rPr lang="en-US" sz="2800" dirty="0" err="1">
                <a:latin typeface="Cambria" pitchFamily="18" charset="0"/>
                <a:cs typeface="Arial" pitchFamily="34" charset="0"/>
              </a:rPr>
              <a:t>mempunyai</a:t>
            </a:r>
            <a:r>
              <a:rPr lang="en-US" sz="2800" dirty="0">
                <a:latin typeface="Cambria" pitchFamily="18" charset="0"/>
                <a:cs typeface="Arial" pitchFamily="34" charset="0"/>
              </a:rPr>
              <a:t> </a:t>
            </a:r>
            <a:r>
              <a:rPr lang="en-US" sz="2800" dirty="0" err="1">
                <a:latin typeface="Cambria" pitchFamily="18" charset="0"/>
                <a:cs typeface="Arial" pitchFamily="34" charset="0"/>
              </a:rPr>
              <a:t>anggaran</a:t>
            </a:r>
            <a:r>
              <a:rPr lang="en-US" sz="2800" dirty="0">
                <a:latin typeface="Cambria" pitchFamily="18" charset="0"/>
                <a:cs typeface="Arial" pitchFamily="34" charset="0"/>
              </a:rPr>
              <a:t> </a:t>
            </a:r>
            <a:r>
              <a:rPr lang="en-US" sz="2800" dirty="0" err="1">
                <a:latin typeface="Cambria" pitchFamily="18" charset="0"/>
                <a:cs typeface="Arial" pitchFamily="34" charset="0"/>
              </a:rPr>
              <a:t>hayat</a:t>
            </a:r>
            <a:r>
              <a:rPr lang="en-US" sz="2800" dirty="0">
                <a:latin typeface="Cambria" pitchFamily="18" charset="0"/>
                <a:cs typeface="Arial" pitchFamily="34" charset="0"/>
              </a:rPr>
              <a:t> </a:t>
            </a:r>
            <a:r>
              <a:rPr lang="en-US" sz="2800" dirty="0" err="1">
                <a:latin typeface="Cambria" pitchFamily="18" charset="0"/>
                <a:cs typeface="Arial" pitchFamily="34" charset="0"/>
              </a:rPr>
              <a:t>berguna</a:t>
            </a:r>
            <a:r>
              <a:rPr lang="en-US" sz="2800" dirty="0">
                <a:latin typeface="Cambria" pitchFamily="18" charset="0"/>
                <a:cs typeface="Arial" pitchFamily="34" charset="0"/>
              </a:rPr>
              <a:t> 5 </a:t>
            </a:r>
            <a:r>
              <a:rPr lang="en-US" sz="2800" dirty="0" err="1">
                <a:latin typeface="Cambria" pitchFamily="18" charset="0"/>
                <a:cs typeface="Arial" pitchFamily="34" charset="0"/>
              </a:rPr>
              <a:t>tahun</a:t>
            </a:r>
            <a:r>
              <a:rPr lang="en-US" sz="2800" dirty="0">
                <a:latin typeface="Cambria" pitchFamily="18" charset="0"/>
                <a:cs typeface="Arial" pitchFamily="34" charset="0"/>
              </a:rPr>
              <a:t> dan </a:t>
            </a:r>
            <a:r>
              <a:rPr lang="en-US" sz="2800" dirty="0" err="1">
                <a:latin typeface="Cambria" pitchFamily="18" charset="0"/>
                <a:cs typeface="Arial" pitchFamily="34" charset="0"/>
              </a:rPr>
              <a:t>anggaran</a:t>
            </a:r>
            <a:r>
              <a:rPr lang="en-US" sz="2800" dirty="0">
                <a:latin typeface="Cambria" pitchFamily="18" charset="0"/>
                <a:cs typeface="Arial" pitchFamily="34" charset="0"/>
              </a:rPr>
              <a:t> </a:t>
            </a:r>
            <a:r>
              <a:rPr lang="en-US" sz="2800" dirty="0" err="1">
                <a:latin typeface="Cambria" pitchFamily="18" charset="0"/>
                <a:cs typeface="Arial" pitchFamily="34" charset="0"/>
              </a:rPr>
              <a:t>nilai</a:t>
            </a:r>
            <a:r>
              <a:rPr lang="en-US" sz="2800" dirty="0">
                <a:latin typeface="Cambria" pitchFamily="18" charset="0"/>
                <a:cs typeface="Arial" pitchFamily="34" charset="0"/>
              </a:rPr>
              <a:t> </a:t>
            </a:r>
            <a:r>
              <a:rPr lang="en-US" sz="2800" dirty="0" err="1" smtClean="0">
                <a:latin typeface="Cambria" pitchFamily="18" charset="0"/>
                <a:cs typeface="Arial" pitchFamily="34" charset="0"/>
              </a:rPr>
              <a:t>sisa</a:t>
            </a:r>
            <a:r>
              <a:rPr lang="en-US" sz="2800" dirty="0" smtClean="0">
                <a:latin typeface="Cambria" pitchFamily="18" charset="0"/>
                <a:cs typeface="Arial" pitchFamily="34" charset="0"/>
              </a:rPr>
              <a:t> </a:t>
            </a:r>
            <a:r>
              <a:rPr lang="en-US" sz="2800" dirty="0" err="1">
                <a:latin typeface="Cambria" pitchFamily="18" charset="0"/>
                <a:cs typeface="Arial" pitchFamily="34" charset="0"/>
              </a:rPr>
              <a:t>sebanyak</a:t>
            </a:r>
            <a:r>
              <a:rPr lang="en-US" sz="2800" dirty="0">
                <a:latin typeface="Cambria" pitchFamily="18" charset="0"/>
                <a:cs typeface="Arial" pitchFamily="34" charset="0"/>
              </a:rPr>
              <a:t> RM 2,500.</a:t>
            </a:r>
          </a:p>
          <a:p>
            <a:pPr algn="ctr">
              <a:defRPr/>
            </a:pPr>
            <a:r>
              <a:rPr lang="en-US" b="1" i="1" dirty="0">
                <a:solidFill>
                  <a:srgbClr val="FF0000"/>
                </a:solidFill>
                <a:latin typeface="+mn-lt"/>
                <a:cs typeface="Arial" pitchFamily="34" charset="0"/>
              </a:rPr>
              <a:t>.</a:t>
            </a:r>
          </a:p>
        </p:txBody>
      </p:sp>
      <p:sp>
        <p:nvSpPr>
          <p:cNvPr id="27655" name="Rectangle 7"/>
          <p:cNvSpPr>
            <a:spLocks noChangeArrowheads="1"/>
          </p:cNvSpPr>
          <p:nvPr/>
        </p:nvSpPr>
        <p:spPr bwMode="auto">
          <a:xfrm>
            <a:off x="533400" y="4114800"/>
            <a:ext cx="74676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800" b="1">
                <a:solidFill>
                  <a:srgbClr val="714400"/>
                </a:solidFill>
                <a:latin typeface="Cambria" pitchFamily="18" charset="0"/>
                <a:cs typeface="Arial" charset="0"/>
              </a:rPr>
              <a:t>Berapakah belanja susutnilai tahunan menggunakan kaedah garis lurus?</a:t>
            </a:r>
          </a:p>
        </p:txBody>
      </p:sp>
      <p:grpSp>
        <p:nvGrpSpPr>
          <p:cNvPr id="47108" name="Group 74"/>
          <p:cNvGrpSpPr>
            <a:grpSpLocks/>
          </p:cNvGrpSpPr>
          <p:nvPr/>
        </p:nvGrpSpPr>
        <p:grpSpPr bwMode="auto">
          <a:xfrm>
            <a:off x="7310438" y="4114800"/>
            <a:ext cx="1681162" cy="1633538"/>
            <a:chOff x="2691" y="3192"/>
            <a:chExt cx="1059" cy="1029"/>
          </a:xfrm>
        </p:grpSpPr>
        <p:sp>
          <p:nvSpPr>
            <p:cNvPr id="47110" name="Freeform 75"/>
            <p:cNvSpPr>
              <a:spLocks/>
            </p:cNvSpPr>
            <p:nvPr/>
          </p:nvSpPr>
          <p:spPr bwMode="auto">
            <a:xfrm>
              <a:off x="3112" y="3192"/>
              <a:ext cx="287" cy="226"/>
            </a:xfrm>
            <a:custGeom>
              <a:avLst/>
              <a:gdLst>
                <a:gd name="T0" fmla="*/ 0 w 2014"/>
                <a:gd name="T1" fmla="*/ 0 h 1583"/>
                <a:gd name="T2" fmla="*/ 0 w 2014"/>
                <a:gd name="T3" fmla="*/ 0 h 1583"/>
                <a:gd name="T4" fmla="*/ 0 w 2014"/>
                <a:gd name="T5" fmla="*/ 0 h 1583"/>
                <a:gd name="T6" fmla="*/ 0 w 2014"/>
                <a:gd name="T7" fmla="*/ 0 h 1583"/>
                <a:gd name="T8" fmla="*/ 0 w 2014"/>
                <a:gd name="T9" fmla="*/ 0 h 1583"/>
                <a:gd name="T10" fmla="*/ 0 w 2014"/>
                <a:gd name="T11" fmla="*/ 0 h 1583"/>
                <a:gd name="T12" fmla="*/ 0 w 2014"/>
                <a:gd name="T13" fmla="*/ 0 h 1583"/>
                <a:gd name="T14" fmla="*/ 0 w 2014"/>
                <a:gd name="T15" fmla="*/ 0 h 1583"/>
                <a:gd name="T16" fmla="*/ 0 w 2014"/>
                <a:gd name="T17" fmla="*/ 0 h 1583"/>
                <a:gd name="T18" fmla="*/ 0 w 2014"/>
                <a:gd name="T19" fmla="*/ 0 h 1583"/>
                <a:gd name="T20" fmla="*/ 0 w 2014"/>
                <a:gd name="T21" fmla="*/ 0 h 1583"/>
                <a:gd name="T22" fmla="*/ 0 w 2014"/>
                <a:gd name="T23" fmla="*/ 0 h 1583"/>
                <a:gd name="T24" fmla="*/ 0 w 2014"/>
                <a:gd name="T25" fmla="*/ 0 h 1583"/>
                <a:gd name="T26" fmla="*/ 0 w 2014"/>
                <a:gd name="T27" fmla="*/ 0 h 1583"/>
                <a:gd name="T28" fmla="*/ 0 w 2014"/>
                <a:gd name="T29" fmla="*/ 0 h 1583"/>
                <a:gd name="T30" fmla="*/ 0 w 2014"/>
                <a:gd name="T31" fmla="*/ 0 h 1583"/>
                <a:gd name="T32" fmla="*/ 0 w 2014"/>
                <a:gd name="T33" fmla="*/ 0 h 1583"/>
                <a:gd name="T34" fmla="*/ 0 w 2014"/>
                <a:gd name="T35" fmla="*/ 0 h 1583"/>
                <a:gd name="T36" fmla="*/ 0 w 2014"/>
                <a:gd name="T37" fmla="*/ 0 h 1583"/>
                <a:gd name="T38" fmla="*/ 0 w 2014"/>
                <a:gd name="T39" fmla="*/ 0 h 1583"/>
                <a:gd name="T40" fmla="*/ 0 w 2014"/>
                <a:gd name="T41" fmla="*/ 0 h 1583"/>
                <a:gd name="T42" fmla="*/ 0 w 2014"/>
                <a:gd name="T43" fmla="*/ 0 h 1583"/>
                <a:gd name="T44" fmla="*/ 0 w 2014"/>
                <a:gd name="T45" fmla="*/ 0 h 1583"/>
                <a:gd name="T46" fmla="*/ 0 w 2014"/>
                <a:gd name="T47" fmla="*/ 0 h 1583"/>
                <a:gd name="T48" fmla="*/ 0 w 2014"/>
                <a:gd name="T49" fmla="*/ 0 h 1583"/>
                <a:gd name="T50" fmla="*/ 0 w 2014"/>
                <a:gd name="T51" fmla="*/ 0 h 1583"/>
                <a:gd name="T52" fmla="*/ 0 w 2014"/>
                <a:gd name="T53" fmla="*/ 0 h 1583"/>
                <a:gd name="T54" fmla="*/ 0 w 2014"/>
                <a:gd name="T55" fmla="*/ 0 h 1583"/>
                <a:gd name="T56" fmla="*/ 0 w 2014"/>
                <a:gd name="T57" fmla="*/ 0 h 1583"/>
                <a:gd name="T58" fmla="*/ 0 w 2014"/>
                <a:gd name="T59" fmla="*/ 0 h 1583"/>
                <a:gd name="T60" fmla="*/ 0 w 2014"/>
                <a:gd name="T61" fmla="*/ 0 h 1583"/>
                <a:gd name="T62" fmla="*/ 0 w 2014"/>
                <a:gd name="T63" fmla="*/ 0 h 1583"/>
                <a:gd name="T64" fmla="*/ 0 w 2014"/>
                <a:gd name="T65" fmla="*/ 0 h 1583"/>
                <a:gd name="T66" fmla="*/ 0 w 2014"/>
                <a:gd name="T67" fmla="*/ 0 h 1583"/>
                <a:gd name="T68" fmla="*/ 0 w 2014"/>
                <a:gd name="T69" fmla="*/ 0 h 1583"/>
                <a:gd name="T70" fmla="*/ 0 w 2014"/>
                <a:gd name="T71" fmla="*/ 0 h 1583"/>
                <a:gd name="T72" fmla="*/ 0 w 2014"/>
                <a:gd name="T73" fmla="*/ 0 h 1583"/>
                <a:gd name="T74" fmla="*/ 0 w 2014"/>
                <a:gd name="T75" fmla="*/ 0 h 1583"/>
                <a:gd name="T76" fmla="*/ 0 w 2014"/>
                <a:gd name="T77" fmla="*/ 0 h 1583"/>
                <a:gd name="T78" fmla="*/ 0 w 2014"/>
                <a:gd name="T79" fmla="*/ 0 h 1583"/>
                <a:gd name="T80" fmla="*/ 0 w 2014"/>
                <a:gd name="T81" fmla="*/ 0 h 1583"/>
                <a:gd name="T82" fmla="*/ 0 w 2014"/>
                <a:gd name="T83" fmla="*/ 0 h 15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14"/>
                <a:gd name="T127" fmla="*/ 0 h 1583"/>
                <a:gd name="T128" fmla="*/ 2014 w 2014"/>
                <a:gd name="T129" fmla="*/ 1583 h 15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14" h="1583">
                  <a:moveTo>
                    <a:pt x="1910" y="1462"/>
                  </a:moveTo>
                  <a:lnTo>
                    <a:pt x="1892" y="1400"/>
                  </a:lnTo>
                  <a:lnTo>
                    <a:pt x="1810" y="1528"/>
                  </a:lnTo>
                  <a:lnTo>
                    <a:pt x="1829" y="1348"/>
                  </a:lnTo>
                  <a:lnTo>
                    <a:pt x="1827" y="1156"/>
                  </a:lnTo>
                  <a:lnTo>
                    <a:pt x="1804" y="967"/>
                  </a:lnTo>
                  <a:lnTo>
                    <a:pt x="1760" y="780"/>
                  </a:lnTo>
                  <a:lnTo>
                    <a:pt x="1701" y="603"/>
                  </a:lnTo>
                  <a:lnTo>
                    <a:pt x="1648" y="479"/>
                  </a:lnTo>
                  <a:lnTo>
                    <a:pt x="1599" y="435"/>
                  </a:lnTo>
                  <a:lnTo>
                    <a:pt x="1538" y="423"/>
                  </a:lnTo>
                  <a:lnTo>
                    <a:pt x="1500" y="435"/>
                  </a:lnTo>
                  <a:lnTo>
                    <a:pt x="1472" y="454"/>
                  </a:lnTo>
                  <a:lnTo>
                    <a:pt x="1422" y="514"/>
                  </a:lnTo>
                  <a:lnTo>
                    <a:pt x="1360" y="560"/>
                  </a:lnTo>
                  <a:lnTo>
                    <a:pt x="1289" y="591"/>
                  </a:lnTo>
                  <a:lnTo>
                    <a:pt x="1214" y="603"/>
                  </a:lnTo>
                  <a:lnTo>
                    <a:pt x="1137" y="600"/>
                  </a:lnTo>
                  <a:lnTo>
                    <a:pt x="1078" y="650"/>
                  </a:lnTo>
                  <a:lnTo>
                    <a:pt x="1010" y="679"/>
                  </a:lnTo>
                  <a:lnTo>
                    <a:pt x="936" y="697"/>
                  </a:lnTo>
                  <a:lnTo>
                    <a:pt x="858" y="697"/>
                  </a:lnTo>
                  <a:lnTo>
                    <a:pt x="779" y="688"/>
                  </a:lnTo>
                  <a:lnTo>
                    <a:pt x="709" y="659"/>
                  </a:lnTo>
                  <a:lnTo>
                    <a:pt x="647" y="620"/>
                  </a:lnTo>
                  <a:lnTo>
                    <a:pt x="626" y="639"/>
                  </a:lnTo>
                  <a:lnTo>
                    <a:pt x="572" y="667"/>
                  </a:lnTo>
                  <a:lnTo>
                    <a:pt x="513" y="688"/>
                  </a:lnTo>
                  <a:lnTo>
                    <a:pt x="451" y="688"/>
                  </a:lnTo>
                  <a:lnTo>
                    <a:pt x="379" y="679"/>
                  </a:lnTo>
                  <a:lnTo>
                    <a:pt x="318" y="815"/>
                  </a:lnTo>
                  <a:lnTo>
                    <a:pt x="297" y="883"/>
                  </a:lnTo>
                  <a:lnTo>
                    <a:pt x="275" y="960"/>
                  </a:lnTo>
                  <a:lnTo>
                    <a:pt x="243" y="1117"/>
                  </a:lnTo>
                  <a:lnTo>
                    <a:pt x="236" y="1271"/>
                  </a:lnTo>
                  <a:lnTo>
                    <a:pt x="236" y="1419"/>
                  </a:lnTo>
                  <a:lnTo>
                    <a:pt x="243" y="1583"/>
                  </a:lnTo>
                  <a:lnTo>
                    <a:pt x="208" y="1542"/>
                  </a:lnTo>
                  <a:lnTo>
                    <a:pt x="164" y="1480"/>
                  </a:lnTo>
                  <a:lnTo>
                    <a:pt x="125" y="1392"/>
                  </a:lnTo>
                  <a:lnTo>
                    <a:pt x="114" y="1301"/>
                  </a:lnTo>
                  <a:lnTo>
                    <a:pt x="114" y="1218"/>
                  </a:lnTo>
                  <a:lnTo>
                    <a:pt x="134" y="1132"/>
                  </a:lnTo>
                  <a:lnTo>
                    <a:pt x="18" y="1132"/>
                  </a:lnTo>
                  <a:lnTo>
                    <a:pt x="0" y="1047"/>
                  </a:lnTo>
                  <a:lnTo>
                    <a:pt x="0" y="951"/>
                  </a:lnTo>
                  <a:lnTo>
                    <a:pt x="16" y="854"/>
                  </a:lnTo>
                  <a:lnTo>
                    <a:pt x="32" y="804"/>
                  </a:lnTo>
                  <a:lnTo>
                    <a:pt x="60" y="717"/>
                  </a:lnTo>
                  <a:lnTo>
                    <a:pt x="104" y="629"/>
                  </a:lnTo>
                  <a:lnTo>
                    <a:pt x="173" y="532"/>
                  </a:lnTo>
                  <a:lnTo>
                    <a:pt x="226" y="464"/>
                  </a:lnTo>
                  <a:lnTo>
                    <a:pt x="310" y="384"/>
                  </a:lnTo>
                  <a:lnTo>
                    <a:pt x="342" y="365"/>
                  </a:lnTo>
                  <a:lnTo>
                    <a:pt x="272" y="337"/>
                  </a:lnTo>
                  <a:lnTo>
                    <a:pt x="291" y="314"/>
                  </a:lnTo>
                  <a:lnTo>
                    <a:pt x="379" y="247"/>
                  </a:lnTo>
                  <a:lnTo>
                    <a:pt x="498" y="169"/>
                  </a:lnTo>
                  <a:lnTo>
                    <a:pt x="634" y="103"/>
                  </a:lnTo>
                  <a:lnTo>
                    <a:pt x="761" y="54"/>
                  </a:lnTo>
                  <a:lnTo>
                    <a:pt x="874" y="23"/>
                  </a:lnTo>
                  <a:lnTo>
                    <a:pt x="1017" y="3"/>
                  </a:lnTo>
                  <a:lnTo>
                    <a:pt x="1161" y="0"/>
                  </a:lnTo>
                  <a:lnTo>
                    <a:pt x="1272" y="13"/>
                  </a:lnTo>
                  <a:lnTo>
                    <a:pt x="1372" y="38"/>
                  </a:lnTo>
                  <a:lnTo>
                    <a:pt x="1472" y="82"/>
                  </a:lnTo>
                  <a:lnTo>
                    <a:pt x="1544" y="137"/>
                  </a:lnTo>
                  <a:lnTo>
                    <a:pt x="1616" y="209"/>
                  </a:lnTo>
                  <a:lnTo>
                    <a:pt x="1665" y="298"/>
                  </a:lnTo>
                  <a:lnTo>
                    <a:pt x="1690" y="384"/>
                  </a:lnTo>
                  <a:lnTo>
                    <a:pt x="1757" y="407"/>
                  </a:lnTo>
                  <a:lnTo>
                    <a:pt x="1832" y="464"/>
                  </a:lnTo>
                  <a:lnTo>
                    <a:pt x="1886" y="521"/>
                  </a:lnTo>
                  <a:lnTo>
                    <a:pt x="1931" y="600"/>
                  </a:lnTo>
                  <a:lnTo>
                    <a:pt x="1961" y="667"/>
                  </a:lnTo>
                  <a:lnTo>
                    <a:pt x="1989" y="754"/>
                  </a:lnTo>
                  <a:lnTo>
                    <a:pt x="2008" y="844"/>
                  </a:lnTo>
                  <a:lnTo>
                    <a:pt x="2014" y="912"/>
                  </a:lnTo>
                  <a:lnTo>
                    <a:pt x="2014" y="1019"/>
                  </a:lnTo>
                  <a:lnTo>
                    <a:pt x="2008" y="1126"/>
                  </a:lnTo>
                  <a:lnTo>
                    <a:pt x="1989" y="1234"/>
                  </a:lnTo>
                  <a:lnTo>
                    <a:pt x="1961" y="1340"/>
                  </a:lnTo>
                  <a:lnTo>
                    <a:pt x="1916" y="1453"/>
                  </a:lnTo>
                  <a:lnTo>
                    <a:pt x="1910" y="1462"/>
                  </a:lnTo>
                  <a:close/>
                </a:path>
              </a:pathLst>
            </a:custGeom>
            <a:solidFill>
              <a:srgbClr val="000000"/>
            </a:solidFill>
            <a:ln w="0">
              <a:solidFill>
                <a:srgbClr val="000000"/>
              </a:solidFill>
              <a:prstDash val="solid"/>
              <a:round/>
              <a:headEnd/>
              <a:tailEnd/>
            </a:ln>
          </p:spPr>
          <p:txBody>
            <a:bodyPr/>
            <a:lstStyle/>
            <a:p>
              <a:endParaRPr lang="en-US"/>
            </a:p>
          </p:txBody>
        </p:sp>
        <p:sp>
          <p:nvSpPr>
            <p:cNvPr id="47111" name="Freeform 76"/>
            <p:cNvSpPr>
              <a:spLocks/>
            </p:cNvSpPr>
            <p:nvPr/>
          </p:nvSpPr>
          <p:spPr bwMode="auto">
            <a:xfrm>
              <a:off x="3136" y="3253"/>
              <a:ext cx="237" cy="308"/>
            </a:xfrm>
            <a:custGeom>
              <a:avLst/>
              <a:gdLst>
                <a:gd name="T0" fmla="*/ 0 w 1656"/>
                <a:gd name="T1" fmla="*/ 0 h 2161"/>
                <a:gd name="T2" fmla="*/ 0 w 1656"/>
                <a:gd name="T3" fmla="*/ 0 h 2161"/>
                <a:gd name="T4" fmla="*/ 0 w 1656"/>
                <a:gd name="T5" fmla="*/ 0 h 2161"/>
                <a:gd name="T6" fmla="*/ 0 w 1656"/>
                <a:gd name="T7" fmla="*/ 0 h 2161"/>
                <a:gd name="T8" fmla="*/ 0 w 1656"/>
                <a:gd name="T9" fmla="*/ 0 h 2161"/>
                <a:gd name="T10" fmla="*/ 0 w 1656"/>
                <a:gd name="T11" fmla="*/ 0 h 2161"/>
                <a:gd name="T12" fmla="*/ 0 w 1656"/>
                <a:gd name="T13" fmla="*/ 0 h 2161"/>
                <a:gd name="T14" fmla="*/ 0 w 1656"/>
                <a:gd name="T15" fmla="*/ 0 h 2161"/>
                <a:gd name="T16" fmla="*/ 0 w 1656"/>
                <a:gd name="T17" fmla="*/ 0 h 2161"/>
                <a:gd name="T18" fmla="*/ 0 w 1656"/>
                <a:gd name="T19" fmla="*/ 0 h 2161"/>
                <a:gd name="T20" fmla="*/ 0 w 1656"/>
                <a:gd name="T21" fmla="*/ 0 h 2161"/>
                <a:gd name="T22" fmla="*/ 0 w 1656"/>
                <a:gd name="T23" fmla="*/ 0 h 2161"/>
                <a:gd name="T24" fmla="*/ 0 w 1656"/>
                <a:gd name="T25" fmla="*/ 0 h 2161"/>
                <a:gd name="T26" fmla="*/ 0 w 1656"/>
                <a:gd name="T27" fmla="*/ 0 h 2161"/>
                <a:gd name="T28" fmla="*/ 0 w 1656"/>
                <a:gd name="T29" fmla="*/ 0 h 2161"/>
                <a:gd name="T30" fmla="*/ 0 w 1656"/>
                <a:gd name="T31" fmla="*/ 0 h 2161"/>
                <a:gd name="T32" fmla="*/ 0 w 1656"/>
                <a:gd name="T33" fmla="*/ 0 h 2161"/>
                <a:gd name="T34" fmla="*/ 0 w 1656"/>
                <a:gd name="T35" fmla="*/ 0 h 2161"/>
                <a:gd name="T36" fmla="*/ 0 w 1656"/>
                <a:gd name="T37" fmla="*/ 0 h 2161"/>
                <a:gd name="T38" fmla="*/ 0 w 1656"/>
                <a:gd name="T39" fmla="*/ 0 h 2161"/>
                <a:gd name="T40" fmla="*/ 0 w 1656"/>
                <a:gd name="T41" fmla="*/ 0 h 2161"/>
                <a:gd name="T42" fmla="*/ 0 w 1656"/>
                <a:gd name="T43" fmla="*/ 0 h 2161"/>
                <a:gd name="T44" fmla="*/ 0 w 1656"/>
                <a:gd name="T45" fmla="*/ 0 h 2161"/>
                <a:gd name="T46" fmla="*/ 0 w 1656"/>
                <a:gd name="T47" fmla="*/ 0 h 2161"/>
                <a:gd name="T48" fmla="*/ 0 w 1656"/>
                <a:gd name="T49" fmla="*/ 0 h 2161"/>
                <a:gd name="T50" fmla="*/ 0 w 1656"/>
                <a:gd name="T51" fmla="*/ 0 h 2161"/>
                <a:gd name="T52" fmla="*/ 0 w 1656"/>
                <a:gd name="T53" fmla="*/ 0 h 2161"/>
                <a:gd name="T54" fmla="*/ 0 w 1656"/>
                <a:gd name="T55" fmla="*/ 0 h 2161"/>
                <a:gd name="T56" fmla="*/ 0 w 1656"/>
                <a:gd name="T57" fmla="*/ 0 h 2161"/>
                <a:gd name="T58" fmla="*/ 0 w 1656"/>
                <a:gd name="T59" fmla="*/ 0 h 2161"/>
                <a:gd name="T60" fmla="*/ 0 w 1656"/>
                <a:gd name="T61" fmla="*/ 0 h 2161"/>
                <a:gd name="T62" fmla="*/ 0 w 1656"/>
                <a:gd name="T63" fmla="*/ 0 h 2161"/>
                <a:gd name="T64" fmla="*/ 0 w 1656"/>
                <a:gd name="T65" fmla="*/ 0 h 2161"/>
                <a:gd name="T66" fmla="*/ 0 w 1656"/>
                <a:gd name="T67" fmla="*/ 0 h 2161"/>
                <a:gd name="T68" fmla="*/ 0 w 1656"/>
                <a:gd name="T69" fmla="*/ 0 h 2161"/>
                <a:gd name="T70" fmla="*/ 0 w 1656"/>
                <a:gd name="T71" fmla="*/ 0 h 2161"/>
                <a:gd name="T72" fmla="*/ 0 w 1656"/>
                <a:gd name="T73" fmla="*/ 0 h 2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6"/>
                <a:gd name="T112" fmla="*/ 0 h 2161"/>
                <a:gd name="T113" fmla="*/ 1656 w 1656"/>
                <a:gd name="T114" fmla="*/ 2161 h 2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6" h="2161">
                  <a:moveTo>
                    <a:pt x="70" y="1160"/>
                  </a:moveTo>
                  <a:lnTo>
                    <a:pt x="63" y="996"/>
                  </a:lnTo>
                  <a:lnTo>
                    <a:pt x="63" y="848"/>
                  </a:lnTo>
                  <a:lnTo>
                    <a:pt x="70" y="694"/>
                  </a:lnTo>
                  <a:lnTo>
                    <a:pt x="102" y="537"/>
                  </a:lnTo>
                  <a:lnTo>
                    <a:pt x="124" y="460"/>
                  </a:lnTo>
                  <a:lnTo>
                    <a:pt x="145" y="392"/>
                  </a:lnTo>
                  <a:lnTo>
                    <a:pt x="206" y="256"/>
                  </a:lnTo>
                  <a:lnTo>
                    <a:pt x="278" y="265"/>
                  </a:lnTo>
                  <a:lnTo>
                    <a:pt x="340" y="265"/>
                  </a:lnTo>
                  <a:lnTo>
                    <a:pt x="399" y="244"/>
                  </a:lnTo>
                  <a:lnTo>
                    <a:pt x="453" y="216"/>
                  </a:lnTo>
                  <a:lnTo>
                    <a:pt x="474" y="197"/>
                  </a:lnTo>
                  <a:lnTo>
                    <a:pt x="536" y="236"/>
                  </a:lnTo>
                  <a:lnTo>
                    <a:pt x="606" y="265"/>
                  </a:lnTo>
                  <a:lnTo>
                    <a:pt x="685" y="274"/>
                  </a:lnTo>
                  <a:lnTo>
                    <a:pt x="763" y="274"/>
                  </a:lnTo>
                  <a:lnTo>
                    <a:pt x="837" y="256"/>
                  </a:lnTo>
                  <a:lnTo>
                    <a:pt x="905" y="227"/>
                  </a:lnTo>
                  <a:lnTo>
                    <a:pt x="964" y="177"/>
                  </a:lnTo>
                  <a:lnTo>
                    <a:pt x="1041" y="180"/>
                  </a:lnTo>
                  <a:lnTo>
                    <a:pt x="1116" y="168"/>
                  </a:lnTo>
                  <a:lnTo>
                    <a:pt x="1187" y="137"/>
                  </a:lnTo>
                  <a:lnTo>
                    <a:pt x="1249" y="91"/>
                  </a:lnTo>
                  <a:lnTo>
                    <a:pt x="1299" y="31"/>
                  </a:lnTo>
                  <a:lnTo>
                    <a:pt x="1327" y="12"/>
                  </a:lnTo>
                  <a:lnTo>
                    <a:pt x="1365" y="0"/>
                  </a:lnTo>
                  <a:lnTo>
                    <a:pt x="1426" y="12"/>
                  </a:lnTo>
                  <a:lnTo>
                    <a:pt x="1475" y="56"/>
                  </a:lnTo>
                  <a:lnTo>
                    <a:pt x="1528" y="180"/>
                  </a:lnTo>
                  <a:lnTo>
                    <a:pt x="1587" y="357"/>
                  </a:lnTo>
                  <a:lnTo>
                    <a:pt x="1631" y="544"/>
                  </a:lnTo>
                  <a:lnTo>
                    <a:pt x="1654" y="733"/>
                  </a:lnTo>
                  <a:lnTo>
                    <a:pt x="1656" y="925"/>
                  </a:lnTo>
                  <a:lnTo>
                    <a:pt x="1637" y="1105"/>
                  </a:lnTo>
                  <a:lnTo>
                    <a:pt x="1631" y="1191"/>
                  </a:lnTo>
                  <a:lnTo>
                    <a:pt x="1606" y="1353"/>
                  </a:lnTo>
                  <a:lnTo>
                    <a:pt x="1561" y="1509"/>
                  </a:lnTo>
                  <a:lnTo>
                    <a:pt x="1500" y="1659"/>
                  </a:lnTo>
                  <a:lnTo>
                    <a:pt x="1420" y="1804"/>
                  </a:lnTo>
                  <a:lnTo>
                    <a:pt x="1377" y="1863"/>
                  </a:lnTo>
                  <a:lnTo>
                    <a:pt x="1336" y="1897"/>
                  </a:lnTo>
                  <a:lnTo>
                    <a:pt x="1277" y="1924"/>
                  </a:lnTo>
                  <a:lnTo>
                    <a:pt x="1222" y="1943"/>
                  </a:lnTo>
                  <a:lnTo>
                    <a:pt x="1157" y="1975"/>
                  </a:lnTo>
                  <a:lnTo>
                    <a:pt x="1128" y="1998"/>
                  </a:lnTo>
                  <a:lnTo>
                    <a:pt x="1107" y="2028"/>
                  </a:lnTo>
                  <a:lnTo>
                    <a:pt x="1097" y="2065"/>
                  </a:lnTo>
                  <a:lnTo>
                    <a:pt x="1089" y="2103"/>
                  </a:lnTo>
                  <a:lnTo>
                    <a:pt x="1055" y="2120"/>
                  </a:lnTo>
                  <a:lnTo>
                    <a:pt x="947" y="2149"/>
                  </a:lnTo>
                  <a:lnTo>
                    <a:pt x="837" y="2161"/>
                  </a:lnTo>
                  <a:lnTo>
                    <a:pt x="725" y="2151"/>
                  </a:lnTo>
                  <a:lnTo>
                    <a:pt x="619" y="2129"/>
                  </a:lnTo>
                  <a:lnTo>
                    <a:pt x="574" y="2113"/>
                  </a:lnTo>
                  <a:lnTo>
                    <a:pt x="544" y="2103"/>
                  </a:lnTo>
                  <a:lnTo>
                    <a:pt x="515" y="2082"/>
                  </a:lnTo>
                  <a:lnTo>
                    <a:pt x="486" y="2023"/>
                  </a:lnTo>
                  <a:lnTo>
                    <a:pt x="469" y="1992"/>
                  </a:lnTo>
                  <a:lnTo>
                    <a:pt x="439" y="1960"/>
                  </a:lnTo>
                  <a:lnTo>
                    <a:pt x="407" y="1937"/>
                  </a:lnTo>
                  <a:lnTo>
                    <a:pt x="371" y="1928"/>
                  </a:lnTo>
                  <a:lnTo>
                    <a:pt x="363" y="1872"/>
                  </a:lnTo>
                  <a:lnTo>
                    <a:pt x="352" y="1815"/>
                  </a:lnTo>
                  <a:lnTo>
                    <a:pt x="329" y="1741"/>
                  </a:lnTo>
                  <a:lnTo>
                    <a:pt x="305" y="1661"/>
                  </a:lnTo>
                  <a:lnTo>
                    <a:pt x="281" y="1612"/>
                  </a:lnTo>
                  <a:lnTo>
                    <a:pt x="145" y="1632"/>
                  </a:lnTo>
                  <a:lnTo>
                    <a:pt x="53" y="1424"/>
                  </a:lnTo>
                  <a:lnTo>
                    <a:pt x="160" y="1388"/>
                  </a:lnTo>
                  <a:lnTo>
                    <a:pt x="131" y="1231"/>
                  </a:lnTo>
                  <a:lnTo>
                    <a:pt x="82" y="1231"/>
                  </a:lnTo>
                  <a:lnTo>
                    <a:pt x="0" y="1153"/>
                  </a:lnTo>
                  <a:lnTo>
                    <a:pt x="35" y="1119"/>
                  </a:lnTo>
                  <a:lnTo>
                    <a:pt x="70" y="1160"/>
                  </a:lnTo>
                  <a:close/>
                </a:path>
              </a:pathLst>
            </a:custGeom>
            <a:solidFill>
              <a:srgbClr val="FFCC99"/>
            </a:solidFill>
            <a:ln w="0">
              <a:solidFill>
                <a:srgbClr val="000000"/>
              </a:solidFill>
              <a:prstDash val="solid"/>
              <a:round/>
              <a:headEnd/>
              <a:tailEnd/>
            </a:ln>
          </p:spPr>
          <p:txBody>
            <a:bodyPr/>
            <a:lstStyle/>
            <a:p>
              <a:endParaRPr lang="en-US"/>
            </a:p>
          </p:txBody>
        </p:sp>
        <p:sp>
          <p:nvSpPr>
            <p:cNvPr id="47112" name="Freeform 77"/>
            <p:cNvSpPr>
              <a:spLocks/>
            </p:cNvSpPr>
            <p:nvPr/>
          </p:nvSpPr>
          <p:spPr bwMode="auto">
            <a:xfrm>
              <a:off x="3359" y="3392"/>
              <a:ext cx="30" cy="78"/>
            </a:xfrm>
            <a:custGeom>
              <a:avLst/>
              <a:gdLst>
                <a:gd name="T0" fmla="*/ 0 w 209"/>
                <a:gd name="T1" fmla="*/ 0 h 543"/>
                <a:gd name="T2" fmla="*/ 0 w 209"/>
                <a:gd name="T3" fmla="*/ 0 h 543"/>
                <a:gd name="T4" fmla="*/ 0 w 209"/>
                <a:gd name="T5" fmla="*/ 0 h 543"/>
                <a:gd name="T6" fmla="*/ 0 w 209"/>
                <a:gd name="T7" fmla="*/ 0 h 543"/>
                <a:gd name="T8" fmla="*/ 0 w 209"/>
                <a:gd name="T9" fmla="*/ 0 h 543"/>
                <a:gd name="T10" fmla="*/ 0 w 209"/>
                <a:gd name="T11" fmla="*/ 0 h 543"/>
                <a:gd name="T12" fmla="*/ 0 w 209"/>
                <a:gd name="T13" fmla="*/ 0 h 543"/>
                <a:gd name="T14" fmla="*/ 0 w 209"/>
                <a:gd name="T15" fmla="*/ 0 h 543"/>
                <a:gd name="T16" fmla="*/ 0 w 209"/>
                <a:gd name="T17" fmla="*/ 0 h 543"/>
                <a:gd name="T18" fmla="*/ 0 w 209"/>
                <a:gd name="T19" fmla="*/ 0 h 543"/>
                <a:gd name="T20" fmla="*/ 0 w 209"/>
                <a:gd name="T21" fmla="*/ 0 h 543"/>
                <a:gd name="T22" fmla="*/ 0 w 209"/>
                <a:gd name="T23" fmla="*/ 0 h 543"/>
                <a:gd name="T24" fmla="*/ 0 w 209"/>
                <a:gd name="T25" fmla="*/ 0 h 5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9"/>
                <a:gd name="T40" fmla="*/ 0 h 543"/>
                <a:gd name="T41" fmla="*/ 209 w 209"/>
                <a:gd name="T42" fmla="*/ 543 h 5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9" h="543">
                  <a:moveTo>
                    <a:pt x="78" y="128"/>
                  </a:moveTo>
                  <a:lnTo>
                    <a:pt x="160" y="0"/>
                  </a:lnTo>
                  <a:lnTo>
                    <a:pt x="192" y="109"/>
                  </a:lnTo>
                  <a:lnTo>
                    <a:pt x="209" y="194"/>
                  </a:lnTo>
                  <a:lnTo>
                    <a:pt x="199" y="293"/>
                  </a:lnTo>
                  <a:lnTo>
                    <a:pt x="175" y="360"/>
                  </a:lnTo>
                  <a:lnTo>
                    <a:pt x="131" y="430"/>
                  </a:lnTo>
                  <a:lnTo>
                    <a:pt x="72" y="488"/>
                  </a:lnTo>
                  <a:lnTo>
                    <a:pt x="0" y="543"/>
                  </a:lnTo>
                  <a:lnTo>
                    <a:pt x="2" y="532"/>
                  </a:lnTo>
                  <a:lnTo>
                    <a:pt x="47" y="376"/>
                  </a:lnTo>
                  <a:lnTo>
                    <a:pt x="72" y="214"/>
                  </a:lnTo>
                  <a:lnTo>
                    <a:pt x="78" y="128"/>
                  </a:lnTo>
                  <a:close/>
                </a:path>
              </a:pathLst>
            </a:custGeom>
            <a:solidFill>
              <a:srgbClr val="963D14"/>
            </a:solidFill>
            <a:ln w="0">
              <a:solidFill>
                <a:srgbClr val="000000"/>
              </a:solidFill>
              <a:prstDash val="solid"/>
              <a:round/>
              <a:headEnd/>
              <a:tailEnd/>
            </a:ln>
          </p:spPr>
          <p:txBody>
            <a:bodyPr/>
            <a:lstStyle/>
            <a:p>
              <a:endParaRPr lang="en-US"/>
            </a:p>
          </p:txBody>
        </p:sp>
        <p:sp>
          <p:nvSpPr>
            <p:cNvPr id="47113" name="Freeform 78"/>
            <p:cNvSpPr>
              <a:spLocks/>
            </p:cNvSpPr>
            <p:nvPr/>
          </p:nvSpPr>
          <p:spPr bwMode="auto">
            <a:xfrm>
              <a:off x="3179" y="3329"/>
              <a:ext cx="45" cy="21"/>
            </a:xfrm>
            <a:custGeom>
              <a:avLst/>
              <a:gdLst>
                <a:gd name="T0" fmla="*/ 0 w 314"/>
                <a:gd name="T1" fmla="*/ 0 h 144"/>
                <a:gd name="T2" fmla="*/ 0 w 314"/>
                <a:gd name="T3" fmla="*/ 0 h 144"/>
                <a:gd name="T4" fmla="*/ 0 w 314"/>
                <a:gd name="T5" fmla="*/ 0 h 144"/>
                <a:gd name="T6" fmla="*/ 0 w 314"/>
                <a:gd name="T7" fmla="*/ 0 h 144"/>
                <a:gd name="T8" fmla="*/ 0 w 314"/>
                <a:gd name="T9" fmla="*/ 0 h 144"/>
                <a:gd name="T10" fmla="*/ 0 w 314"/>
                <a:gd name="T11" fmla="*/ 0 h 144"/>
                <a:gd name="T12" fmla="*/ 0 w 314"/>
                <a:gd name="T13" fmla="*/ 0 h 144"/>
                <a:gd name="T14" fmla="*/ 0 w 314"/>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144"/>
                <a:gd name="T26" fmla="*/ 314 w 314"/>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144">
                  <a:moveTo>
                    <a:pt x="314" y="66"/>
                  </a:moveTo>
                  <a:lnTo>
                    <a:pt x="270" y="28"/>
                  </a:lnTo>
                  <a:lnTo>
                    <a:pt x="217" y="5"/>
                  </a:lnTo>
                  <a:lnTo>
                    <a:pt x="160" y="0"/>
                  </a:lnTo>
                  <a:lnTo>
                    <a:pt x="101" y="14"/>
                  </a:lnTo>
                  <a:lnTo>
                    <a:pt x="51" y="47"/>
                  </a:lnTo>
                  <a:lnTo>
                    <a:pt x="18" y="95"/>
                  </a:lnTo>
                  <a:lnTo>
                    <a:pt x="0" y="1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4" name="Freeform 79"/>
            <p:cNvSpPr>
              <a:spLocks/>
            </p:cNvSpPr>
            <p:nvPr/>
          </p:nvSpPr>
          <p:spPr bwMode="auto">
            <a:xfrm>
              <a:off x="3280" y="3328"/>
              <a:ext cx="51" cy="19"/>
            </a:xfrm>
            <a:custGeom>
              <a:avLst/>
              <a:gdLst>
                <a:gd name="T0" fmla="*/ 0 w 355"/>
                <a:gd name="T1" fmla="*/ 0 h 130"/>
                <a:gd name="T2" fmla="*/ 0 w 355"/>
                <a:gd name="T3" fmla="*/ 0 h 130"/>
                <a:gd name="T4" fmla="*/ 0 w 355"/>
                <a:gd name="T5" fmla="*/ 0 h 130"/>
                <a:gd name="T6" fmla="*/ 0 w 355"/>
                <a:gd name="T7" fmla="*/ 0 h 130"/>
                <a:gd name="T8" fmla="*/ 0 w 355"/>
                <a:gd name="T9" fmla="*/ 0 h 130"/>
                <a:gd name="T10" fmla="*/ 0 w 355"/>
                <a:gd name="T11" fmla="*/ 0 h 130"/>
                <a:gd name="T12" fmla="*/ 0 w 355"/>
                <a:gd name="T13" fmla="*/ 0 h 130"/>
                <a:gd name="T14" fmla="*/ 0 w 355"/>
                <a:gd name="T15" fmla="*/ 0 h 130"/>
                <a:gd name="T16" fmla="*/ 0 60000 65536"/>
                <a:gd name="T17" fmla="*/ 0 60000 65536"/>
                <a:gd name="T18" fmla="*/ 0 60000 65536"/>
                <a:gd name="T19" fmla="*/ 0 60000 65536"/>
                <a:gd name="T20" fmla="*/ 0 60000 65536"/>
                <a:gd name="T21" fmla="*/ 0 60000 65536"/>
                <a:gd name="T22" fmla="*/ 0 60000 65536"/>
                <a:gd name="T23" fmla="*/ 0 60000 65536"/>
                <a:gd name="T24" fmla="*/ 0 w 355"/>
                <a:gd name="T25" fmla="*/ 0 h 130"/>
                <a:gd name="T26" fmla="*/ 355 w 355"/>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5" h="130">
                  <a:moveTo>
                    <a:pt x="355" y="130"/>
                  </a:moveTo>
                  <a:lnTo>
                    <a:pt x="321" y="73"/>
                  </a:lnTo>
                  <a:lnTo>
                    <a:pt x="271" y="32"/>
                  </a:lnTo>
                  <a:lnTo>
                    <a:pt x="215" y="8"/>
                  </a:lnTo>
                  <a:lnTo>
                    <a:pt x="151" y="0"/>
                  </a:lnTo>
                  <a:lnTo>
                    <a:pt x="86" y="14"/>
                  </a:lnTo>
                  <a:lnTo>
                    <a:pt x="32" y="45"/>
                  </a:lnTo>
                  <a:lnTo>
                    <a:pt x="0" y="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5" name="Freeform 80"/>
            <p:cNvSpPr>
              <a:spLocks/>
            </p:cNvSpPr>
            <p:nvPr/>
          </p:nvSpPr>
          <p:spPr bwMode="auto">
            <a:xfrm>
              <a:off x="3185" y="3368"/>
              <a:ext cx="39" cy="7"/>
            </a:xfrm>
            <a:custGeom>
              <a:avLst/>
              <a:gdLst>
                <a:gd name="T0" fmla="*/ 0 w 275"/>
                <a:gd name="T1" fmla="*/ 0 h 51"/>
                <a:gd name="T2" fmla="*/ 0 w 275"/>
                <a:gd name="T3" fmla="*/ 0 h 51"/>
                <a:gd name="T4" fmla="*/ 0 w 275"/>
                <a:gd name="T5" fmla="*/ 0 h 51"/>
                <a:gd name="T6" fmla="*/ 0 w 275"/>
                <a:gd name="T7" fmla="*/ 0 h 51"/>
                <a:gd name="T8" fmla="*/ 0 w 275"/>
                <a:gd name="T9" fmla="*/ 0 h 51"/>
                <a:gd name="T10" fmla="*/ 0 w 275"/>
                <a:gd name="T11" fmla="*/ 0 h 51"/>
                <a:gd name="T12" fmla="*/ 0 60000 65536"/>
                <a:gd name="T13" fmla="*/ 0 60000 65536"/>
                <a:gd name="T14" fmla="*/ 0 60000 65536"/>
                <a:gd name="T15" fmla="*/ 0 60000 65536"/>
                <a:gd name="T16" fmla="*/ 0 60000 65536"/>
                <a:gd name="T17" fmla="*/ 0 60000 65536"/>
                <a:gd name="T18" fmla="*/ 0 w 275"/>
                <a:gd name="T19" fmla="*/ 0 h 51"/>
                <a:gd name="T20" fmla="*/ 275 w 27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75" h="51">
                  <a:moveTo>
                    <a:pt x="275" y="25"/>
                  </a:moveTo>
                  <a:lnTo>
                    <a:pt x="210" y="2"/>
                  </a:lnTo>
                  <a:lnTo>
                    <a:pt x="140" y="0"/>
                  </a:lnTo>
                  <a:lnTo>
                    <a:pt x="71" y="12"/>
                  </a:lnTo>
                  <a:lnTo>
                    <a:pt x="7" y="47"/>
                  </a:lnTo>
                  <a:lnTo>
                    <a:pt x="0"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6" name="Freeform 81"/>
            <p:cNvSpPr>
              <a:spLocks/>
            </p:cNvSpPr>
            <p:nvPr/>
          </p:nvSpPr>
          <p:spPr bwMode="auto">
            <a:xfrm>
              <a:off x="3280" y="3368"/>
              <a:ext cx="45" cy="7"/>
            </a:xfrm>
            <a:custGeom>
              <a:avLst/>
              <a:gdLst>
                <a:gd name="T0" fmla="*/ 0 w 316"/>
                <a:gd name="T1" fmla="*/ 0 h 49"/>
                <a:gd name="T2" fmla="*/ 0 w 316"/>
                <a:gd name="T3" fmla="*/ 0 h 49"/>
                <a:gd name="T4" fmla="*/ 0 w 316"/>
                <a:gd name="T5" fmla="*/ 0 h 49"/>
                <a:gd name="T6" fmla="*/ 0 w 316"/>
                <a:gd name="T7" fmla="*/ 0 h 49"/>
                <a:gd name="T8" fmla="*/ 0 w 316"/>
                <a:gd name="T9" fmla="*/ 0 h 49"/>
                <a:gd name="T10" fmla="*/ 0 60000 65536"/>
                <a:gd name="T11" fmla="*/ 0 60000 65536"/>
                <a:gd name="T12" fmla="*/ 0 60000 65536"/>
                <a:gd name="T13" fmla="*/ 0 60000 65536"/>
                <a:gd name="T14" fmla="*/ 0 60000 65536"/>
                <a:gd name="T15" fmla="*/ 0 w 316"/>
                <a:gd name="T16" fmla="*/ 0 h 49"/>
                <a:gd name="T17" fmla="*/ 316 w 316"/>
                <a:gd name="T18" fmla="*/ 49 h 49"/>
              </a:gdLst>
              <a:ahLst/>
              <a:cxnLst>
                <a:cxn ang="T10">
                  <a:pos x="T0" y="T1"/>
                </a:cxn>
                <a:cxn ang="T11">
                  <a:pos x="T2" y="T3"/>
                </a:cxn>
                <a:cxn ang="T12">
                  <a:pos x="T4" y="T5"/>
                </a:cxn>
                <a:cxn ang="T13">
                  <a:pos x="T6" y="T7"/>
                </a:cxn>
                <a:cxn ang="T14">
                  <a:pos x="T8" y="T9"/>
                </a:cxn>
              </a:cxnLst>
              <a:rect l="T15" t="T16" r="T17" b="T18"/>
              <a:pathLst>
                <a:path w="316" h="49">
                  <a:moveTo>
                    <a:pt x="316" y="49"/>
                  </a:moveTo>
                  <a:lnTo>
                    <a:pt x="238" y="15"/>
                  </a:lnTo>
                  <a:lnTo>
                    <a:pt x="159" y="0"/>
                  </a:lnTo>
                  <a:lnTo>
                    <a:pt x="77" y="1"/>
                  </a:lnTo>
                  <a:lnTo>
                    <a:pt x="0" y="23"/>
                  </a:lnTo>
                </a:path>
              </a:pathLst>
            </a:custGeom>
            <a:solidFill>
              <a:srgbClr val="FFCC99"/>
            </a:solidFill>
            <a:ln w="0">
              <a:solidFill>
                <a:srgbClr val="000000"/>
              </a:solidFill>
              <a:prstDash val="solid"/>
              <a:round/>
              <a:headEnd/>
              <a:tailEnd/>
            </a:ln>
          </p:spPr>
          <p:txBody>
            <a:bodyPr/>
            <a:lstStyle/>
            <a:p>
              <a:endParaRPr lang="en-US"/>
            </a:p>
          </p:txBody>
        </p:sp>
        <p:sp>
          <p:nvSpPr>
            <p:cNvPr id="47117" name="Freeform 82"/>
            <p:cNvSpPr>
              <a:spLocks/>
            </p:cNvSpPr>
            <p:nvPr/>
          </p:nvSpPr>
          <p:spPr bwMode="auto">
            <a:xfrm>
              <a:off x="3226" y="3362"/>
              <a:ext cx="11" cy="54"/>
            </a:xfrm>
            <a:custGeom>
              <a:avLst/>
              <a:gdLst>
                <a:gd name="T0" fmla="*/ 0 w 71"/>
                <a:gd name="T1" fmla="*/ 0 h 378"/>
                <a:gd name="T2" fmla="*/ 0 w 71"/>
                <a:gd name="T3" fmla="*/ 0 h 378"/>
                <a:gd name="T4" fmla="*/ 0 w 71"/>
                <a:gd name="T5" fmla="*/ 0 h 378"/>
                <a:gd name="T6" fmla="*/ 0 60000 65536"/>
                <a:gd name="T7" fmla="*/ 0 60000 65536"/>
                <a:gd name="T8" fmla="*/ 0 60000 65536"/>
                <a:gd name="T9" fmla="*/ 0 w 71"/>
                <a:gd name="T10" fmla="*/ 0 h 378"/>
                <a:gd name="T11" fmla="*/ 71 w 71"/>
                <a:gd name="T12" fmla="*/ 378 h 378"/>
              </a:gdLst>
              <a:ahLst/>
              <a:cxnLst>
                <a:cxn ang="T6">
                  <a:pos x="T0" y="T1"/>
                </a:cxn>
                <a:cxn ang="T7">
                  <a:pos x="T2" y="T3"/>
                </a:cxn>
                <a:cxn ang="T8">
                  <a:pos x="T4" y="T5"/>
                </a:cxn>
              </a:cxnLst>
              <a:rect l="T9" t="T10" r="T11" b="T12"/>
              <a:pathLst>
                <a:path w="71" h="378">
                  <a:moveTo>
                    <a:pt x="24" y="0"/>
                  </a:moveTo>
                  <a:lnTo>
                    <a:pt x="71" y="137"/>
                  </a:lnTo>
                  <a:lnTo>
                    <a:pt x="0" y="3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8" name="Freeform 83"/>
            <p:cNvSpPr>
              <a:spLocks/>
            </p:cNvSpPr>
            <p:nvPr/>
          </p:nvSpPr>
          <p:spPr bwMode="auto">
            <a:xfrm>
              <a:off x="3215" y="3438"/>
              <a:ext cx="53" cy="10"/>
            </a:xfrm>
            <a:custGeom>
              <a:avLst/>
              <a:gdLst>
                <a:gd name="T0" fmla="*/ 0 w 368"/>
                <a:gd name="T1" fmla="*/ 0 h 70"/>
                <a:gd name="T2" fmla="*/ 0 w 368"/>
                <a:gd name="T3" fmla="*/ 0 h 70"/>
                <a:gd name="T4" fmla="*/ 0 w 368"/>
                <a:gd name="T5" fmla="*/ 0 h 70"/>
                <a:gd name="T6" fmla="*/ 0 w 368"/>
                <a:gd name="T7" fmla="*/ 0 h 70"/>
                <a:gd name="T8" fmla="*/ 0 w 368"/>
                <a:gd name="T9" fmla="*/ 0 h 70"/>
                <a:gd name="T10" fmla="*/ 0 w 368"/>
                <a:gd name="T11" fmla="*/ 0 h 70"/>
                <a:gd name="T12" fmla="*/ 0 w 368"/>
                <a:gd name="T13" fmla="*/ 0 h 70"/>
                <a:gd name="T14" fmla="*/ 0 w 368"/>
                <a:gd name="T15" fmla="*/ 0 h 70"/>
                <a:gd name="T16" fmla="*/ 0 w 368"/>
                <a:gd name="T17" fmla="*/ 0 h 70"/>
                <a:gd name="T18" fmla="*/ 0 w 368"/>
                <a:gd name="T19" fmla="*/ 0 h 70"/>
                <a:gd name="T20" fmla="*/ 0 w 368"/>
                <a:gd name="T21" fmla="*/ 0 h 70"/>
                <a:gd name="T22" fmla="*/ 0 w 368"/>
                <a:gd name="T23" fmla="*/ 0 h 70"/>
                <a:gd name="T24" fmla="*/ 0 w 368"/>
                <a:gd name="T25" fmla="*/ 0 h 70"/>
                <a:gd name="T26" fmla="*/ 0 w 368"/>
                <a:gd name="T27" fmla="*/ 0 h 70"/>
                <a:gd name="T28" fmla="*/ 0 w 368"/>
                <a:gd name="T29" fmla="*/ 0 h 70"/>
                <a:gd name="T30" fmla="*/ 0 w 368"/>
                <a:gd name="T31" fmla="*/ 0 h 70"/>
                <a:gd name="T32" fmla="*/ 0 w 368"/>
                <a:gd name="T33" fmla="*/ 0 h 70"/>
                <a:gd name="T34" fmla="*/ 0 w 368"/>
                <a:gd name="T35" fmla="*/ 0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70"/>
                <a:gd name="T56" fmla="*/ 368 w 368"/>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70">
                  <a:moveTo>
                    <a:pt x="368" y="0"/>
                  </a:moveTo>
                  <a:lnTo>
                    <a:pt x="361" y="7"/>
                  </a:lnTo>
                  <a:lnTo>
                    <a:pt x="347" y="13"/>
                  </a:lnTo>
                  <a:lnTo>
                    <a:pt x="332" y="17"/>
                  </a:lnTo>
                  <a:lnTo>
                    <a:pt x="318" y="17"/>
                  </a:lnTo>
                  <a:lnTo>
                    <a:pt x="309" y="35"/>
                  </a:lnTo>
                  <a:lnTo>
                    <a:pt x="292" y="51"/>
                  </a:lnTo>
                  <a:lnTo>
                    <a:pt x="262" y="65"/>
                  </a:lnTo>
                  <a:lnTo>
                    <a:pt x="226" y="70"/>
                  </a:lnTo>
                  <a:lnTo>
                    <a:pt x="173" y="70"/>
                  </a:lnTo>
                  <a:lnTo>
                    <a:pt x="125" y="62"/>
                  </a:lnTo>
                  <a:lnTo>
                    <a:pt x="109" y="58"/>
                  </a:lnTo>
                  <a:lnTo>
                    <a:pt x="90" y="47"/>
                  </a:lnTo>
                  <a:lnTo>
                    <a:pt x="74" y="35"/>
                  </a:lnTo>
                  <a:lnTo>
                    <a:pt x="51" y="35"/>
                  </a:lnTo>
                  <a:lnTo>
                    <a:pt x="29" y="26"/>
                  </a:lnTo>
                  <a:lnTo>
                    <a:pt x="16" y="15"/>
                  </a:lnTo>
                  <a:lnTo>
                    <a:pt x="0"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9" name="Freeform 84"/>
            <p:cNvSpPr>
              <a:spLocks/>
            </p:cNvSpPr>
            <p:nvPr/>
          </p:nvSpPr>
          <p:spPr bwMode="auto">
            <a:xfrm>
              <a:off x="3189" y="3456"/>
              <a:ext cx="120" cy="22"/>
            </a:xfrm>
            <a:custGeom>
              <a:avLst/>
              <a:gdLst>
                <a:gd name="T0" fmla="*/ 0 w 834"/>
                <a:gd name="T1" fmla="*/ 0 h 154"/>
                <a:gd name="T2" fmla="*/ 0 w 834"/>
                <a:gd name="T3" fmla="*/ 0 h 154"/>
                <a:gd name="T4" fmla="*/ 0 w 834"/>
                <a:gd name="T5" fmla="*/ 0 h 154"/>
                <a:gd name="T6" fmla="*/ 0 w 834"/>
                <a:gd name="T7" fmla="*/ 0 h 154"/>
                <a:gd name="T8" fmla="*/ 0 w 834"/>
                <a:gd name="T9" fmla="*/ 0 h 154"/>
                <a:gd name="T10" fmla="*/ 0 w 834"/>
                <a:gd name="T11" fmla="*/ 0 h 154"/>
                <a:gd name="T12" fmla="*/ 0 w 834"/>
                <a:gd name="T13" fmla="*/ 0 h 154"/>
                <a:gd name="T14" fmla="*/ 0 w 834"/>
                <a:gd name="T15" fmla="*/ 0 h 154"/>
                <a:gd name="T16" fmla="*/ 0 w 834"/>
                <a:gd name="T17" fmla="*/ 0 h 154"/>
                <a:gd name="T18" fmla="*/ 0 w 834"/>
                <a:gd name="T19" fmla="*/ 0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4"/>
                <a:gd name="T31" fmla="*/ 0 h 154"/>
                <a:gd name="T32" fmla="*/ 834 w 834"/>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4" h="154">
                  <a:moveTo>
                    <a:pt x="0" y="14"/>
                  </a:moveTo>
                  <a:lnTo>
                    <a:pt x="44" y="53"/>
                  </a:lnTo>
                  <a:lnTo>
                    <a:pt x="103" y="85"/>
                  </a:lnTo>
                  <a:lnTo>
                    <a:pt x="210" y="124"/>
                  </a:lnTo>
                  <a:lnTo>
                    <a:pt x="322" y="147"/>
                  </a:lnTo>
                  <a:lnTo>
                    <a:pt x="435" y="154"/>
                  </a:lnTo>
                  <a:lnTo>
                    <a:pt x="551" y="139"/>
                  </a:lnTo>
                  <a:lnTo>
                    <a:pt x="661" y="101"/>
                  </a:lnTo>
                  <a:lnTo>
                    <a:pt x="761" y="49"/>
                  </a:lnTo>
                  <a:lnTo>
                    <a:pt x="8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0" name="Line 85"/>
            <p:cNvSpPr>
              <a:spLocks noChangeShapeType="1"/>
            </p:cNvSpPr>
            <p:nvPr/>
          </p:nvSpPr>
          <p:spPr bwMode="auto">
            <a:xfrm flipH="1">
              <a:off x="3182" y="3456"/>
              <a:ext cx="3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1" name="Line 86"/>
            <p:cNvSpPr>
              <a:spLocks noChangeShapeType="1"/>
            </p:cNvSpPr>
            <p:nvPr/>
          </p:nvSpPr>
          <p:spPr bwMode="auto">
            <a:xfrm>
              <a:off x="3297" y="3445"/>
              <a:ext cx="2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2" name="Freeform 87"/>
            <p:cNvSpPr>
              <a:spLocks/>
            </p:cNvSpPr>
            <p:nvPr/>
          </p:nvSpPr>
          <p:spPr bwMode="auto">
            <a:xfrm>
              <a:off x="3230" y="3496"/>
              <a:ext cx="34" cy="3"/>
            </a:xfrm>
            <a:custGeom>
              <a:avLst/>
              <a:gdLst>
                <a:gd name="T0" fmla="*/ 0 w 238"/>
                <a:gd name="T1" fmla="*/ 0 h 21"/>
                <a:gd name="T2" fmla="*/ 0 w 238"/>
                <a:gd name="T3" fmla="*/ 0 h 21"/>
                <a:gd name="T4" fmla="*/ 0 w 238"/>
                <a:gd name="T5" fmla="*/ 0 h 21"/>
                <a:gd name="T6" fmla="*/ 0 w 238"/>
                <a:gd name="T7" fmla="*/ 0 h 21"/>
                <a:gd name="T8" fmla="*/ 0 w 238"/>
                <a:gd name="T9" fmla="*/ 0 h 21"/>
                <a:gd name="T10" fmla="*/ 0 60000 65536"/>
                <a:gd name="T11" fmla="*/ 0 60000 65536"/>
                <a:gd name="T12" fmla="*/ 0 60000 65536"/>
                <a:gd name="T13" fmla="*/ 0 60000 65536"/>
                <a:gd name="T14" fmla="*/ 0 60000 65536"/>
                <a:gd name="T15" fmla="*/ 0 w 238"/>
                <a:gd name="T16" fmla="*/ 0 h 21"/>
                <a:gd name="T17" fmla="*/ 238 w 238"/>
                <a:gd name="T18" fmla="*/ 21 h 21"/>
              </a:gdLst>
              <a:ahLst/>
              <a:cxnLst>
                <a:cxn ang="T10">
                  <a:pos x="T0" y="T1"/>
                </a:cxn>
                <a:cxn ang="T11">
                  <a:pos x="T2" y="T3"/>
                </a:cxn>
                <a:cxn ang="T12">
                  <a:pos x="T4" y="T5"/>
                </a:cxn>
                <a:cxn ang="T13">
                  <a:pos x="T6" y="T7"/>
                </a:cxn>
                <a:cxn ang="T14">
                  <a:pos x="T8" y="T9"/>
                </a:cxn>
              </a:cxnLst>
              <a:rect l="T15" t="T16" r="T17" b="T18"/>
              <a:pathLst>
                <a:path w="238" h="21">
                  <a:moveTo>
                    <a:pt x="0" y="0"/>
                  </a:moveTo>
                  <a:lnTo>
                    <a:pt x="71" y="21"/>
                  </a:lnTo>
                  <a:lnTo>
                    <a:pt x="139" y="18"/>
                  </a:lnTo>
                  <a:lnTo>
                    <a:pt x="216" y="9"/>
                  </a:lnTo>
                  <a:lnTo>
                    <a:pt x="2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3" name="Line 88"/>
            <p:cNvSpPr>
              <a:spLocks noChangeShapeType="1"/>
            </p:cNvSpPr>
            <p:nvPr/>
          </p:nvSpPr>
          <p:spPr bwMode="auto">
            <a:xfrm flipH="1">
              <a:off x="3336" y="3459"/>
              <a:ext cx="8"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4" name="Freeform 89"/>
            <p:cNvSpPr>
              <a:spLocks/>
            </p:cNvSpPr>
            <p:nvPr/>
          </p:nvSpPr>
          <p:spPr bwMode="auto">
            <a:xfrm>
              <a:off x="3086" y="3354"/>
              <a:ext cx="55" cy="63"/>
            </a:xfrm>
            <a:custGeom>
              <a:avLst/>
              <a:gdLst>
                <a:gd name="T0" fmla="*/ 0 w 389"/>
                <a:gd name="T1" fmla="*/ 0 h 444"/>
                <a:gd name="T2" fmla="*/ 0 w 389"/>
                <a:gd name="T3" fmla="*/ 0 h 444"/>
                <a:gd name="T4" fmla="*/ 0 w 389"/>
                <a:gd name="T5" fmla="*/ 0 h 444"/>
                <a:gd name="T6" fmla="*/ 0 w 389"/>
                <a:gd name="T7" fmla="*/ 0 h 444"/>
                <a:gd name="T8" fmla="*/ 0 w 389"/>
                <a:gd name="T9" fmla="*/ 0 h 444"/>
                <a:gd name="T10" fmla="*/ 0 w 389"/>
                <a:gd name="T11" fmla="*/ 0 h 444"/>
                <a:gd name="T12" fmla="*/ 0 w 389"/>
                <a:gd name="T13" fmla="*/ 0 h 444"/>
                <a:gd name="T14" fmla="*/ 0 w 389"/>
                <a:gd name="T15" fmla="*/ 0 h 444"/>
                <a:gd name="T16" fmla="*/ 0 w 389"/>
                <a:gd name="T17" fmla="*/ 0 h 444"/>
                <a:gd name="T18" fmla="*/ 0 w 389"/>
                <a:gd name="T19" fmla="*/ 0 h 444"/>
                <a:gd name="T20" fmla="*/ 0 w 389"/>
                <a:gd name="T21" fmla="*/ 0 h 444"/>
                <a:gd name="T22" fmla="*/ 0 w 389"/>
                <a:gd name="T23" fmla="*/ 0 h 444"/>
                <a:gd name="T24" fmla="*/ 0 w 389"/>
                <a:gd name="T25" fmla="*/ 0 h 444"/>
                <a:gd name="T26" fmla="*/ 0 w 389"/>
                <a:gd name="T27" fmla="*/ 0 h 444"/>
                <a:gd name="T28" fmla="*/ 0 w 389"/>
                <a:gd name="T29" fmla="*/ 0 h 444"/>
                <a:gd name="T30" fmla="*/ 0 w 389"/>
                <a:gd name="T31" fmla="*/ 0 h 444"/>
                <a:gd name="T32" fmla="*/ 0 w 389"/>
                <a:gd name="T33" fmla="*/ 0 h 444"/>
                <a:gd name="T34" fmla="*/ 0 w 389"/>
                <a:gd name="T35" fmla="*/ 0 h 4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9"/>
                <a:gd name="T55" fmla="*/ 0 h 444"/>
                <a:gd name="T56" fmla="*/ 389 w 389"/>
                <a:gd name="T57" fmla="*/ 444 h 4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9" h="444">
                  <a:moveTo>
                    <a:pt x="354" y="444"/>
                  </a:moveTo>
                  <a:lnTo>
                    <a:pt x="340" y="435"/>
                  </a:lnTo>
                  <a:lnTo>
                    <a:pt x="240" y="409"/>
                  </a:lnTo>
                  <a:lnTo>
                    <a:pt x="261" y="330"/>
                  </a:lnTo>
                  <a:lnTo>
                    <a:pt x="0" y="275"/>
                  </a:lnTo>
                  <a:lnTo>
                    <a:pt x="14" y="201"/>
                  </a:lnTo>
                  <a:lnTo>
                    <a:pt x="38" y="122"/>
                  </a:lnTo>
                  <a:lnTo>
                    <a:pt x="73" y="64"/>
                  </a:lnTo>
                  <a:lnTo>
                    <a:pt x="124" y="24"/>
                  </a:lnTo>
                  <a:lnTo>
                    <a:pt x="144" y="16"/>
                  </a:lnTo>
                  <a:lnTo>
                    <a:pt x="197" y="0"/>
                  </a:lnTo>
                  <a:lnTo>
                    <a:pt x="315" y="0"/>
                  </a:lnTo>
                  <a:lnTo>
                    <a:pt x="295" y="86"/>
                  </a:lnTo>
                  <a:lnTo>
                    <a:pt x="295" y="169"/>
                  </a:lnTo>
                  <a:lnTo>
                    <a:pt x="306" y="260"/>
                  </a:lnTo>
                  <a:lnTo>
                    <a:pt x="345" y="348"/>
                  </a:lnTo>
                  <a:lnTo>
                    <a:pt x="389" y="410"/>
                  </a:lnTo>
                  <a:lnTo>
                    <a:pt x="354" y="444"/>
                  </a:lnTo>
                  <a:close/>
                </a:path>
              </a:pathLst>
            </a:custGeom>
            <a:solidFill>
              <a:srgbClr val="960C0C"/>
            </a:solidFill>
            <a:ln w="0">
              <a:solidFill>
                <a:srgbClr val="000000"/>
              </a:solidFill>
              <a:prstDash val="solid"/>
              <a:round/>
              <a:headEnd/>
              <a:tailEnd/>
            </a:ln>
          </p:spPr>
          <p:txBody>
            <a:bodyPr/>
            <a:lstStyle/>
            <a:p>
              <a:endParaRPr lang="en-US"/>
            </a:p>
          </p:txBody>
        </p:sp>
        <p:sp>
          <p:nvSpPr>
            <p:cNvPr id="47125" name="Freeform 90"/>
            <p:cNvSpPr>
              <a:spLocks/>
            </p:cNvSpPr>
            <p:nvPr/>
          </p:nvSpPr>
          <p:spPr bwMode="auto">
            <a:xfrm>
              <a:off x="3103" y="3456"/>
              <a:ext cx="88" cy="114"/>
            </a:xfrm>
            <a:custGeom>
              <a:avLst/>
              <a:gdLst>
                <a:gd name="T0" fmla="*/ 0 w 617"/>
                <a:gd name="T1" fmla="*/ 0 h 795"/>
                <a:gd name="T2" fmla="*/ 0 w 617"/>
                <a:gd name="T3" fmla="*/ 0 h 795"/>
                <a:gd name="T4" fmla="*/ 0 w 617"/>
                <a:gd name="T5" fmla="*/ 0 h 795"/>
                <a:gd name="T6" fmla="*/ 0 w 617"/>
                <a:gd name="T7" fmla="*/ 0 h 795"/>
                <a:gd name="T8" fmla="*/ 0 w 617"/>
                <a:gd name="T9" fmla="*/ 0 h 795"/>
                <a:gd name="T10" fmla="*/ 0 w 617"/>
                <a:gd name="T11" fmla="*/ 0 h 795"/>
                <a:gd name="T12" fmla="*/ 0 w 617"/>
                <a:gd name="T13" fmla="*/ 0 h 795"/>
                <a:gd name="T14" fmla="*/ 0 w 617"/>
                <a:gd name="T15" fmla="*/ 0 h 795"/>
                <a:gd name="T16" fmla="*/ 0 w 617"/>
                <a:gd name="T17" fmla="*/ 0 h 795"/>
                <a:gd name="T18" fmla="*/ 0 w 617"/>
                <a:gd name="T19" fmla="*/ 0 h 795"/>
                <a:gd name="T20" fmla="*/ 0 w 617"/>
                <a:gd name="T21" fmla="*/ 0 h 795"/>
                <a:gd name="T22" fmla="*/ 0 w 617"/>
                <a:gd name="T23" fmla="*/ 0 h 795"/>
                <a:gd name="T24" fmla="*/ 0 w 617"/>
                <a:gd name="T25" fmla="*/ 0 h 795"/>
                <a:gd name="T26" fmla="*/ 0 w 617"/>
                <a:gd name="T27" fmla="*/ 0 h 795"/>
                <a:gd name="T28" fmla="*/ 0 w 617"/>
                <a:gd name="T29" fmla="*/ 0 h 795"/>
                <a:gd name="T30" fmla="*/ 0 w 617"/>
                <a:gd name="T31" fmla="*/ 0 h 795"/>
                <a:gd name="T32" fmla="*/ 0 w 617"/>
                <a:gd name="T33" fmla="*/ 0 h 795"/>
                <a:gd name="T34" fmla="*/ 0 w 617"/>
                <a:gd name="T35" fmla="*/ 0 h 795"/>
                <a:gd name="T36" fmla="*/ 0 w 617"/>
                <a:gd name="T37" fmla="*/ 0 h 795"/>
                <a:gd name="T38" fmla="*/ 0 w 617"/>
                <a:gd name="T39" fmla="*/ 0 h 795"/>
                <a:gd name="T40" fmla="*/ 0 w 617"/>
                <a:gd name="T41" fmla="*/ 0 h 795"/>
                <a:gd name="T42" fmla="*/ 0 w 617"/>
                <a:gd name="T43" fmla="*/ 0 h 795"/>
                <a:gd name="T44" fmla="*/ 0 w 617"/>
                <a:gd name="T45" fmla="*/ 0 h 795"/>
                <a:gd name="T46" fmla="*/ 0 w 617"/>
                <a:gd name="T47" fmla="*/ 0 h 795"/>
                <a:gd name="T48" fmla="*/ 0 w 617"/>
                <a:gd name="T49" fmla="*/ 0 h 795"/>
                <a:gd name="T50" fmla="*/ 0 w 617"/>
                <a:gd name="T51" fmla="*/ 0 h 795"/>
                <a:gd name="T52" fmla="*/ 0 w 617"/>
                <a:gd name="T53" fmla="*/ 0 h 795"/>
                <a:gd name="T54" fmla="*/ 0 w 617"/>
                <a:gd name="T55" fmla="*/ 0 h 795"/>
                <a:gd name="T56" fmla="*/ 0 w 617"/>
                <a:gd name="T57" fmla="*/ 0 h 7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7"/>
                <a:gd name="T88" fmla="*/ 0 h 795"/>
                <a:gd name="T89" fmla="*/ 617 w 617"/>
                <a:gd name="T90" fmla="*/ 795 h 7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7" h="795">
                  <a:moveTo>
                    <a:pt x="604" y="504"/>
                  </a:moveTo>
                  <a:lnTo>
                    <a:pt x="596" y="448"/>
                  </a:lnTo>
                  <a:lnTo>
                    <a:pt x="585" y="391"/>
                  </a:lnTo>
                  <a:lnTo>
                    <a:pt x="562" y="317"/>
                  </a:lnTo>
                  <a:lnTo>
                    <a:pt x="538" y="237"/>
                  </a:lnTo>
                  <a:lnTo>
                    <a:pt x="514" y="188"/>
                  </a:lnTo>
                  <a:lnTo>
                    <a:pt x="378" y="208"/>
                  </a:lnTo>
                  <a:lnTo>
                    <a:pt x="286" y="0"/>
                  </a:lnTo>
                  <a:lnTo>
                    <a:pt x="156" y="47"/>
                  </a:lnTo>
                  <a:lnTo>
                    <a:pt x="0" y="178"/>
                  </a:lnTo>
                  <a:lnTo>
                    <a:pt x="62" y="366"/>
                  </a:lnTo>
                  <a:lnTo>
                    <a:pt x="94" y="448"/>
                  </a:lnTo>
                  <a:lnTo>
                    <a:pt x="127" y="529"/>
                  </a:lnTo>
                  <a:lnTo>
                    <a:pt x="174" y="626"/>
                  </a:lnTo>
                  <a:lnTo>
                    <a:pt x="200" y="673"/>
                  </a:lnTo>
                  <a:lnTo>
                    <a:pt x="228" y="717"/>
                  </a:lnTo>
                  <a:lnTo>
                    <a:pt x="241" y="734"/>
                  </a:lnTo>
                  <a:lnTo>
                    <a:pt x="264" y="756"/>
                  </a:lnTo>
                  <a:lnTo>
                    <a:pt x="293" y="774"/>
                  </a:lnTo>
                  <a:lnTo>
                    <a:pt x="319" y="782"/>
                  </a:lnTo>
                  <a:lnTo>
                    <a:pt x="355" y="795"/>
                  </a:lnTo>
                  <a:lnTo>
                    <a:pt x="359" y="795"/>
                  </a:lnTo>
                  <a:lnTo>
                    <a:pt x="432" y="610"/>
                  </a:lnTo>
                  <a:lnTo>
                    <a:pt x="474" y="610"/>
                  </a:lnTo>
                  <a:lnTo>
                    <a:pt x="511" y="682"/>
                  </a:lnTo>
                  <a:lnTo>
                    <a:pt x="459" y="788"/>
                  </a:lnTo>
                  <a:lnTo>
                    <a:pt x="615" y="734"/>
                  </a:lnTo>
                  <a:lnTo>
                    <a:pt x="617" y="712"/>
                  </a:lnTo>
                  <a:lnTo>
                    <a:pt x="604" y="504"/>
                  </a:lnTo>
                  <a:close/>
                </a:path>
              </a:pathLst>
            </a:custGeom>
            <a:solidFill>
              <a:srgbClr val="960C0C"/>
            </a:solidFill>
            <a:ln w="0">
              <a:solidFill>
                <a:srgbClr val="000000"/>
              </a:solidFill>
              <a:prstDash val="solid"/>
              <a:round/>
              <a:headEnd/>
              <a:tailEnd/>
            </a:ln>
          </p:spPr>
          <p:txBody>
            <a:bodyPr/>
            <a:lstStyle/>
            <a:p>
              <a:endParaRPr lang="en-US"/>
            </a:p>
          </p:txBody>
        </p:sp>
        <p:sp>
          <p:nvSpPr>
            <p:cNvPr id="47126" name="Freeform 91"/>
            <p:cNvSpPr>
              <a:spLocks/>
            </p:cNvSpPr>
            <p:nvPr/>
          </p:nvSpPr>
          <p:spPr bwMode="auto">
            <a:xfrm>
              <a:off x="2979" y="3387"/>
              <a:ext cx="180" cy="247"/>
            </a:xfrm>
            <a:custGeom>
              <a:avLst/>
              <a:gdLst>
                <a:gd name="T0" fmla="*/ 0 w 1264"/>
                <a:gd name="T1" fmla="*/ 0 h 1730"/>
                <a:gd name="T2" fmla="*/ 0 w 1264"/>
                <a:gd name="T3" fmla="*/ 0 h 1730"/>
                <a:gd name="T4" fmla="*/ 0 w 1264"/>
                <a:gd name="T5" fmla="*/ 0 h 1730"/>
                <a:gd name="T6" fmla="*/ 0 w 1264"/>
                <a:gd name="T7" fmla="*/ 0 h 1730"/>
                <a:gd name="T8" fmla="*/ 0 w 1264"/>
                <a:gd name="T9" fmla="*/ 0 h 1730"/>
                <a:gd name="T10" fmla="*/ 0 w 1264"/>
                <a:gd name="T11" fmla="*/ 0 h 1730"/>
                <a:gd name="T12" fmla="*/ 0 w 1264"/>
                <a:gd name="T13" fmla="*/ 0 h 1730"/>
                <a:gd name="T14" fmla="*/ 0 w 1264"/>
                <a:gd name="T15" fmla="*/ 0 h 1730"/>
                <a:gd name="T16" fmla="*/ 0 w 1264"/>
                <a:gd name="T17" fmla="*/ 0 h 1730"/>
                <a:gd name="T18" fmla="*/ 0 w 1264"/>
                <a:gd name="T19" fmla="*/ 0 h 1730"/>
                <a:gd name="T20" fmla="*/ 0 w 1264"/>
                <a:gd name="T21" fmla="*/ 0 h 1730"/>
                <a:gd name="T22" fmla="*/ 0 w 1264"/>
                <a:gd name="T23" fmla="*/ 0 h 1730"/>
                <a:gd name="T24" fmla="*/ 0 w 1264"/>
                <a:gd name="T25" fmla="*/ 0 h 1730"/>
                <a:gd name="T26" fmla="*/ 0 w 1264"/>
                <a:gd name="T27" fmla="*/ 0 h 1730"/>
                <a:gd name="T28" fmla="*/ 0 w 1264"/>
                <a:gd name="T29" fmla="*/ 0 h 1730"/>
                <a:gd name="T30" fmla="*/ 0 w 1264"/>
                <a:gd name="T31" fmla="*/ 0 h 1730"/>
                <a:gd name="T32" fmla="*/ 0 w 1264"/>
                <a:gd name="T33" fmla="*/ 0 h 1730"/>
                <a:gd name="T34" fmla="*/ 0 w 1264"/>
                <a:gd name="T35" fmla="*/ 0 h 1730"/>
                <a:gd name="T36" fmla="*/ 0 w 1264"/>
                <a:gd name="T37" fmla="*/ 0 h 1730"/>
                <a:gd name="T38" fmla="*/ 0 w 1264"/>
                <a:gd name="T39" fmla="*/ 0 h 1730"/>
                <a:gd name="T40" fmla="*/ 0 w 1264"/>
                <a:gd name="T41" fmla="*/ 0 h 1730"/>
                <a:gd name="T42" fmla="*/ 0 w 1264"/>
                <a:gd name="T43" fmla="*/ 0 h 1730"/>
                <a:gd name="T44" fmla="*/ 0 w 1264"/>
                <a:gd name="T45" fmla="*/ 0 h 1730"/>
                <a:gd name="T46" fmla="*/ 0 w 1264"/>
                <a:gd name="T47" fmla="*/ 0 h 1730"/>
                <a:gd name="T48" fmla="*/ 0 w 1264"/>
                <a:gd name="T49" fmla="*/ 0 h 1730"/>
                <a:gd name="T50" fmla="*/ 0 w 1264"/>
                <a:gd name="T51" fmla="*/ 0 h 1730"/>
                <a:gd name="T52" fmla="*/ 0 w 1264"/>
                <a:gd name="T53" fmla="*/ 0 h 1730"/>
                <a:gd name="T54" fmla="*/ 0 w 1264"/>
                <a:gd name="T55" fmla="*/ 0 h 1730"/>
                <a:gd name="T56" fmla="*/ 0 w 1264"/>
                <a:gd name="T57" fmla="*/ 0 h 1730"/>
                <a:gd name="T58" fmla="*/ 0 w 1264"/>
                <a:gd name="T59" fmla="*/ 0 h 17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4"/>
                <a:gd name="T91" fmla="*/ 0 h 1730"/>
                <a:gd name="T92" fmla="*/ 1264 w 1264"/>
                <a:gd name="T93" fmla="*/ 1730 h 17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4" h="1730">
                  <a:moveTo>
                    <a:pt x="0" y="1240"/>
                  </a:moveTo>
                  <a:lnTo>
                    <a:pt x="55" y="1225"/>
                  </a:lnTo>
                  <a:lnTo>
                    <a:pt x="113" y="1184"/>
                  </a:lnTo>
                  <a:lnTo>
                    <a:pt x="161" y="1131"/>
                  </a:lnTo>
                  <a:lnTo>
                    <a:pt x="196" y="1068"/>
                  </a:lnTo>
                  <a:lnTo>
                    <a:pt x="439" y="534"/>
                  </a:lnTo>
                  <a:lnTo>
                    <a:pt x="435" y="200"/>
                  </a:lnTo>
                  <a:lnTo>
                    <a:pt x="516" y="0"/>
                  </a:lnTo>
                  <a:lnTo>
                    <a:pt x="750" y="44"/>
                  </a:lnTo>
                  <a:lnTo>
                    <a:pt x="1011" y="99"/>
                  </a:lnTo>
                  <a:lnTo>
                    <a:pt x="990" y="178"/>
                  </a:lnTo>
                  <a:lnTo>
                    <a:pt x="1090" y="204"/>
                  </a:lnTo>
                  <a:lnTo>
                    <a:pt x="1104" y="213"/>
                  </a:lnTo>
                  <a:lnTo>
                    <a:pt x="1186" y="291"/>
                  </a:lnTo>
                  <a:lnTo>
                    <a:pt x="1235" y="291"/>
                  </a:lnTo>
                  <a:lnTo>
                    <a:pt x="1264" y="448"/>
                  </a:lnTo>
                  <a:lnTo>
                    <a:pt x="1157" y="484"/>
                  </a:lnTo>
                  <a:lnTo>
                    <a:pt x="1027" y="531"/>
                  </a:lnTo>
                  <a:lnTo>
                    <a:pt x="871" y="662"/>
                  </a:lnTo>
                  <a:lnTo>
                    <a:pt x="810" y="708"/>
                  </a:lnTo>
                  <a:lnTo>
                    <a:pt x="708" y="997"/>
                  </a:lnTo>
                  <a:lnTo>
                    <a:pt x="552" y="1401"/>
                  </a:lnTo>
                  <a:lnTo>
                    <a:pt x="544" y="1423"/>
                  </a:lnTo>
                  <a:lnTo>
                    <a:pt x="497" y="1501"/>
                  </a:lnTo>
                  <a:lnTo>
                    <a:pt x="443" y="1557"/>
                  </a:lnTo>
                  <a:lnTo>
                    <a:pt x="379" y="1603"/>
                  </a:lnTo>
                  <a:lnTo>
                    <a:pt x="357" y="1610"/>
                  </a:lnTo>
                  <a:lnTo>
                    <a:pt x="239" y="1652"/>
                  </a:lnTo>
                  <a:lnTo>
                    <a:pt x="103" y="1730"/>
                  </a:lnTo>
                  <a:lnTo>
                    <a:pt x="0" y="1240"/>
                  </a:lnTo>
                  <a:close/>
                </a:path>
              </a:pathLst>
            </a:custGeom>
            <a:solidFill>
              <a:srgbClr val="FFCC99"/>
            </a:solidFill>
            <a:ln w="0">
              <a:solidFill>
                <a:srgbClr val="000000"/>
              </a:solidFill>
              <a:prstDash val="solid"/>
              <a:round/>
              <a:headEnd/>
              <a:tailEnd/>
            </a:ln>
          </p:spPr>
          <p:txBody>
            <a:bodyPr/>
            <a:lstStyle/>
            <a:p>
              <a:endParaRPr lang="en-US"/>
            </a:p>
          </p:txBody>
        </p:sp>
        <p:sp>
          <p:nvSpPr>
            <p:cNvPr id="47127" name="Freeform 92"/>
            <p:cNvSpPr>
              <a:spLocks/>
            </p:cNvSpPr>
            <p:nvPr/>
          </p:nvSpPr>
          <p:spPr bwMode="auto">
            <a:xfrm>
              <a:off x="3058" y="3508"/>
              <a:ext cx="59" cy="79"/>
            </a:xfrm>
            <a:custGeom>
              <a:avLst/>
              <a:gdLst>
                <a:gd name="T0" fmla="*/ 0 w 413"/>
                <a:gd name="T1" fmla="*/ 0 h 551"/>
                <a:gd name="T2" fmla="*/ 0 w 413"/>
                <a:gd name="T3" fmla="*/ 0 h 551"/>
                <a:gd name="T4" fmla="*/ 0 w 413"/>
                <a:gd name="T5" fmla="*/ 0 h 551"/>
                <a:gd name="T6" fmla="*/ 0 w 413"/>
                <a:gd name="T7" fmla="*/ 0 h 551"/>
                <a:gd name="T8" fmla="*/ 0 w 413"/>
                <a:gd name="T9" fmla="*/ 0 h 551"/>
                <a:gd name="T10" fmla="*/ 0 w 413"/>
                <a:gd name="T11" fmla="*/ 0 h 551"/>
                <a:gd name="T12" fmla="*/ 0 60000 65536"/>
                <a:gd name="T13" fmla="*/ 0 60000 65536"/>
                <a:gd name="T14" fmla="*/ 0 60000 65536"/>
                <a:gd name="T15" fmla="*/ 0 60000 65536"/>
                <a:gd name="T16" fmla="*/ 0 60000 65536"/>
                <a:gd name="T17" fmla="*/ 0 60000 65536"/>
                <a:gd name="T18" fmla="*/ 0 w 413"/>
                <a:gd name="T19" fmla="*/ 0 h 551"/>
                <a:gd name="T20" fmla="*/ 413 w 413"/>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413" h="551">
                  <a:moveTo>
                    <a:pt x="381" y="0"/>
                  </a:moveTo>
                  <a:lnTo>
                    <a:pt x="156" y="147"/>
                  </a:lnTo>
                  <a:lnTo>
                    <a:pt x="0" y="551"/>
                  </a:lnTo>
                  <a:lnTo>
                    <a:pt x="165" y="367"/>
                  </a:lnTo>
                  <a:lnTo>
                    <a:pt x="413" y="82"/>
                  </a:lnTo>
                  <a:lnTo>
                    <a:pt x="381" y="0"/>
                  </a:lnTo>
                  <a:close/>
                </a:path>
              </a:pathLst>
            </a:custGeom>
            <a:solidFill>
              <a:srgbClr val="963D14"/>
            </a:solidFill>
            <a:ln w="0">
              <a:solidFill>
                <a:srgbClr val="000000"/>
              </a:solidFill>
              <a:prstDash val="solid"/>
              <a:round/>
              <a:headEnd/>
              <a:tailEnd/>
            </a:ln>
          </p:spPr>
          <p:txBody>
            <a:bodyPr/>
            <a:lstStyle/>
            <a:p>
              <a:endParaRPr lang="en-US"/>
            </a:p>
          </p:txBody>
        </p:sp>
        <p:sp>
          <p:nvSpPr>
            <p:cNvPr id="47128" name="Freeform 93"/>
            <p:cNvSpPr>
              <a:spLocks/>
            </p:cNvSpPr>
            <p:nvPr/>
          </p:nvSpPr>
          <p:spPr bwMode="auto">
            <a:xfrm>
              <a:off x="3041" y="3406"/>
              <a:ext cx="79" cy="57"/>
            </a:xfrm>
            <a:custGeom>
              <a:avLst/>
              <a:gdLst>
                <a:gd name="T0" fmla="*/ 0 w 551"/>
                <a:gd name="T1" fmla="*/ 0 h 399"/>
                <a:gd name="T2" fmla="*/ 0 w 551"/>
                <a:gd name="T3" fmla="*/ 0 h 399"/>
                <a:gd name="T4" fmla="*/ 0 w 551"/>
                <a:gd name="T5" fmla="*/ 0 h 399"/>
                <a:gd name="T6" fmla="*/ 0 w 551"/>
                <a:gd name="T7" fmla="*/ 0 h 399"/>
                <a:gd name="T8" fmla="*/ 0 60000 65536"/>
                <a:gd name="T9" fmla="*/ 0 60000 65536"/>
                <a:gd name="T10" fmla="*/ 0 60000 65536"/>
                <a:gd name="T11" fmla="*/ 0 60000 65536"/>
                <a:gd name="T12" fmla="*/ 0 w 551"/>
                <a:gd name="T13" fmla="*/ 0 h 399"/>
                <a:gd name="T14" fmla="*/ 551 w 551"/>
                <a:gd name="T15" fmla="*/ 399 h 399"/>
              </a:gdLst>
              <a:ahLst/>
              <a:cxnLst>
                <a:cxn ang="T8">
                  <a:pos x="T0" y="T1"/>
                </a:cxn>
                <a:cxn ang="T9">
                  <a:pos x="T2" y="T3"/>
                </a:cxn>
                <a:cxn ang="T10">
                  <a:pos x="T4" y="T5"/>
                </a:cxn>
                <a:cxn ang="T11">
                  <a:pos x="T6" y="T7"/>
                </a:cxn>
              </a:cxnLst>
              <a:rect l="T12" t="T13" r="T14" b="T15"/>
              <a:pathLst>
                <a:path w="551" h="399">
                  <a:moveTo>
                    <a:pt x="551" y="43"/>
                  </a:moveTo>
                  <a:lnTo>
                    <a:pt x="395" y="0"/>
                  </a:lnTo>
                  <a:lnTo>
                    <a:pt x="97" y="166"/>
                  </a:lnTo>
                  <a:lnTo>
                    <a:pt x="0" y="3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9" name="Freeform 94"/>
            <p:cNvSpPr>
              <a:spLocks/>
            </p:cNvSpPr>
            <p:nvPr/>
          </p:nvSpPr>
          <p:spPr bwMode="auto">
            <a:xfrm>
              <a:off x="3044" y="3429"/>
              <a:ext cx="111" cy="56"/>
            </a:xfrm>
            <a:custGeom>
              <a:avLst/>
              <a:gdLst>
                <a:gd name="T0" fmla="*/ 0 w 778"/>
                <a:gd name="T1" fmla="*/ 0 h 392"/>
                <a:gd name="T2" fmla="*/ 0 w 778"/>
                <a:gd name="T3" fmla="*/ 0 h 392"/>
                <a:gd name="T4" fmla="*/ 0 w 778"/>
                <a:gd name="T5" fmla="*/ 0 h 392"/>
                <a:gd name="T6" fmla="*/ 0 w 778"/>
                <a:gd name="T7" fmla="*/ 0 h 392"/>
                <a:gd name="T8" fmla="*/ 0 60000 65536"/>
                <a:gd name="T9" fmla="*/ 0 60000 65536"/>
                <a:gd name="T10" fmla="*/ 0 60000 65536"/>
                <a:gd name="T11" fmla="*/ 0 60000 65536"/>
                <a:gd name="T12" fmla="*/ 0 w 778"/>
                <a:gd name="T13" fmla="*/ 0 h 392"/>
                <a:gd name="T14" fmla="*/ 778 w 778"/>
                <a:gd name="T15" fmla="*/ 392 h 392"/>
              </a:gdLst>
              <a:ahLst/>
              <a:cxnLst>
                <a:cxn ang="T8">
                  <a:pos x="T0" y="T1"/>
                </a:cxn>
                <a:cxn ang="T9">
                  <a:pos x="T2" y="T3"/>
                </a:cxn>
                <a:cxn ang="T10">
                  <a:pos x="T4" y="T5"/>
                </a:cxn>
                <a:cxn ang="T11">
                  <a:pos x="T6" y="T7"/>
                </a:cxn>
              </a:cxnLst>
              <a:rect l="T12" t="T13" r="T14" b="T15"/>
              <a:pathLst>
                <a:path w="778" h="392">
                  <a:moveTo>
                    <a:pt x="778" y="0"/>
                  </a:moveTo>
                  <a:lnTo>
                    <a:pt x="516" y="0"/>
                  </a:lnTo>
                  <a:lnTo>
                    <a:pt x="158" y="162"/>
                  </a:lnTo>
                  <a:lnTo>
                    <a:pt x="0" y="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0" name="Freeform 95"/>
            <p:cNvSpPr>
              <a:spLocks/>
            </p:cNvSpPr>
            <p:nvPr/>
          </p:nvSpPr>
          <p:spPr bwMode="auto">
            <a:xfrm>
              <a:off x="3064" y="3438"/>
              <a:ext cx="93" cy="58"/>
            </a:xfrm>
            <a:custGeom>
              <a:avLst/>
              <a:gdLst>
                <a:gd name="T0" fmla="*/ 0 w 650"/>
                <a:gd name="T1" fmla="*/ 0 h 400"/>
                <a:gd name="T2" fmla="*/ 0 w 650"/>
                <a:gd name="T3" fmla="*/ 0 h 400"/>
                <a:gd name="T4" fmla="*/ 0 w 650"/>
                <a:gd name="T5" fmla="*/ 0 h 400"/>
                <a:gd name="T6" fmla="*/ 0 60000 65536"/>
                <a:gd name="T7" fmla="*/ 0 60000 65536"/>
                <a:gd name="T8" fmla="*/ 0 60000 65536"/>
                <a:gd name="T9" fmla="*/ 0 w 650"/>
                <a:gd name="T10" fmla="*/ 0 h 400"/>
                <a:gd name="T11" fmla="*/ 650 w 650"/>
                <a:gd name="T12" fmla="*/ 400 h 400"/>
              </a:gdLst>
              <a:ahLst/>
              <a:cxnLst>
                <a:cxn ang="T6">
                  <a:pos x="T0" y="T1"/>
                </a:cxn>
                <a:cxn ang="T7">
                  <a:pos x="T2" y="T3"/>
                </a:cxn>
                <a:cxn ang="T8">
                  <a:pos x="T4" y="T5"/>
                </a:cxn>
              </a:cxnLst>
              <a:rect l="T9" t="T10" r="T11" b="T12"/>
              <a:pathLst>
                <a:path w="650" h="400">
                  <a:moveTo>
                    <a:pt x="650" y="0"/>
                  </a:moveTo>
                  <a:lnTo>
                    <a:pt x="95" y="174"/>
                  </a:lnTo>
                  <a:lnTo>
                    <a:pt x="0" y="40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1" name="Freeform 96"/>
            <p:cNvSpPr>
              <a:spLocks/>
            </p:cNvSpPr>
            <p:nvPr/>
          </p:nvSpPr>
          <p:spPr bwMode="auto">
            <a:xfrm>
              <a:off x="3189" y="3510"/>
              <a:ext cx="150" cy="62"/>
            </a:xfrm>
            <a:custGeom>
              <a:avLst/>
              <a:gdLst>
                <a:gd name="T0" fmla="*/ 0 w 1049"/>
                <a:gd name="T1" fmla="*/ 0 h 432"/>
                <a:gd name="T2" fmla="*/ 0 w 1049"/>
                <a:gd name="T3" fmla="*/ 0 h 432"/>
                <a:gd name="T4" fmla="*/ 0 w 1049"/>
                <a:gd name="T5" fmla="*/ 0 h 432"/>
                <a:gd name="T6" fmla="*/ 0 w 1049"/>
                <a:gd name="T7" fmla="*/ 0 h 432"/>
                <a:gd name="T8" fmla="*/ 0 w 1049"/>
                <a:gd name="T9" fmla="*/ 0 h 432"/>
                <a:gd name="T10" fmla="*/ 0 w 1049"/>
                <a:gd name="T11" fmla="*/ 0 h 432"/>
                <a:gd name="T12" fmla="*/ 0 w 1049"/>
                <a:gd name="T13" fmla="*/ 0 h 432"/>
                <a:gd name="T14" fmla="*/ 0 w 1049"/>
                <a:gd name="T15" fmla="*/ 0 h 432"/>
                <a:gd name="T16" fmla="*/ 0 w 1049"/>
                <a:gd name="T17" fmla="*/ 0 h 432"/>
                <a:gd name="T18" fmla="*/ 0 w 1049"/>
                <a:gd name="T19" fmla="*/ 0 h 432"/>
                <a:gd name="T20" fmla="*/ 0 w 1049"/>
                <a:gd name="T21" fmla="*/ 0 h 432"/>
                <a:gd name="T22" fmla="*/ 0 w 1049"/>
                <a:gd name="T23" fmla="*/ 0 h 432"/>
                <a:gd name="T24" fmla="*/ 0 w 1049"/>
                <a:gd name="T25" fmla="*/ 0 h 432"/>
                <a:gd name="T26" fmla="*/ 0 w 1049"/>
                <a:gd name="T27" fmla="*/ 0 h 432"/>
                <a:gd name="T28" fmla="*/ 0 w 1049"/>
                <a:gd name="T29" fmla="*/ 0 h 432"/>
                <a:gd name="T30" fmla="*/ 0 w 1049"/>
                <a:gd name="T31" fmla="*/ 0 h 432"/>
                <a:gd name="T32" fmla="*/ 0 w 1049"/>
                <a:gd name="T33" fmla="*/ 0 h 432"/>
                <a:gd name="T34" fmla="*/ 0 w 1049"/>
                <a:gd name="T35" fmla="*/ 0 h 432"/>
                <a:gd name="T36" fmla="*/ 0 w 1049"/>
                <a:gd name="T37" fmla="*/ 0 h 432"/>
                <a:gd name="T38" fmla="*/ 0 w 1049"/>
                <a:gd name="T39" fmla="*/ 0 h 432"/>
                <a:gd name="T40" fmla="*/ 0 w 1049"/>
                <a:gd name="T41" fmla="*/ 0 h 432"/>
                <a:gd name="T42" fmla="*/ 0 w 1049"/>
                <a:gd name="T43" fmla="*/ 0 h 432"/>
                <a:gd name="T44" fmla="*/ 0 w 1049"/>
                <a:gd name="T45" fmla="*/ 0 h 432"/>
                <a:gd name="T46" fmla="*/ 0 w 1049"/>
                <a:gd name="T47" fmla="*/ 0 h 432"/>
                <a:gd name="T48" fmla="*/ 0 w 1049"/>
                <a:gd name="T49" fmla="*/ 0 h 432"/>
                <a:gd name="T50" fmla="*/ 0 w 1049"/>
                <a:gd name="T51" fmla="*/ 0 h 432"/>
                <a:gd name="T52" fmla="*/ 0 w 1049"/>
                <a:gd name="T53" fmla="*/ 0 h 432"/>
                <a:gd name="T54" fmla="*/ 0 w 1049"/>
                <a:gd name="T55" fmla="*/ 0 h 432"/>
                <a:gd name="T56" fmla="*/ 0 w 1049"/>
                <a:gd name="T57" fmla="*/ 0 h 432"/>
                <a:gd name="T58" fmla="*/ 0 w 1049"/>
                <a:gd name="T59" fmla="*/ 0 h 432"/>
                <a:gd name="T60" fmla="*/ 0 w 1049"/>
                <a:gd name="T61" fmla="*/ 0 h 432"/>
                <a:gd name="T62" fmla="*/ 0 w 1049"/>
                <a:gd name="T63" fmla="*/ 0 h 432"/>
                <a:gd name="T64" fmla="*/ 0 w 1049"/>
                <a:gd name="T65" fmla="*/ 0 h 432"/>
                <a:gd name="T66" fmla="*/ 0 w 1049"/>
                <a:gd name="T67" fmla="*/ 0 h 4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9"/>
                <a:gd name="T103" fmla="*/ 0 h 432"/>
                <a:gd name="T104" fmla="*/ 1049 w 1049"/>
                <a:gd name="T105" fmla="*/ 432 h 4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9" h="432">
                  <a:moveTo>
                    <a:pt x="0" y="124"/>
                  </a:moveTo>
                  <a:lnTo>
                    <a:pt x="36" y="133"/>
                  </a:lnTo>
                  <a:lnTo>
                    <a:pt x="68" y="156"/>
                  </a:lnTo>
                  <a:lnTo>
                    <a:pt x="98" y="188"/>
                  </a:lnTo>
                  <a:lnTo>
                    <a:pt x="115" y="219"/>
                  </a:lnTo>
                  <a:lnTo>
                    <a:pt x="144" y="278"/>
                  </a:lnTo>
                  <a:lnTo>
                    <a:pt x="173" y="299"/>
                  </a:lnTo>
                  <a:lnTo>
                    <a:pt x="203" y="309"/>
                  </a:lnTo>
                  <a:lnTo>
                    <a:pt x="248" y="325"/>
                  </a:lnTo>
                  <a:lnTo>
                    <a:pt x="354" y="347"/>
                  </a:lnTo>
                  <a:lnTo>
                    <a:pt x="466" y="357"/>
                  </a:lnTo>
                  <a:lnTo>
                    <a:pt x="576" y="345"/>
                  </a:lnTo>
                  <a:lnTo>
                    <a:pt x="684" y="316"/>
                  </a:lnTo>
                  <a:lnTo>
                    <a:pt x="718" y="299"/>
                  </a:lnTo>
                  <a:lnTo>
                    <a:pt x="726" y="261"/>
                  </a:lnTo>
                  <a:lnTo>
                    <a:pt x="736" y="224"/>
                  </a:lnTo>
                  <a:lnTo>
                    <a:pt x="757" y="194"/>
                  </a:lnTo>
                  <a:lnTo>
                    <a:pt x="786" y="171"/>
                  </a:lnTo>
                  <a:lnTo>
                    <a:pt x="851" y="139"/>
                  </a:lnTo>
                  <a:lnTo>
                    <a:pt x="906" y="120"/>
                  </a:lnTo>
                  <a:lnTo>
                    <a:pt x="965" y="93"/>
                  </a:lnTo>
                  <a:lnTo>
                    <a:pt x="1006" y="59"/>
                  </a:lnTo>
                  <a:lnTo>
                    <a:pt x="1049" y="0"/>
                  </a:lnTo>
                  <a:lnTo>
                    <a:pt x="1047" y="204"/>
                  </a:lnTo>
                  <a:lnTo>
                    <a:pt x="1024" y="219"/>
                  </a:lnTo>
                  <a:lnTo>
                    <a:pt x="914" y="302"/>
                  </a:lnTo>
                  <a:lnTo>
                    <a:pt x="791" y="361"/>
                  </a:lnTo>
                  <a:lnTo>
                    <a:pt x="478" y="431"/>
                  </a:lnTo>
                  <a:lnTo>
                    <a:pt x="407" y="432"/>
                  </a:lnTo>
                  <a:lnTo>
                    <a:pt x="263" y="416"/>
                  </a:lnTo>
                  <a:lnTo>
                    <a:pt x="131" y="383"/>
                  </a:lnTo>
                  <a:lnTo>
                    <a:pt x="11" y="354"/>
                  </a:lnTo>
                  <a:lnTo>
                    <a:pt x="13" y="332"/>
                  </a:lnTo>
                  <a:lnTo>
                    <a:pt x="0" y="124"/>
                  </a:lnTo>
                  <a:close/>
                </a:path>
              </a:pathLst>
            </a:custGeom>
            <a:solidFill>
              <a:srgbClr val="963D14"/>
            </a:solidFill>
            <a:ln w="0">
              <a:solidFill>
                <a:srgbClr val="000000"/>
              </a:solidFill>
              <a:prstDash val="solid"/>
              <a:round/>
              <a:headEnd/>
              <a:tailEnd/>
            </a:ln>
          </p:spPr>
          <p:txBody>
            <a:bodyPr/>
            <a:lstStyle/>
            <a:p>
              <a:endParaRPr lang="en-US"/>
            </a:p>
          </p:txBody>
        </p:sp>
        <p:sp>
          <p:nvSpPr>
            <p:cNvPr id="47132" name="Freeform 97"/>
            <p:cNvSpPr>
              <a:spLocks/>
            </p:cNvSpPr>
            <p:nvPr/>
          </p:nvSpPr>
          <p:spPr bwMode="auto">
            <a:xfrm>
              <a:off x="2691" y="3554"/>
              <a:ext cx="463" cy="229"/>
            </a:xfrm>
            <a:custGeom>
              <a:avLst/>
              <a:gdLst>
                <a:gd name="T0" fmla="*/ 0 w 3242"/>
                <a:gd name="T1" fmla="*/ 0 h 1600"/>
                <a:gd name="T2" fmla="*/ 0 w 3242"/>
                <a:gd name="T3" fmla="*/ 0 h 1600"/>
                <a:gd name="T4" fmla="*/ 0 w 3242"/>
                <a:gd name="T5" fmla="*/ 0 h 1600"/>
                <a:gd name="T6" fmla="*/ 0 w 3242"/>
                <a:gd name="T7" fmla="*/ 0 h 1600"/>
                <a:gd name="T8" fmla="*/ 0 w 3242"/>
                <a:gd name="T9" fmla="*/ 0 h 1600"/>
                <a:gd name="T10" fmla="*/ 0 w 3242"/>
                <a:gd name="T11" fmla="*/ 0 h 1600"/>
                <a:gd name="T12" fmla="*/ 0 w 3242"/>
                <a:gd name="T13" fmla="*/ 0 h 1600"/>
                <a:gd name="T14" fmla="*/ 0 w 3242"/>
                <a:gd name="T15" fmla="*/ 0 h 1600"/>
                <a:gd name="T16" fmla="*/ 0 w 3242"/>
                <a:gd name="T17" fmla="*/ 0 h 1600"/>
                <a:gd name="T18" fmla="*/ 0 w 3242"/>
                <a:gd name="T19" fmla="*/ 0 h 1600"/>
                <a:gd name="T20" fmla="*/ 0 w 3242"/>
                <a:gd name="T21" fmla="*/ 0 h 1600"/>
                <a:gd name="T22" fmla="*/ 0 w 3242"/>
                <a:gd name="T23" fmla="*/ 0 h 1600"/>
                <a:gd name="T24" fmla="*/ 0 w 3242"/>
                <a:gd name="T25" fmla="*/ 0 h 1600"/>
                <a:gd name="T26" fmla="*/ 0 w 3242"/>
                <a:gd name="T27" fmla="*/ 0 h 1600"/>
                <a:gd name="T28" fmla="*/ 0 w 3242"/>
                <a:gd name="T29" fmla="*/ 0 h 1600"/>
                <a:gd name="T30" fmla="*/ 0 w 3242"/>
                <a:gd name="T31" fmla="*/ 0 h 1600"/>
                <a:gd name="T32" fmla="*/ 0 w 3242"/>
                <a:gd name="T33" fmla="*/ 0 h 1600"/>
                <a:gd name="T34" fmla="*/ 0 w 3242"/>
                <a:gd name="T35" fmla="*/ 0 h 1600"/>
                <a:gd name="T36" fmla="*/ 0 w 3242"/>
                <a:gd name="T37" fmla="*/ 0 h 1600"/>
                <a:gd name="T38" fmla="*/ 0 w 3242"/>
                <a:gd name="T39" fmla="*/ 0 h 1600"/>
                <a:gd name="T40" fmla="*/ 0 w 3242"/>
                <a:gd name="T41" fmla="*/ 0 h 1600"/>
                <a:gd name="T42" fmla="*/ 0 w 3242"/>
                <a:gd name="T43" fmla="*/ 0 h 1600"/>
                <a:gd name="T44" fmla="*/ 0 w 3242"/>
                <a:gd name="T45" fmla="*/ 0 h 1600"/>
                <a:gd name="T46" fmla="*/ 0 w 3242"/>
                <a:gd name="T47" fmla="*/ 0 h 1600"/>
                <a:gd name="T48" fmla="*/ 0 w 3242"/>
                <a:gd name="T49" fmla="*/ 0 h 1600"/>
                <a:gd name="T50" fmla="*/ 0 w 3242"/>
                <a:gd name="T51" fmla="*/ 0 h 1600"/>
                <a:gd name="T52" fmla="*/ 0 w 3242"/>
                <a:gd name="T53" fmla="*/ 0 h 1600"/>
                <a:gd name="T54" fmla="*/ 0 w 3242"/>
                <a:gd name="T55" fmla="*/ 0 h 1600"/>
                <a:gd name="T56" fmla="*/ 0 w 3242"/>
                <a:gd name="T57" fmla="*/ 0 h 1600"/>
                <a:gd name="T58" fmla="*/ 0 w 3242"/>
                <a:gd name="T59" fmla="*/ 0 h 1600"/>
                <a:gd name="T60" fmla="*/ 0 w 3242"/>
                <a:gd name="T61" fmla="*/ 0 h 1600"/>
                <a:gd name="T62" fmla="*/ 0 w 3242"/>
                <a:gd name="T63" fmla="*/ 0 h 1600"/>
                <a:gd name="T64" fmla="*/ 0 w 3242"/>
                <a:gd name="T65" fmla="*/ 0 h 1600"/>
                <a:gd name="T66" fmla="*/ 0 w 3242"/>
                <a:gd name="T67" fmla="*/ 0 h 1600"/>
                <a:gd name="T68" fmla="*/ 0 w 3242"/>
                <a:gd name="T69" fmla="*/ 0 h 1600"/>
                <a:gd name="T70" fmla="*/ 0 w 3242"/>
                <a:gd name="T71" fmla="*/ 0 h 1600"/>
                <a:gd name="T72" fmla="*/ 0 w 3242"/>
                <a:gd name="T73" fmla="*/ 0 h 1600"/>
                <a:gd name="T74" fmla="*/ 0 w 3242"/>
                <a:gd name="T75" fmla="*/ 0 h 1600"/>
                <a:gd name="T76" fmla="*/ 0 w 3242"/>
                <a:gd name="T77" fmla="*/ 0 h 1600"/>
                <a:gd name="T78" fmla="*/ 0 w 3242"/>
                <a:gd name="T79" fmla="*/ 0 h 1600"/>
                <a:gd name="T80" fmla="*/ 0 w 3242"/>
                <a:gd name="T81" fmla="*/ 0 h 1600"/>
                <a:gd name="T82" fmla="*/ 0 w 3242"/>
                <a:gd name="T83" fmla="*/ 0 h 1600"/>
                <a:gd name="T84" fmla="*/ 0 w 3242"/>
                <a:gd name="T85" fmla="*/ 0 h 1600"/>
                <a:gd name="T86" fmla="*/ 0 w 3242"/>
                <a:gd name="T87" fmla="*/ 0 h 1600"/>
                <a:gd name="T88" fmla="*/ 0 w 3242"/>
                <a:gd name="T89" fmla="*/ 0 h 1600"/>
                <a:gd name="T90" fmla="*/ 0 w 3242"/>
                <a:gd name="T91" fmla="*/ 0 h 1600"/>
                <a:gd name="T92" fmla="*/ 0 w 3242"/>
                <a:gd name="T93" fmla="*/ 0 h 1600"/>
                <a:gd name="T94" fmla="*/ 0 w 3242"/>
                <a:gd name="T95" fmla="*/ 0 h 1600"/>
                <a:gd name="T96" fmla="*/ 0 w 3242"/>
                <a:gd name="T97" fmla="*/ 0 h 1600"/>
                <a:gd name="T98" fmla="*/ 0 w 3242"/>
                <a:gd name="T99" fmla="*/ 0 h 1600"/>
                <a:gd name="T100" fmla="*/ 0 w 3242"/>
                <a:gd name="T101" fmla="*/ 0 h 1600"/>
                <a:gd name="T102" fmla="*/ 0 w 3242"/>
                <a:gd name="T103" fmla="*/ 0 h 1600"/>
                <a:gd name="T104" fmla="*/ 0 w 3242"/>
                <a:gd name="T105" fmla="*/ 0 h 1600"/>
                <a:gd name="T106" fmla="*/ 0 w 3242"/>
                <a:gd name="T107" fmla="*/ 0 h 1600"/>
                <a:gd name="T108" fmla="*/ 0 w 3242"/>
                <a:gd name="T109" fmla="*/ 0 h 1600"/>
                <a:gd name="T110" fmla="*/ 0 w 3242"/>
                <a:gd name="T111" fmla="*/ 0 h 1600"/>
                <a:gd name="T112" fmla="*/ 0 w 3242"/>
                <a:gd name="T113" fmla="*/ 0 h 1600"/>
                <a:gd name="T114" fmla="*/ 0 w 3242"/>
                <a:gd name="T115" fmla="*/ 0 h 1600"/>
                <a:gd name="T116" fmla="*/ 0 w 3242"/>
                <a:gd name="T117" fmla="*/ 0 h 1600"/>
                <a:gd name="T118" fmla="*/ 0 w 3242"/>
                <a:gd name="T119" fmla="*/ 0 h 1600"/>
                <a:gd name="T120" fmla="*/ 0 w 3242"/>
                <a:gd name="T121" fmla="*/ 0 h 1600"/>
                <a:gd name="T122" fmla="*/ 0 w 3242"/>
                <a:gd name="T123" fmla="*/ 0 h 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42"/>
                <a:gd name="T187" fmla="*/ 0 h 1600"/>
                <a:gd name="T188" fmla="*/ 3242 w 3242"/>
                <a:gd name="T189" fmla="*/ 1600 h 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42" h="1600">
                  <a:moveTo>
                    <a:pt x="2014" y="1505"/>
                  </a:moveTo>
                  <a:lnTo>
                    <a:pt x="2317" y="1228"/>
                  </a:lnTo>
                  <a:lnTo>
                    <a:pt x="2583" y="965"/>
                  </a:lnTo>
                  <a:lnTo>
                    <a:pt x="2835" y="695"/>
                  </a:lnTo>
                  <a:lnTo>
                    <a:pt x="3074" y="406"/>
                  </a:lnTo>
                  <a:lnTo>
                    <a:pt x="3120" y="354"/>
                  </a:lnTo>
                  <a:lnTo>
                    <a:pt x="3156" y="383"/>
                  </a:lnTo>
                  <a:lnTo>
                    <a:pt x="3159" y="275"/>
                  </a:lnTo>
                  <a:lnTo>
                    <a:pt x="3218" y="224"/>
                  </a:lnTo>
                  <a:lnTo>
                    <a:pt x="3242" y="107"/>
                  </a:lnTo>
                  <a:lnTo>
                    <a:pt x="3238" y="107"/>
                  </a:lnTo>
                  <a:lnTo>
                    <a:pt x="3202" y="94"/>
                  </a:lnTo>
                  <a:lnTo>
                    <a:pt x="3176" y="86"/>
                  </a:lnTo>
                  <a:lnTo>
                    <a:pt x="3147" y="68"/>
                  </a:lnTo>
                  <a:lnTo>
                    <a:pt x="3124" y="46"/>
                  </a:lnTo>
                  <a:lnTo>
                    <a:pt x="3111" y="29"/>
                  </a:lnTo>
                  <a:lnTo>
                    <a:pt x="3023" y="45"/>
                  </a:lnTo>
                  <a:lnTo>
                    <a:pt x="2919" y="53"/>
                  </a:lnTo>
                  <a:lnTo>
                    <a:pt x="2823" y="53"/>
                  </a:lnTo>
                  <a:lnTo>
                    <a:pt x="2729" y="45"/>
                  </a:lnTo>
                  <a:lnTo>
                    <a:pt x="2564" y="229"/>
                  </a:lnTo>
                  <a:lnTo>
                    <a:pt x="2556" y="251"/>
                  </a:lnTo>
                  <a:lnTo>
                    <a:pt x="2509" y="329"/>
                  </a:lnTo>
                  <a:lnTo>
                    <a:pt x="2455" y="385"/>
                  </a:lnTo>
                  <a:lnTo>
                    <a:pt x="2391" y="431"/>
                  </a:lnTo>
                  <a:lnTo>
                    <a:pt x="2369" y="438"/>
                  </a:lnTo>
                  <a:lnTo>
                    <a:pt x="2251" y="480"/>
                  </a:lnTo>
                  <a:lnTo>
                    <a:pt x="2115" y="558"/>
                  </a:lnTo>
                  <a:lnTo>
                    <a:pt x="2012" y="72"/>
                  </a:lnTo>
                  <a:lnTo>
                    <a:pt x="2014" y="71"/>
                  </a:lnTo>
                  <a:lnTo>
                    <a:pt x="1996" y="0"/>
                  </a:lnTo>
                  <a:lnTo>
                    <a:pt x="1493" y="159"/>
                  </a:lnTo>
                  <a:lnTo>
                    <a:pt x="993" y="342"/>
                  </a:lnTo>
                  <a:lnTo>
                    <a:pt x="805" y="455"/>
                  </a:lnTo>
                  <a:lnTo>
                    <a:pt x="724" y="504"/>
                  </a:lnTo>
                  <a:lnTo>
                    <a:pt x="617" y="557"/>
                  </a:lnTo>
                  <a:lnTo>
                    <a:pt x="414" y="640"/>
                  </a:lnTo>
                  <a:lnTo>
                    <a:pt x="203" y="734"/>
                  </a:lnTo>
                  <a:lnTo>
                    <a:pt x="151" y="806"/>
                  </a:lnTo>
                  <a:lnTo>
                    <a:pt x="103" y="878"/>
                  </a:lnTo>
                  <a:lnTo>
                    <a:pt x="59" y="964"/>
                  </a:lnTo>
                  <a:lnTo>
                    <a:pt x="16" y="1070"/>
                  </a:lnTo>
                  <a:lnTo>
                    <a:pt x="0" y="1148"/>
                  </a:lnTo>
                  <a:lnTo>
                    <a:pt x="10" y="1192"/>
                  </a:lnTo>
                  <a:lnTo>
                    <a:pt x="28" y="1244"/>
                  </a:lnTo>
                  <a:lnTo>
                    <a:pt x="87" y="1344"/>
                  </a:lnTo>
                  <a:lnTo>
                    <a:pt x="147" y="1408"/>
                  </a:lnTo>
                  <a:lnTo>
                    <a:pt x="210" y="1463"/>
                  </a:lnTo>
                  <a:lnTo>
                    <a:pt x="298" y="1519"/>
                  </a:lnTo>
                  <a:lnTo>
                    <a:pt x="422" y="1566"/>
                  </a:lnTo>
                  <a:lnTo>
                    <a:pt x="542" y="1591"/>
                  </a:lnTo>
                  <a:lnTo>
                    <a:pt x="646" y="1600"/>
                  </a:lnTo>
                  <a:lnTo>
                    <a:pt x="761" y="1600"/>
                  </a:lnTo>
                  <a:lnTo>
                    <a:pt x="885" y="1591"/>
                  </a:lnTo>
                  <a:lnTo>
                    <a:pt x="1013" y="1576"/>
                  </a:lnTo>
                  <a:lnTo>
                    <a:pt x="1263" y="1517"/>
                  </a:lnTo>
                  <a:lnTo>
                    <a:pt x="1503" y="1440"/>
                  </a:lnTo>
                  <a:lnTo>
                    <a:pt x="1739" y="1346"/>
                  </a:lnTo>
                  <a:lnTo>
                    <a:pt x="1968" y="1232"/>
                  </a:lnTo>
                  <a:lnTo>
                    <a:pt x="1996" y="1218"/>
                  </a:lnTo>
                  <a:lnTo>
                    <a:pt x="1923" y="1519"/>
                  </a:lnTo>
                  <a:lnTo>
                    <a:pt x="2014" y="1505"/>
                  </a:lnTo>
                  <a:close/>
                </a:path>
              </a:pathLst>
            </a:custGeom>
            <a:solidFill>
              <a:srgbClr val="66F7FF"/>
            </a:solidFill>
            <a:ln w="0">
              <a:solidFill>
                <a:srgbClr val="000000"/>
              </a:solidFill>
              <a:prstDash val="solid"/>
              <a:round/>
              <a:headEnd/>
              <a:tailEnd/>
            </a:ln>
          </p:spPr>
          <p:txBody>
            <a:bodyPr/>
            <a:lstStyle/>
            <a:p>
              <a:endParaRPr lang="en-US"/>
            </a:p>
          </p:txBody>
        </p:sp>
        <p:sp>
          <p:nvSpPr>
            <p:cNvPr id="47133" name="Freeform 98"/>
            <p:cNvSpPr>
              <a:spLocks/>
            </p:cNvSpPr>
            <p:nvPr/>
          </p:nvSpPr>
          <p:spPr bwMode="auto">
            <a:xfrm>
              <a:off x="2847" y="3634"/>
              <a:ext cx="149" cy="124"/>
            </a:xfrm>
            <a:custGeom>
              <a:avLst/>
              <a:gdLst>
                <a:gd name="T0" fmla="*/ 0 w 1046"/>
                <a:gd name="T1" fmla="*/ 0 h 869"/>
                <a:gd name="T2" fmla="*/ 0 w 1046"/>
                <a:gd name="T3" fmla="*/ 0 h 869"/>
                <a:gd name="T4" fmla="*/ 0 w 1046"/>
                <a:gd name="T5" fmla="*/ 0 h 869"/>
                <a:gd name="T6" fmla="*/ 0 w 1046"/>
                <a:gd name="T7" fmla="*/ 0 h 869"/>
                <a:gd name="T8" fmla="*/ 0 w 1046"/>
                <a:gd name="T9" fmla="*/ 0 h 869"/>
                <a:gd name="T10" fmla="*/ 0 w 1046"/>
                <a:gd name="T11" fmla="*/ 0 h 869"/>
                <a:gd name="T12" fmla="*/ 0 60000 65536"/>
                <a:gd name="T13" fmla="*/ 0 60000 65536"/>
                <a:gd name="T14" fmla="*/ 0 60000 65536"/>
                <a:gd name="T15" fmla="*/ 0 60000 65536"/>
                <a:gd name="T16" fmla="*/ 0 60000 65536"/>
                <a:gd name="T17" fmla="*/ 0 60000 65536"/>
                <a:gd name="T18" fmla="*/ 0 w 1046"/>
                <a:gd name="T19" fmla="*/ 0 h 869"/>
                <a:gd name="T20" fmla="*/ 1046 w 1046"/>
                <a:gd name="T21" fmla="*/ 869 h 869"/>
              </a:gdLst>
              <a:ahLst/>
              <a:cxnLst>
                <a:cxn ang="T12">
                  <a:pos x="T0" y="T1"/>
                </a:cxn>
                <a:cxn ang="T13">
                  <a:pos x="T2" y="T3"/>
                </a:cxn>
                <a:cxn ang="T14">
                  <a:pos x="T4" y="T5"/>
                </a:cxn>
                <a:cxn ang="T15">
                  <a:pos x="T6" y="T7"/>
                </a:cxn>
                <a:cxn ang="T16">
                  <a:pos x="T8" y="T9"/>
                </a:cxn>
                <a:cxn ang="T17">
                  <a:pos x="T10" y="T11"/>
                </a:cxn>
              </a:cxnLst>
              <a:rect l="T18" t="T19" r="T20" b="T21"/>
              <a:pathLst>
                <a:path w="1046" h="869">
                  <a:moveTo>
                    <a:pt x="1025" y="0"/>
                  </a:moveTo>
                  <a:lnTo>
                    <a:pt x="1046" y="104"/>
                  </a:lnTo>
                  <a:lnTo>
                    <a:pt x="413" y="384"/>
                  </a:lnTo>
                  <a:lnTo>
                    <a:pt x="335" y="484"/>
                  </a:lnTo>
                  <a:lnTo>
                    <a:pt x="195" y="559"/>
                  </a:lnTo>
                  <a:lnTo>
                    <a:pt x="0" y="86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4" name="Freeform 99"/>
            <p:cNvSpPr>
              <a:spLocks/>
            </p:cNvSpPr>
            <p:nvPr/>
          </p:nvSpPr>
          <p:spPr bwMode="auto">
            <a:xfrm>
              <a:off x="2979" y="3543"/>
              <a:ext cx="197" cy="226"/>
            </a:xfrm>
            <a:custGeom>
              <a:avLst/>
              <a:gdLst>
                <a:gd name="T0" fmla="*/ 0 w 1380"/>
                <a:gd name="T1" fmla="*/ 0 h 1583"/>
                <a:gd name="T2" fmla="*/ 0 w 1380"/>
                <a:gd name="T3" fmla="*/ 0 h 1583"/>
                <a:gd name="T4" fmla="*/ 0 w 1380"/>
                <a:gd name="T5" fmla="*/ 0 h 1583"/>
                <a:gd name="T6" fmla="*/ 0 w 1380"/>
                <a:gd name="T7" fmla="*/ 0 h 1583"/>
                <a:gd name="T8" fmla="*/ 0 w 1380"/>
                <a:gd name="T9" fmla="*/ 0 h 1583"/>
                <a:gd name="T10" fmla="*/ 0 w 1380"/>
                <a:gd name="T11" fmla="*/ 0 h 1583"/>
                <a:gd name="T12" fmla="*/ 0 w 1380"/>
                <a:gd name="T13" fmla="*/ 0 h 1583"/>
                <a:gd name="T14" fmla="*/ 0 w 1380"/>
                <a:gd name="T15" fmla="*/ 0 h 1583"/>
                <a:gd name="T16" fmla="*/ 0 w 1380"/>
                <a:gd name="T17" fmla="*/ 0 h 1583"/>
                <a:gd name="T18" fmla="*/ 0 w 1380"/>
                <a:gd name="T19" fmla="*/ 0 h 1583"/>
                <a:gd name="T20" fmla="*/ 0 w 1380"/>
                <a:gd name="T21" fmla="*/ 0 h 1583"/>
                <a:gd name="T22" fmla="*/ 0 w 1380"/>
                <a:gd name="T23" fmla="*/ 0 h 1583"/>
                <a:gd name="T24" fmla="*/ 0 w 1380"/>
                <a:gd name="T25" fmla="*/ 0 h 1583"/>
                <a:gd name="T26" fmla="*/ 0 w 1380"/>
                <a:gd name="T27" fmla="*/ 0 h 1583"/>
                <a:gd name="T28" fmla="*/ 0 w 1380"/>
                <a:gd name="T29" fmla="*/ 0 h 1583"/>
                <a:gd name="T30" fmla="*/ 0 w 1380"/>
                <a:gd name="T31" fmla="*/ 0 h 1583"/>
                <a:gd name="T32" fmla="*/ 0 w 1380"/>
                <a:gd name="T33" fmla="*/ 0 h 1583"/>
                <a:gd name="T34" fmla="*/ 0 w 1380"/>
                <a:gd name="T35" fmla="*/ 0 h 1583"/>
                <a:gd name="T36" fmla="*/ 0 w 1380"/>
                <a:gd name="T37" fmla="*/ 0 h 1583"/>
                <a:gd name="T38" fmla="*/ 0 w 1380"/>
                <a:gd name="T39" fmla="*/ 0 h 1583"/>
                <a:gd name="T40" fmla="*/ 0 w 1380"/>
                <a:gd name="T41" fmla="*/ 0 h 1583"/>
                <a:gd name="T42" fmla="*/ 0 w 1380"/>
                <a:gd name="T43" fmla="*/ 0 h 1583"/>
                <a:gd name="T44" fmla="*/ 0 w 1380"/>
                <a:gd name="T45" fmla="*/ 0 h 1583"/>
                <a:gd name="T46" fmla="*/ 0 w 1380"/>
                <a:gd name="T47" fmla="*/ 0 h 1583"/>
                <a:gd name="T48" fmla="*/ 0 w 1380"/>
                <a:gd name="T49" fmla="*/ 0 h 1583"/>
                <a:gd name="T50" fmla="*/ 0 w 1380"/>
                <a:gd name="T51" fmla="*/ 0 h 1583"/>
                <a:gd name="T52" fmla="*/ 0 w 1380"/>
                <a:gd name="T53" fmla="*/ 0 h 1583"/>
                <a:gd name="T54" fmla="*/ 0 w 1380"/>
                <a:gd name="T55" fmla="*/ 0 h 1583"/>
                <a:gd name="T56" fmla="*/ 0 w 1380"/>
                <a:gd name="T57" fmla="*/ 0 h 1583"/>
                <a:gd name="T58" fmla="*/ 0 w 1380"/>
                <a:gd name="T59" fmla="*/ 0 h 1583"/>
                <a:gd name="T60" fmla="*/ 0 w 1380"/>
                <a:gd name="T61" fmla="*/ 0 h 1583"/>
                <a:gd name="T62" fmla="*/ 0 w 1380"/>
                <a:gd name="T63" fmla="*/ 0 h 1583"/>
                <a:gd name="T64" fmla="*/ 0 w 1380"/>
                <a:gd name="T65" fmla="*/ 0 h 1583"/>
                <a:gd name="T66" fmla="*/ 0 w 1380"/>
                <a:gd name="T67" fmla="*/ 0 h 1583"/>
                <a:gd name="T68" fmla="*/ 0 w 1380"/>
                <a:gd name="T69" fmla="*/ 0 h 1583"/>
                <a:gd name="T70" fmla="*/ 0 w 1380"/>
                <a:gd name="T71" fmla="*/ 0 h 15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0"/>
                <a:gd name="T109" fmla="*/ 0 h 1583"/>
                <a:gd name="T110" fmla="*/ 1380 w 1380"/>
                <a:gd name="T111" fmla="*/ 1583 h 15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0" h="1583">
                  <a:moveTo>
                    <a:pt x="0" y="1583"/>
                  </a:moveTo>
                  <a:lnTo>
                    <a:pt x="303" y="1306"/>
                  </a:lnTo>
                  <a:lnTo>
                    <a:pt x="569" y="1043"/>
                  </a:lnTo>
                  <a:lnTo>
                    <a:pt x="821" y="773"/>
                  </a:lnTo>
                  <a:lnTo>
                    <a:pt x="1060" y="484"/>
                  </a:lnTo>
                  <a:lnTo>
                    <a:pt x="1106" y="432"/>
                  </a:lnTo>
                  <a:lnTo>
                    <a:pt x="1142" y="461"/>
                  </a:lnTo>
                  <a:lnTo>
                    <a:pt x="1145" y="353"/>
                  </a:lnTo>
                  <a:lnTo>
                    <a:pt x="1204" y="302"/>
                  </a:lnTo>
                  <a:lnTo>
                    <a:pt x="1228" y="185"/>
                  </a:lnTo>
                  <a:lnTo>
                    <a:pt x="1301" y="0"/>
                  </a:lnTo>
                  <a:lnTo>
                    <a:pt x="1343" y="0"/>
                  </a:lnTo>
                  <a:lnTo>
                    <a:pt x="1380" y="72"/>
                  </a:lnTo>
                  <a:lnTo>
                    <a:pt x="1328" y="178"/>
                  </a:lnTo>
                  <a:lnTo>
                    <a:pt x="1283" y="267"/>
                  </a:lnTo>
                  <a:lnTo>
                    <a:pt x="1321" y="431"/>
                  </a:lnTo>
                  <a:lnTo>
                    <a:pt x="1283" y="439"/>
                  </a:lnTo>
                  <a:lnTo>
                    <a:pt x="1262" y="531"/>
                  </a:lnTo>
                  <a:lnTo>
                    <a:pt x="1184" y="546"/>
                  </a:lnTo>
                  <a:lnTo>
                    <a:pt x="1088" y="627"/>
                  </a:lnTo>
                  <a:lnTo>
                    <a:pt x="1082" y="664"/>
                  </a:lnTo>
                  <a:lnTo>
                    <a:pt x="1018" y="715"/>
                  </a:lnTo>
                  <a:lnTo>
                    <a:pt x="938" y="792"/>
                  </a:lnTo>
                  <a:lnTo>
                    <a:pt x="929" y="843"/>
                  </a:lnTo>
                  <a:lnTo>
                    <a:pt x="847" y="888"/>
                  </a:lnTo>
                  <a:lnTo>
                    <a:pt x="832" y="946"/>
                  </a:lnTo>
                  <a:lnTo>
                    <a:pt x="755" y="987"/>
                  </a:lnTo>
                  <a:lnTo>
                    <a:pt x="741" y="1036"/>
                  </a:lnTo>
                  <a:lnTo>
                    <a:pt x="666" y="1093"/>
                  </a:lnTo>
                  <a:lnTo>
                    <a:pt x="659" y="1133"/>
                  </a:lnTo>
                  <a:lnTo>
                    <a:pt x="566" y="1189"/>
                  </a:lnTo>
                  <a:lnTo>
                    <a:pt x="566" y="1240"/>
                  </a:lnTo>
                  <a:lnTo>
                    <a:pt x="461" y="1309"/>
                  </a:lnTo>
                  <a:lnTo>
                    <a:pt x="453" y="1367"/>
                  </a:lnTo>
                  <a:lnTo>
                    <a:pt x="291" y="1537"/>
                  </a:lnTo>
                  <a:lnTo>
                    <a:pt x="0" y="1583"/>
                  </a:lnTo>
                  <a:close/>
                </a:path>
              </a:pathLst>
            </a:custGeom>
            <a:solidFill>
              <a:srgbClr val="960C0C"/>
            </a:solidFill>
            <a:ln w="0">
              <a:solidFill>
                <a:srgbClr val="000000"/>
              </a:solidFill>
              <a:prstDash val="solid"/>
              <a:round/>
              <a:headEnd/>
              <a:tailEnd/>
            </a:ln>
          </p:spPr>
          <p:txBody>
            <a:bodyPr/>
            <a:lstStyle/>
            <a:p>
              <a:endParaRPr lang="en-US"/>
            </a:p>
          </p:txBody>
        </p:sp>
        <p:sp>
          <p:nvSpPr>
            <p:cNvPr id="47135" name="Freeform 100"/>
            <p:cNvSpPr>
              <a:spLocks/>
            </p:cNvSpPr>
            <p:nvPr/>
          </p:nvSpPr>
          <p:spPr bwMode="auto">
            <a:xfrm>
              <a:off x="3058" y="3825"/>
              <a:ext cx="450" cy="324"/>
            </a:xfrm>
            <a:custGeom>
              <a:avLst/>
              <a:gdLst>
                <a:gd name="T0" fmla="*/ 0 w 3148"/>
                <a:gd name="T1" fmla="*/ 0 h 2273"/>
                <a:gd name="T2" fmla="*/ 0 w 3148"/>
                <a:gd name="T3" fmla="*/ 0 h 2273"/>
                <a:gd name="T4" fmla="*/ 0 w 3148"/>
                <a:gd name="T5" fmla="*/ 0 h 2273"/>
                <a:gd name="T6" fmla="*/ 0 w 3148"/>
                <a:gd name="T7" fmla="*/ 0 h 2273"/>
                <a:gd name="T8" fmla="*/ 0 w 3148"/>
                <a:gd name="T9" fmla="*/ 0 h 2273"/>
                <a:gd name="T10" fmla="*/ 0 w 3148"/>
                <a:gd name="T11" fmla="*/ 0 h 2273"/>
                <a:gd name="T12" fmla="*/ 0 w 3148"/>
                <a:gd name="T13" fmla="*/ 0 h 2273"/>
                <a:gd name="T14" fmla="*/ 0 w 3148"/>
                <a:gd name="T15" fmla="*/ 0 h 2273"/>
                <a:gd name="T16" fmla="*/ 0 w 3148"/>
                <a:gd name="T17" fmla="*/ 0 h 2273"/>
                <a:gd name="T18" fmla="*/ 0 w 3148"/>
                <a:gd name="T19" fmla="*/ 0 h 2273"/>
                <a:gd name="T20" fmla="*/ 0 w 3148"/>
                <a:gd name="T21" fmla="*/ 0 h 2273"/>
                <a:gd name="T22" fmla="*/ 0 w 3148"/>
                <a:gd name="T23" fmla="*/ 0 h 2273"/>
                <a:gd name="T24" fmla="*/ 0 w 3148"/>
                <a:gd name="T25" fmla="*/ 0 h 2273"/>
                <a:gd name="T26" fmla="*/ 0 w 3148"/>
                <a:gd name="T27" fmla="*/ 0 h 2273"/>
                <a:gd name="T28" fmla="*/ 0 w 3148"/>
                <a:gd name="T29" fmla="*/ 0 h 2273"/>
                <a:gd name="T30" fmla="*/ 0 w 3148"/>
                <a:gd name="T31" fmla="*/ 0 h 2273"/>
                <a:gd name="T32" fmla="*/ 0 w 3148"/>
                <a:gd name="T33" fmla="*/ 0 h 2273"/>
                <a:gd name="T34" fmla="*/ 0 w 3148"/>
                <a:gd name="T35" fmla="*/ 0 h 2273"/>
                <a:gd name="T36" fmla="*/ 0 w 3148"/>
                <a:gd name="T37" fmla="*/ 0 h 2273"/>
                <a:gd name="T38" fmla="*/ 0 w 3148"/>
                <a:gd name="T39" fmla="*/ 0 h 2273"/>
                <a:gd name="T40" fmla="*/ 0 w 3148"/>
                <a:gd name="T41" fmla="*/ 0 h 2273"/>
                <a:gd name="T42" fmla="*/ 0 w 3148"/>
                <a:gd name="T43" fmla="*/ 0 h 2273"/>
                <a:gd name="T44" fmla="*/ 0 w 3148"/>
                <a:gd name="T45" fmla="*/ 0 h 2273"/>
                <a:gd name="T46" fmla="*/ 0 w 3148"/>
                <a:gd name="T47" fmla="*/ 0 h 2273"/>
                <a:gd name="T48" fmla="*/ 0 w 3148"/>
                <a:gd name="T49" fmla="*/ 0 h 2273"/>
                <a:gd name="T50" fmla="*/ 0 w 3148"/>
                <a:gd name="T51" fmla="*/ 0 h 2273"/>
                <a:gd name="T52" fmla="*/ 0 w 3148"/>
                <a:gd name="T53" fmla="*/ 0 h 2273"/>
                <a:gd name="T54" fmla="*/ 0 w 3148"/>
                <a:gd name="T55" fmla="*/ 0 h 2273"/>
                <a:gd name="T56" fmla="*/ 0 w 3148"/>
                <a:gd name="T57" fmla="*/ 0 h 2273"/>
                <a:gd name="T58" fmla="*/ 0 w 3148"/>
                <a:gd name="T59" fmla="*/ 0 h 2273"/>
                <a:gd name="T60" fmla="*/ 0 w 3148"/>
                <a:gd name="T61" fmla="*/ 0 h 2273"/>
                <a:gd name="T62" fmla="*/ 0 w 3148"/>
                <a:gd name="T63" fmla="*/ 0 h 2273"/>
                <a:gd name="T64" fmla="*/ 0 w 3148"/>
                <a:gd name="T65" fmla="*/ 0 h 2273"/>
                <a:gd name="T66" fmla="*/ 0 w 3148"/>
                <a:gd name="T67" fmla="*/ 0 h 2273"/>
                <a:gd name="T68" fmla="*/ 0 w 3148"/>
                <a:gd name="T69" fmla="*/ 0 h 2273"/>
                <a:gd name="T70" fmla="*/ 0 w 3148"/>
                <a:gd name="T71" fmla="*/ 0 h 2273"/>
                <a:gd name="T72" fmla="*/ 0 w 3148"/>
                <a:gd name="T73" fmla="*/ 0 h 2273"/>
                <a:gd name="T74" fmla="*/ 0 w 3148"/>
                <a:gd name="T75" fmla="*/ 0 h 2273"/>
                <a:gd name="T76" fmla="*/ 0 w 3148"/>
                <a:gd name="T77" fmla="*/ 0 h 2273"/>
                <a:gd name="T78" fmla="*/ 0 w 3148"/>
                <a:gd name="T79" fmla="*/ 0 h 2273"/>
                <a:gd name="T80" fmla="*/ 0 w 3148"/>
                <a:gd name="T81" fmla="*/ 0 h 2273"/>
                <a:gd name="T82" fmla="*/ 0 w 3148"/>
                <a:gd name="T83" fmla="*/ 0 h 2273"/>
                <a:gd name="T84" fmla="*/ 0 w 3148"/>
                <a:gd name="T85" fmla="*/ 0 h 2273"/>
                <a:gd name="T86" fmla="*/ 0 w 3148"/>
                <a:gd name="T87" fmla="*/ 0 h 2273"/>
                <a:gd name="T88" fmla="*/ 0 w 3148"/>
                <a:gd name="T89" fmla="*/ 0 h 2273"/>
                <a:gd name="T90" fmla="*/ 0 w 3148"/>
                <a:gd name="T91" fmla="*/ 0 h 2273"/>
                <a:gd name="T92" fmla="*/ 0 w 3148"/>
                <a:gd name="T93" fmla="*/ 0 h 2273"/>
                <a:gd name="T94" fmla="*/ 0 w 3148"/>
                <a:gd name="T95" fmla="*/ 0 h 2273"/>
                <a:gd name="T96" fmla="*/ 0 w 3148"/>
                <a:gd name="T97" fmla="*/ 0 h 2273"/>
                <a:gd name="T98" fmla="*/ 0 w 3148"/>
                <a:gd name="T99" fmla="*/ 0 h 2273"/>
                <a:gd name="T100" fmla="*/ 0 w 3148"/>
                <a:gd name="T101" fmla="*/ 0 h 2273"/>
                <a:gd name="T102" fmla="*/ 0 w 3148"/>
                <a:gd name="T103" fmla="*/ 0 h 2273"/>
                <a:gd name="T104" fmla="*/ 0 w 3148"/>
                <a:gd name="T105" fmla="*/ 0 h 2273"/>
                <a:gd name="T106" fmla="*/ 0 w 3148"/>
                <a:gd name="T107" fmla="*/ 0 h 2273"/>
                <a:gd name="T108" fmla="*/ 0 w 3148"/>
                <a:gd name="T109" fmla="*/ 0 h 2273"/>
                <a:gd name="T110" fmla="*/ 0 w 3148"/>
                <a:gd name="T111" fmla="*/ 0 h 22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48"/>
                <a:gd name="T169" fmla="*/ 0 h 2273"/>
                <a:gd name="T170" fmla="*/ 3148 w 3148"/>
                <a:gd name="T171" fmla="*/ 2273 h 22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48" h="2273">
                  <a:moveTo>
                    <a:pt x="1832" y="2154"/>
                  </a:moveTo>
                  <a:lnTo>
                    <a:pt x="3148" y="2077"/>
                  </a:lnTo>
                  <a:lnTo>
                    <a:pt x="3148" y="0"/>
                  </a:lnTo>
                  <a:lnTo>
                    <a:pt x="2776" y="23"/>
                  </a:lnTo>
                  <a:lnTo>
                    <a:pt x="1826" y="87"/>
                  </a:lnTo>
                  <a:lnTo>
                    <a:pt x="1826" y="100"/>
                  </a:lnTo>
                  <a:lnTo>
                    <a:pt x="1818" y="117"/>
                  </a:lnTo>
                  <a:lnTo>
                    <a:pt x="1800" y="140"/>
                  </a:lnTo>
                  <a:lnTo>
                    <a:pt x="1779" y="157"/>
                  </a:lnTo>
                  <a:lnTo>
                    <a:pt x="1748" y="172"/>
                  </a:lnTo>
                  <a:lnTo>
                    <a:pt x="1718" y="186"/>
                  </a:lnTo>
                  <a:lnTo>
                    <a:pt x="1677" y="196"/>
                  </a:lnTo>
                  <a:lnTo>
                    <a:pt x="1638" y="202"/>
                  </a:lnTo>
                  <a:lnTo>
                    <a:pt x="1596" y="203"/>
                  </a:lnTo>
                  <a:lnTo>
                    <a:pt x="1555" y="202"/>
                  </a:lnTo>
                  <a:lnTo>
                    <a:pt x="1511" y="199"/>
                  </a:lnTo>
                  <a:lnTo>
                    <a:pt x="1473" y="188"/>
                  </a:lnTo>
                  <a:lnTo>
                    <a:pt x="1439" y="177"/>
                  </a:lnTo>
                  <a:lnTo>
                    <a:pt x="1407" y="163"/>
                  </a:lnTo>
                  <a:lnTo>
                    <a:pt x="1383" y="145"/>
                  </a:lnTo>
                  <a:lnTo>
                    <a:pt x="1364" y="124"/>
                  </a:lnTo>
                  <a:lnTo>
                    <a:pt x="1355" y="108"/>
                  </a:lnTo>
                  <a:lnTo>
                    <a:pt x="1354" y="97"/>
                  </a:lnTo>
                  <a:lnTo>
                    <a:pt x="176" y="28"/>
                  </a:lnTo>
                  <a:lnTo>
                    <a:pt x="0" y="18"/>
                  </a:lnTo>
                  <a:lnTo>
                    <a:pt x="0" y="378"/>
                  </a:lnTo>
                  <a:lnTo>
                    <a:pt x="0" y="764"/>
                  </a:lnTo>
                  <a:lnTo>
                    <a:pt x="0" y="2105"/>
                  </a:lnTo>
                  <a:lnTo>
                    <a:pt x="119" y="2114"/>
                  </a:lnTo>
                  <a:lnTo>
                    <a:pt x="231" y="2118"/>
                  </a:lnTo>
                  <a:lnTo>
                    <a:pt x="651" y="2148"/>
                  </a:lnTo>
                  <a:lnTo>
                    <a:pt x="823" y="2156"/>
                  </a:lnTo>
                  <a:lnTo>
                    <a:pt x="1082" y="1823"/>
                  </a:lnTo>
                  <a:lnTo>
                    <a:pt x="1152" y="1861"/>
                  </a:lnTo>
                  <a:lnTo>
                    <a:pt x="1030" y="2166"/>
                  </a:lnTo>
                  <a:lnTo>
                    <a:pt x="1098" y="2177"/>
                  </a:lnTo>
                  <a:lnTo>
                    <a:pt x="1327" y="1850"/>
                  </a:lnTo>
                  <a:lnTo>
                    <a:pt x="1389" y="1888"/>
                  </a:lnTo>
                  <a:lnTo>
                    <a:pt x="1249" y="2207"/>
                  </a:lnTo>
                  <a:lnTo>
                    <a:pt x="1319" y="2232"/>
                  </a:lnTo>
                  <a:lnTo>
                    <a:pt x="1464" y="2025"/>
                  </a:lnTo>
                  <a:lnTo>
                    <a:pt x="1547" y="2063"/>
                  </a:lnTo>
                  <a:lnTo>
                    <a:pt x="1530" y="2105"/>
                  </a:lnTo>
                  <a:lnTo>
                    <a:pt x="1583" y="2128"/>
                  </a:lnTo>
                  <a:lnTo>
                    <a:pt x="1551" y="2273"/>
                  </a:lnTo>
                  <a:lnTo>
                    <a:pt x="1601" y="2273"/>
                  </a:lnTo>
                  <a:lnTo>
                    <a:pt x="1641" y="2269"/>
                  </a:lnTo>
                  <a:lnTo>
                    <a:pt x="1681" y="2265"/>
                  </a:lnTo>
                  <a:lnTo>
                    <a:pt x="1718" y="2256"/>
                  </a:lnTo>
                  <a:lnTo>
                    <a:pt x="1754" y="2241"/>
                  </a:lnTo>
                  <a:lnTo>
                    <a:pt x="1782" y="2222"/>
                  </a:lnTo>
                  <a:lnTo>
                    <a:pt x="1806" y="2207"/>
                  </a:lnTo>
                  <a:lnTo>
                    <a:pt x="1821" y="2184"/>
                  </a:lnTo>
                  <a:lnTo>
                    <a:pt x="1832" y="2169"/>
                  </a:lnTo>
                  <a:lnTo>
                    <a:pt x="1832" y="2156"/>
                  </a:lnTo>
                  <a:lnTo>
                    <a:pt x="1832" y="2154"/>
                  </a:lnTo>
                  <a:close/>
                </a:path>
              </a:pathLst>
            </a:custGeom>
            <a:solidFill>
              <a:srgbClr val="0023C9"/>
            </a:solidFill>
            <a:ln w="0">
              <a:solidFill>
                <a:srgbClr val="000000"/>
              </a:solidFill>
              <a:prstDash val="solid"/>
              <a:round/>
              <a:headEnd/>
              <a:tailEnd/>
            </a:ln>
          </p:spPr>
          <p:txBody>
            <a:bodyPr/>
            <a:lstStyle/>
            <a:p>
              <a:endParaRPr lang="en-US"/>
            </a:p>
          </p:txBody>
        </p:sp>
        <p:sp>
          <p:nvSpPr>
            <p:cNvPr id="47136" name="Freeform 101"/>
            <p:cNvSpPr>
              <a:spLocks/>
            </p:cNvSpPr>
            <p:nvPr/>
          </p:nvSpPr>
          <p:spPr bwMode="auto">
            <a:xfrm>
              <a:off x="3151" y="4085"/>
              <a:ext cx="133" cy="136"/>
            </a:xfrm>
            <a:custGeom>
              <a:avLst/>
              <a:gdLst>
                <a:gd name="T0" fmla="*/ 0 w 932"/>
                <a:gd name="T1" fmla="*/ 0 h 950"/>
                <a:gd name="T2" fmla="*/ 0 w 932"/>
                <a:gd name="T3" fmla="*/ 0 h 950"/>
                <a:gd name="T4" fmla="*/ 0 w 932"/>
                <a:gd name="T5" fmla="*/ 0 h 950"/>
                <a:gd name="T6" fmla="*/ 0 w 932"/>
                <a:gd name="T7" fmla="*/ 0 h 950"/>
                <a:gd name="T8" fmla="*/ 0 w 932"/>
                <a:gd name="T9" fmla="*/ 0 h 950"/>
                <a:gd name="T10" fmla="*/ 0 w 932"/>
                <a:gd name="T11" fmla="*/ 0 h 950"/>
                <a:gd name="T12" fmla="*/ 0 w 932"/>
                <a:gd name="T13" fmla="*/ 0 h 950"/>
                <a:gd name="T14" fmla="*/ 0 w 932"/>
                <a:gd name="T15" fmla="*/ 0 h 950"/>
                <a:gd name="T16" fmla="*/ 0 w 932"/>
                <a:gd name="T17" fmla="*/ 0 h 950"/>
                <a:gd name="T18" fmla="*/ 0 w 932"/>
                <a:gd name="T19" fmla="*/ 0 h 950"/>
                <a:gd name="T20" fmla="*/ 0 w 932"/>
                <a:gd name="T21" fmla="*/ 0 h 950"/>
                <a:gd name="T22" fmla="*/ 0 w 932"/>
                <a:gd name="T23" fmla="*/ 0 h 950"/>
                <a:gd name="T24" fmla="*/ 0 w 932"/>
                <a:gd name="T25" fmla="*/ 0 h 950"/>
                <a:gd name="T26" fmla="*/ 0 w 932"/>
                <a:gd name="T27" fmla="*/ 0 h 950"/>
                <a:gd name="T28" fmla="*/ 0 w 932"/>
                <a:gd name="T29" fmla="*/ 0 h 950"/>
                <a:gd name="T30" fmla="*/ 0 w 932"/>
                <a:gd name="T31" fmla="*/ 0 h 950"/>
                <a:gd name="T32" fmla="*/ 0 w 932"/>
                <a:gd name="T33" fmla="*/ 0 h 950"/>
                <a:gd name="T34" fmla="*/ 0 w 932"/>
                <a:gd name="T35" fmla="*/ 0 h 950"/>
                <a:gd name="T36" fmla="*/ 0 w 932"/>
                <a:gd name="T37" fmla="*/ 0 h 950"/>
                <a:gd name="T38" fmla="*/ 0 w 932"/>
                <a:gd name="T39" fmla="*/ 0 h 950"/>
                <a:gd name="T40" fmla="*/ 0 w 932"/>
                <a:gd name="T41" fmla="*/ 0 h 950"/>
                <a:gd name="T42" fmla="*/ 0 w 932"/>
                <a:gd name="T43" fmla="*/ 0 h 950"/>
                <a:gd name="T44" fmla="*/ 0 w 932"/>
                <a:gd name="T45" fmla="*/ 0 h 950"/>
                <a:gd name="T46" fmla="*/ 0 w 932"/>
                <a:gd name="T47" fmla="*/ 0 h 950"/>
                <a:gd name="T48" fmla="*/ 0 w 932"/>
                <a:gd name="T49" fmla="*/ 0 h 950"/>
                <a:gd name="T50" fmla="*/ 0 w 932"/>
                <a:gd name="T51" fmla="*/ 0 h 950"/>
                <a:gd name="T52" fmla="*/ 0 w 932"/>
                <a:gd name="T53" fmla="*/ 0 h 950"/>
                <a:gd name="T54" fmla="*/ 0 w 932"/>
                <a:gd name="T55" fmla="*/ 0 h 950"/>
                <a:gd name="T56" fmla="*/ 0 w 932"/>
                <a:gd name="T57" fmla="*/ 0 h 950"/>
                <a:gd name="T58" fmla="*/ 0 w 932"/>
                <a:gd name="T59" fmla="*/ 0 h 9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2"/>
                <a:gd name="T91" fmla="*/ 0 h 950"/>
                <a:gd name="T92" fmla="*/ 932 w 932"/>
                <a:gd name="T93" fmla="*/ 950 h 9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2" h="950">
                  <a:moveTo>
                    <a:pt x="0" y="324"/>
                  </a:moveTo>
                  <a:lnTo>
                    <a:pt x="38" y="586"/>
                  </a:lnTo>
                  <a:lnTo>
                    <a:pt x="77" y="633"/>
                  </a:lnTo>
                  <a:lnTo>
                    <a:pt x="168" y="758"/>
                  </a:lnTo>
                  <a:lnTo>
                    <a:pt x="235" y="892"/>
                  </a:lnTo>
                  <a:lnTo>
                    <a:pt x="375" y="929"/>
                  </a:lnTo>
                  <a:lnTo>
                    <a:pt x="520" y="950"/>
                  </a:lnTo>
                  <a:lnTo>
                    <a:pt x="664" y="950"/>
                  </a:lnTo>
                  <a:lnTo>
                    <a:pt x="725" y="943"/>
                  </a:lnTo>
                  <a:lnTo>
                    <a:pt x="756" y="928"/>
                  </a:lnTo>
                  <a:lnTo>
                    <a:pt x="768" y="915"/>
                  </a:lnTo>
                  <a:lnTo>
                    <a:pt x="797" y="873"/>
                  </a:lnTo>
                  <a:lnTo>
                    <a:pt x="803" y="842"/>
                  </a:lnTo>
                  <a:lnTo>
                    <a:pt x="900" y="450"/>
                  </a:lnTo>
                  <a:lnTo>
                    <a:pt x="932" y="305"/>
                  </a:lnTo>
                  <a:lnTo>
                    <a:pt x="879" y="282"/>
                  </a:lnTo>
                  <a:lnTo>
                    <a:pt x="896" y="240"/>
                  </a:lnTo>
                  <a:lnTo>
                    <a:pt x="813" y="202"/>
                  </a:lnTo>
                  <a:lnTo>
                    <a:pt x="668" y="409"/>
                  </a:lnTo>
                  <a:lnTo>
                    <a:pt x="453" y="712"/>
                  </a:lnTo>
                  <a:lnTo>
                    <a:pt x="598" y="384"/>
                  </a:lnTo>
                  <a:lnTo>
                    <a:pt x="738" y="65"/>
                  </a:lnTo>
                  <a:lnTo>
                    <a:pt x="676" y="27"/>
                  </a:lnTo>
                  <a:lnTo>
                    <a:pt x="447" y="354"/>
                  </a:lnTo>
                  <a:lnTo>
                    <a:pt x="282" y="593"/>
                  </a:lnTo>
                  <a:lnTo>
                    <a:pt x="379" y="343"/>
                  </a:lnTo>
                  <a:lnTo>
                    <a:pt x="501" y="38"/>
                  </a:lnTo>
                  <a:lnTo>
                    <a:pt x="431" y="0"/>
                  </a:lnTo>
                  <a:lnTo>
                    <a:pt x="172" y="333"/>
                  </a:lnTo>
                  <a:lnTo>
                    <a:pt x="0" y="324"/>
                  </a:lnTo>
                  <a:close/>
                </a:path>
              </a:pathLst>
            </a:custGeom>
            <a:solidFill>
              <a:srgbClr val="FFCC99"/>
            </a:solidFill>
            <a:ln w="0">
              <a:solidFill>
                <a:srgbClr val="000000"/>
              </a:solidFill>
              <a:prstDash val="solid"/>
              <a:round/>
              <a:headEnd/>
              <a:tailEnd/>
            </a:ln>
          </p:spPr>
          <p:txBody>
            <a:bodyPr/>
            <a:lstStyle/>
            <a:p>
              <a:endParaRPr lang="en-US"/>
            </a:p>
          </p:txBody>
        </p:sp>
        <p:sp>
          <p:nvSpPr>
            <p:cNvPr id="47137" name="Freeform 102"/>
            <p:cNvSpPr>
              <a:spLocks/>
            </p:cNvSpPr>
            <p:nvPr/>
          </p:nvSpPr>
          <p:spPr bwMode="auto">
            <a:xfrm>
              <a:off x="3083" y="3819"/>
              <a:ext cx="372" cy="35"/>
            </a:xfrm>
            <a:custGeom>
              <a:avLst/>
              <a:gdLst>
                <a:gd name="T0" fmla="*/ 0 w 2600"/>
                <a:gd name="T1" fmla="*/ 0 h 241"/>
                <a:gd name="T2" fmla="*/ 0 w 2600"/>
                <a:gd name="T3" fmla="*/ 0 h 241"/>
                <a:gd name="T4" fmla="*/ 0 w 2600"/>
                <a:gd name="T5" fmla="*/ 0 h 241"/>
                <a:gd name="T6" fmla="*/ 0 w 2600"/>
                <a:gd name="T7" fmla="*/ 0 h 241"/>
                <a:gd name="T8" fmla="*/ 0 w 2600"/>
                <a:gd name="T9" fmla="*/ 0 h 241"/>
                <a:gd name="T10" fmla="*/ 0 w 2600"/>
                <a:gd name="T11" fmla="*/ 0 h 241"/>
                <a:gd name="T12" fmla="*/ 0 w 2600"/>
                <a:gd name="T13" fmla="*/ 0 h 241"/>
                <a:gd name="T14" fmla="*/ 0 w 2600"/>
                <a:gd name="T15" fmla="*/ 0 h 241"/>
                <a:gd name="T16" fmla="*/ 0 w 2600"/>
                <a:gd name="T17" fmla="*/ 0 h 241"/>
                <a:gd name="T18" fmla="*/ 0 w 2600"/>
                <a:gd name="T19" fmla="*/ 0 h 241"/>
                <a:gd name="T20" fmla="*/ 0 w 2600"/>
                <a:gd name="T21" fmla="*/ 0 h 241"/>
                <a:gd name="T22" fmla="*/ 0 w 2600"/>
                <a:gd name="T23" fmla="*/ 0 h 241"/>
                <a:gd name="T24" fmla="*/ 0 w 2600"/>
                <a:gd name="T25" fmla="*/ 0 h 241"/>
                <a:gd name="T26" fmla="*/ 0 w 2600"/>
                <a:gd name="T27" fmla="*/ 0 h 241"/>
                <a:gd name="T28" fmla="*/ 0 w 2600"/>
                <a:gd name="T29" fmla="*/ 0 h 241"/>
                <a:gd name="T30" fmla="*/ 0 w 2600"/>
                <a:gd name="T31" fmla="*/ 0 h 241"/>
                <a:gd name="T32" fmla="*/ 0 w 2600"/>
                <a:gd name="T33" fmla="*/ 0 h 241"/>
                <a:gd name="T34" fmla="*/ 0 w 2600"/>
                <a:gd name="T35" fmla="*/ 0 h 241"/>
                <a:gd name="T36" fmla="*/ 0 w 2600"/>
                <a:gd name="T37" fmla="*/ 0 h 241"/>
                <a:gd name="T38" fmla="*/ 0 w 2600"/>
                <a:gd name="T39" fmla="*/ 0 h 241"/>
                <a:gd name="T40" fmla="*/ 0 w 2600"/>
                <a:gd name="T41" fmla="*/ 0 h 241"/>
                <a:gd name="T42" fmla="*/ 0 w 2600"/>
                <a:gd name="T43" fmla="*/ 0 h 241"/>
                <a:gd name="T44" fmla="*/ 0 w 2600"/>
                <a:gd name="T45" fmla="*/ 0 h 241"/>
                <a:gd name="T46" fmla="*/ 0 w 2600"/>
                <a:gd name="T47" fmla="*/ 0 h 241"/>
                <a:gd name="T48" fmla="*/ 0 w 2600"/>
                <a:gd name="T49" fmla="*/ 0 h 241"/>
                <a:gd name="T50" fmla="*/ 0 w 2600"/>
                <a:gd name="T51" fmla="*/ 0 h 241"/>
                <a:gd name="T52" fmla="*/ 0 w 2600"/>
                <a:gd name="T53" fmla="*/ 0 h 241"/>
                <a:gd name="T54" fmla="*/ 0 w 2600"/>
                <a:gd name="T55" fmla="*/ 0 h 241"/>
                <a:gd name="T56" fmla="*/ 0 w 2600"/>
                <a:gd name="T57" fmla="*/ 0 h 241"/>
                <a:gd name="T58" fmla="*/ 0 w 2600"/>
                <a:gd name="T59" fmla="*/ 0 h 241"/>
                <a:gd name="T60" fmla="*/ 0 w 2600"/>
                <a:gd name="T61" fmla="*/ 0 h 241"/>
                <a:gd name="T62" fmla="*/ 0 w 2600"/>
                <a:gd name="T63" fmla="*/ 0 h 241"/>
                <a:gd name="T64" fmla="*/ 0 w 2600"/>
                <a:gd name="T65" fmla="*/ 0 h 241"/>
                <a:gd name="T66" fmla="*/ 0 w 2600"/>
                <a:gd name="T67" fmla="*/ 0 h 241"/>
                <a:gd name="T68" fmla="*/ 0 w 2600"/>
                <a:gd name="T69" fmla="*/ 0 h 241"/>
                <a:gd name="T70" fmla="*/ 0 w 2600"/>
                <a:gd name="T71" fmla="*/ 0 h 241"/>
                <a:gd name="T72" fmla="*/ 0 w 2600"/>
                <a:gd name="T73" fmla="*/ 0 h 241"/>
                <a:gd name="T74" fmla="*/ 0 w 2600"/>
                <a:gd name="T75" fmla="*/ 0 h 241"/>
                <a:gd name="T76" fmla="*/ 0 w 2600"/>
                <a:gd name="T77" fmla="*/ 0 h 2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00"/>
                <a:gd name="T118" fmla="*/ 0 h 241"/>
                <a:gd name="T119" fmla="*/ 2600 w 2600"/>
                <a:gd name="T120" fmla="*/ 241 h 2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00" h="241">
                  <a:moveTo>
                    <a:pt x="2443" y="10"/>
                  </a:moveTo>
                  <a:lnTo>
                    <a:pt x="2289" y="0"/>
                  </a:lnTo>
                  <a:lnTo>
                    <a:pt x="2131" y="0"/>
                  </a:lnTo>
                  <a:lnTo>
                    <a:pt x="1972" y="10"/>
                  </a:lnTo>
                  <a:lnTo>
                    <a:pt x="1806" y="38"/>
                  </a:lnTo>
                  <a:lnTo>
                    <a:pt x="1607" y="87"/>
                  </a:lnTo>
                  <a:lnTo>
                    <a:pt x="1527" y="125"/>
                  </a:lnTo>
                  <a:lnTo>
                    <a:pt x="1441" y="179"/>
                  </a:lnTo>
                  <a:lnTo>
                    <a:pt x="1394" y="166"/>
                  </a:lnTo>
                  <a:lnTo>
                    <a:pt x="1333" y="148"/>
                  </a:lnTo>
                  <a:lnTo>
                    <a:pt x="1146" y="92"/>
                  </a:lnTo>
                  <a:lnTo>
                    <a:pt x="995" y="61"/>
                  </a:lnTo>
                  <a:lnTo>
                    <a:pt x="930" y="47"/>
                  </a:lnTo>
                  <a:lnTo>
                    <a:pt x="738" y="26"/>
                  </a:lnTo>
                  <a:lnTo>
                    <a:pt x="506" y="14"/>
                  </a:lnTo>
                  <a:lnTo>
                    <a:pt x="272" y="21"/>
                  </a:lnTo>
                  <a:lnTo>
                    <a:pt x="0" y="66"/>
                  </a:lnTo>
                  <a:lnTo>
                    <a:pt x="1178" y="135"/>
                  </a:lnTo>
                  <a:lnTo>
                    <a:pt x="1179" y="146"/>
                  </a:lnTo>
                  <a:lnTo>
                    <a:pt x="1188" y="162"/>
                  </a:lnTo>
                  <a:lnTo>
                    <a:pt x="1207" y="183"/>
                  </a:lnTo>
                  <a:lnTo>
                    <a:pt x="1231" y="201"/>
                  </a:lnTo>
                  <a:lnTo>
                    <a:pt x="1263" y="215"/>
                  </a:lnTo>
                  <a:lnTo>
                    <a:pt x="1297" y="226"/>
                  </a:lnTo>
                  <a:lnTo>
                    <a:pt x="1335" y="237"/>
                  </a:lnTo>
                  <a:lnTo>
                    <a:pt x="1379" y="240"/>
                  </a:lnTo>
                  <a:lnTo>
                    <a:pt x="1420" y="241"/>
                  </a:lnTo>
                  <a:lnTo>
                    <a:pt x="1462" y="240"/>
                  </a:lnTo>
                  <a:lnTo>
                    <a:pt x="1501" y="234"/>
                  </a:lnTo>
                  <a:lnTo>
                    <a:pt x="1542" y="224"/>
                  </a:lnTo>
                  <a:lnTo>
                    <a:pt x="1570" y="210"/>
                  </a:lnTo>
                  <a:lnTo>
                    <a:pt x="1603" y="195"/>
                  </a:lnTo>
                  <a:lnTo>
                    <a:pt x="1624" y="178"/>
                  </a:lnTo>
                  <a:lnTo>
                    <a:pt x="1642" y="155"/>
                  </a:lnTo>
                  <a:lnTo>
                    <a:pt x="1650" y="138"/>
                  </a:lnTo>
                  <a:lnTo>
                    <a:pt x="1650" y="125"/>
                  </a:lnTo>
                  <a:lnTo>
                    <a:pt x="2600" y="61"/>
                  </a:lnTo>
                  <a:lnTo>
                    <a:pt x="2493" y="41"/>
                  </a:lnTo>
                  <a:lnTo>
                    <a:pt x="2443" y="10"/>
                  </a:lnTo>
                  <a:close/>
                </a:path>
              </a:pathLst>
            </a:custGeom>
            <a:solidFill>
              <a:srgbClr val="FFFFFF"/>
            </a:solidFill>
            <a:ln w="0">
              <a:solidFill>
                <a:srgbClr val="000000"/>
              </a:solidFill>
              <a:prstDash val="solid"/>
              <a:round/>
              <a:headEnd/>
              <a:tailEnd/>
            </a:ln>
          </p:spPr>
          <p:txBody>
            <a:bodyPr/>
            <a:lstStyle/>
            <a:p>
              <a:endParaRPr lang="en-US"/>
            </a:p>
          </p:txBody>
        </p:sp>
        <p:sp>
          <p:nvSpPr>
            <p:cNvPr id="47138" name="Line 103"/>
            <p:cNvSpPr>
              <a:spLocks noChangeShapeType="1"/>
            </p:cNvSpPr>
            <p:nvPr/>
          </p:nvSpPr>
          <p:spPr bwMode="auto">
            <a:xfrm>
              <a:off x="3252" y="3849"/>
              <a:ext cx="1" cy="2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9" name="Line 104"/>
            <p:cNvSpPr>
              <a:spLocks noChangeShapeType="1"/>
            </p:cNvSpPr>
            <p:nvPr/>
          </p:nvSpPr>
          <p:spPr bwMode="auto">
            <a:xfrm>
              <a:off x="3320" y="3849"/>
              <a:ext cx="1" cy="2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0" name="Line 105"/>
            <p:cNvSpPr>
              <a:spLocks noChangeShapeType="1"/>
            </p:cNvSpPr>
            <p:nvPr/>
          </p:nvSpPr>
          <p:spPr bwMode="auto">
            <a:xfrm flipH="1">
              <a:off x="3243" y="4125"/>
              <a:ext cx="34"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1" name="Freeform 106"/>
            <p:cNvSpPr>
              <a:spLocks/>
            </p:cNvSpPr>
            <p:nvPr/>
          </p:nvSpPr>
          <p:spPr bwMode="auto">
            <a:xfrm>
              <a:off x="2769" y="3760"/>
              <a:ext cx="289" cy="174"/>
            </a:xfrm>
            <a:custGeom>
              <a:avLst/>
              <a:gdLst>
                <a:gd name="T0" fmla="*/ 0 w 2025"/>
                <a:gd name="T1" fmla="*/ 0 h 1215"/>
                <a:gd name="T2" fmla="*/ 0 w 2025"/>
                <a:gd name="T3" fmla="*/ 0 h 1215"/>
                <a:gd name="T4" fmla="*/ 0 w 2025"/>
                <a:gd name="T5" fmla="*/ 0 h 1215"/>
                <a:gd name="T6" fmla="*/ 0 w 2025"/>
                <a:gd name="T7" fmla="*/ 0 h 1215"/>
                <a:gd name="T8" fmla="*/ 0 w 2025"/>
                <a:gd name="T9" fmla="*/ 0 h 1215"/>
                <a:gd name="T10" fmla="*/ 0 w 2025"/>
                <a:gd name="T11" fmla="*/ 0 h 1215"/>
                <a:gd name="T12" fmla="*/ 0 w 2025"/>
                <a:gd name="T13" fmla="*/ 0 h 1215"/>
                <a:gd name="T14" fmla="*/ 0 w 2025"/>
                <a:gd name="T15" fmla="*/ 0 h 1215"/>
                <a:gd name="T16" fmla="*/ 0 w 2025"/>
                <a:gd name="T17" fmla="*/ 0 h 1215"/>
                <a:gd name="T18" fmla="*/ 0 w 2025"/>
                <a:gd name="T19" fmla="*/ 0 h 1215"/>
                <a:gd name="T20" fmla="*/ 0 w 2025"/>
                <a:gd name="T21" fmla="*/ 0 h 1215"/>
                <a:gd name="T22" fmla="*/ 0 w 2025"/>
                <a:gd name="T23" fmla="*/ 0 h 1215"/>
                <a:gd name="T24" fmla="*/ 0 w 2025"/>
                <a:gd name="T25" fmla="*/ 0 h 1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5"/>
                <a:gd name="T40" fmla="*/ 0 h 1215"/>
                <a:gd name="T41" fmla="*/ 2025 w 2025"/>
                <a:gd name="T42" fmla="*/ 1215 h 1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5" h="1215">
                  <a:moveTo>
                    <a:pt x="2025" y="1215"/>
                  </a:moveTo>
                  <a:lnTo>
                    <a:pt x="1782" y="161"/>
                  </a:lnTo>
                  <a:lnTo>
                    <a:pt x="61" y="349"/>
                  </a:lnTo>
                  <a:lnTo>
                    <a:pt x="56" y="337"/>
                  </a:lnTo>
                  <a:lnTo>
                    <a:pt x="0" y="231"/>
                  </a:lnTo>
                  <a:lnTo>
                    <a:pt x="464" y="199"/>
                  </a:lnTo>
                  <a:lnTo>
                    <a:pt x="933" y="144"/>
                  </a:lnTo>
                  <a:lnTo>
                    <a:pt x="1381" y="79"/>
                  </a:lnTo>
                  <a:lnTo>
                    <a:pt x="1470" y="65"/>
                  </a:lnTo>
                  <a:lnTo>
                    <a:pt x="1763" y="19"/>
                  </a:lnTo>
                  <a:lnTo>
                    <a:pt x="1868" y="0"/>
                  </a:lnTo>
                  <a:lnTo>
                    <a:pt x="2025" y="829"/>
                  </a:lnTo>
                  <a:lnTo>
                    <a:pt x="2025" y="1215"/>
                  </a:lnTo>
                  <a:close/>
                </a:path>
              </a:pathLst>
            </a:custGeom>
            <a:solidFill>
              <a:srgbClr val="FFFFFF"/>
            </a:solidFill>
            <a:ln w="0">
              <a:solidFill>
                <a:srgbClr val="000000"/>
              </a:solidFill>
              <a:prstDash val="solid"/>
              <a:round/>
              <a:headEnd/>
              <a:tailEnd/>
            </a:ln>
          </p:spPr>
          <p:txBody>
            <a:bodyPr/>
            <a:lstStyle/>
            <a:p>
              <a:endParaRPr lang="en-US"/>
            </a:p>
          </p:txBody>
        </p:sp>
        <p:sp>
          <p:nvSpPr>
            <p:cNvPr id="47142" name="Freeform 107"/>
            <p:cNvSpPr>
              <a:spLocks/>
            </p:cNvSpPr>
            <p:nvPr/>
          </p:nvSpPr>
          <p:spPr bwMode="auto">
            <a:xfrm>
              <a:off x="2748" y="3783"/>
              <a:ext cx="332" cy="375"/>
            </a:xfrm>
            <a:custGeom>
              <a:avLst/>
              <a:gdLst>
                <a:gd name="T0" fmla="*/ 0 w 2324"/>
                <a:gd name="T1" fmla="*/ 0 h 2624"/>
                <a:gd name="T2" fmla="*/ 0 w 2324"/>
                <a:gd name="T3" fmla="*/ 0 h 2624"/>
                <a:gd name="T4" fmla="*/ 0 w 2324"/>
                <a:gd name="T5" fmla="*/ 0 h 2624"/>
                <a:gd name="T6" fmla="*/ 0 w 2324"/>
                <a:gd name="T7" fmla="*/ 0 h 2624"/>
                <a:gd name="T8" fmla="*/ 0 w 2324"/>
                <a:gd name="T9" fmla="*/ 0 h 2624"/>
                <a:gd name="T10" fmla="*/ 0 w 2324"/>
                <a:gd name="T11" fmla="*/ 0 h 2624"/>
                <a:gd name="T12" fmla="*/ 0 w 2324"/>
                <a:gd name="T13" fmla="*/ 0 h 2624"/>
                <a:gd name="T14" fmla="*/ 0 w 2324"/>
                <a:gd name="T15" fmla="*/ 0 h 2624"/>
                <a:gd name="T16" fmla="*/ 0 w 2324"/>
                <a:gd name="T17" fmla="*/ 0 h 2624"/>
                <a:gd name="T18" fmla="*/ 0 w 2324"/>
                <a:gd name="T19" fmla="*/ 0 h 2624"/>
                <a:gd name="T20" fmla="*/ 0 w 2324"/>
                <a:gd name="T21" fmla="*/ 0 h 2624"/>
                <a:gd name="T22" fmla="*/ 0 w 2324"/>
                <a:gd name="T23" fmla="*/ 0 h 2624"/>
                <a:gd name="T24" fmla="*/ 0 w 2324"/>
                <a:gd name="T25" fmla="*/ 0 h 2624"/>
                <a:gd name="T26" fmla="*/ 0 w 2324"/>
                <a:gd name="T27" fmla="*/ 0 h 2624"/>
                <a:gd name="T28" fmla="*/ 0 w 2324"/>
                <a:gd name="T29" fmla="*/ 0 h 2624"/>
                <a:gd name="T30" fmla="*/ 0 w 2324"/>
                <a:gd name="T31" fmla="*/ 0 h 2624"/>
                <a:gd name="T32" fmla="*/ 0 w 2324"/>
                <a:gd name="T33" fmla="*/ 0 h 2624"/>
                <a:gd name="T34" fmla="*/ 0 w 2324"/>
                <a:gd name="T35" fmla="*/ 0 h 2624"/>
                <a:gd name="T36" fmla="*/ 0 w 2324"/>
                <a:gd name="T37" fmla="*/ 0 h 2624"/>
                <a:gd name="T38" fmla="*/ 0 w 2324"/>
                <a:gd name="T39" fmla="*/ 0 h 2624"/>
                <a:gd name="T40" fmla="*/ 0 w 2324"/>
                <a:gd name="T41" fmla="*/ 0 h 2624"/>
                <a:gd name="T42" fmla="*/ 0 w 2324"/>
                <a:gd name="T43" fmla="*/ 0 h 2624"/>
                <a:gd name="T44" fmla="*/ 0 w 2324"/>
                <a:gd name="T45" fmla="*/ 0 h 2624"/>
                <a:gd name="T46" fmla="*/ 0 w 2324"/>
                <a:gd name="T47" fmla="*/ 0 h 2624"/>
                <a:gd name="T48" fmla="*/ 0 w 2324"/>
                <a:gd name="T49" fmla="*/ 0 h 2624"/>
                <a:gd name="T50" fmla="*/ 0 w 2324"/>
                <a:gd name="T51" fmla="*/ 0 h 2624"/>
                <a:gd name="T52" fmla="*/ 0 w 2324"/>
                <a:gd name="T53" fmla="*/ 0 h 2624"/>
                <a:gd name="T54" fmla="*/ 0 w 2324"/>
                <a:gd name="T55" fmla="*/ 0 h 2624"/>
                <a:gd name="T56" fmla="*/ 0 w 2324"/>
                <a:gd name="T57" fmla="*/ 0 h 26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24"/>
                <a:gd name="T88" fmla="*/ 0 h 2624"/>
                <a:gd name="T89" fmla="*/ 2324 w 2324"/>
                <a:gd name="T90" fmla="*/ 2624 h 26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24" h="2624">
                  <a:moveTo>
                    <a:pt x="2167" y="2395"/>
                  </a:moveTo>
                  <a:lnTo>
                    <a:pt x="2286" y="2404"/>
                  </a:lnTo>
                  <a:lnTo>
                    <a:pt x="2313" y="2546"/>
                  </a:lnTo>
                  <a:lnTo>
                    <a:pt x="2324" y="2624"/>
                  </a:lnTo>
                  <a:lnTo>
                    <a:pt x="730" y="2624"/>
                  </a:lnTo>
                  <a:lnTo>
                    <a:pt x="494" y="1617"/>
                  </a:lnTo>
                  <a:lnTo>
                    <a:pt x="708" y="1603"/>
                  </a:lnTo>
                  <a:lnTo>
                    <a:pt x="690" y="1479"/>
                  </a:lnTo>
                  <a:lnTo>
                    <a:pt x="458" y="1479"/>
                  </a:lnTo>
                  <a:lnTo>
                    <a:pt x="449" y="1425"/>
                  </a:lnTo>
                  <a:lnTo>
                    <a:pt x="653" y="1425"/>
                  </a:lnTo>
                  <a:lnTo>
                    <a:pt x="653" y="1298"/>
                  </a:lnTo>
                  <a:lnTo>
                    <a:pt x="422" y="1298"/>
                  </a:lnTo>
                  <a:lnTo>
                    <a:pt x="416" y="1249"/>
                  </a:lnTo>
                  <a:lnTo>
                    <a:pt x="572" y="1249"/>
                  </a:lnTo>
                  <a:lnTo>
                    <a:pt x="572" y="1099"/>
                  </a:lnTo>
                  <a:lnTo>
                    <a:pt x="378" y="1090"/>
                  </a:lnTo>
                  <a:lnTo>
                    <a:pt x="364" y="1038"/>
                  </a:lnTo>
                  <a:lnTo>
                    <a:pt x="390" y="912"/>
                  </a:lnTo>
                  <a:lnTo>
                    <a:pt x="320" y="890"/>
                  </a:lnTo>
                  <a:lnTo>
                    <a:pt x="282" y="730"/>
                  </a:lnTo>
                  <a:lnTo>
                    <a:pt x="227" y="574"/>
                  </a:lnTo>
                  <a:lnTo>
                    <a:pt x="156" y="428"/>
                  </a:lnTo>
                  <a:lnTo>
                    <a:pt x="66" y="286"/>
                  </a:lnTo>
                  <a:lnTo>
                    <a:pt x="0" y="214"/>
                  </a:lnTo>
                  <a:lnTo>
                    <a:pt x="203" y="188"/>
                  </a:lnTo>
                  <a:lnTo>
                    <a:pt x="1924" y="0"/>
                  </a:lnTo>
                  <a:lnTo>
                    <a:pt x="2167" y="1054"/>
                  </a:lnTo>
                  <a:lnTo>
                    <a:pt x="2167" y="2395"/>
                  </a:lnTo>
                  <a:close/>
                </a:path>
              </a:pathLst>
            </a:custGeom>
            <a:solidFill>
              <a:srgbClr val="FFFFFF"/>
            </a:solidFill>
            <a:ln w="0">
              <a:solidFill>
                <a:srgbClr val="000000"/>
              </a:solidFill>
              <a:prstDash val="solid"/>
              <a:round/>
              <a:headEnd/>
              <a:tailEnd/>
            </a:ln>
          </p:spPr>
          <p:txBody>
            <a:bodyPr/>
            <a:lstStyle/>
            <a:p>
              <a:endParaRPr lang="en-US"/>
            </a:p>
          </p:txBody>
        </p:sp>
        <p:sp>
          <p:nvSpPr>
            <p:cNvPr id="47143" name="Freeform 108"/>
            <p:cNvSpPr>
              <a:spLocks/>
            </p:cNvSpPr>
            <p:nvPr/>
          </p:nvSpPr>
          <p:spPr bwMode="auto">
            <a:xfrm>
              <a:off x="3075" y="4127"/>
              <a:ext cx="19" cy="20"/>
            </a:xfrm>
            <a:custGeom>
              <a:avLst/>
              <a:gdLst>
                <a:gd name="T0" fmla="*/ 0 w 136"/>
                <a:gd name="T1" fmla="*/ 0 h 142"/>
                <a:gd name="T2" fmla="*/ 0 w 136"/>
                <a:gd name="T3" fmla="*/ 0 h 142"/>
                <a:gd name="T4" fmla="*/ 0 w 136"/>
                <a:gd name="T5" fmla="*/ 0 h 142"/>
                <a:gd name="T6" fmla="*/ 0 w 136"/>
                <a:gd name="T7" fmla="*/ 0 h 142"/>
                <a:gd name="T8" fmla="*/ 0 w 136"/>
                <a:gd name="T9" fmla="*/ 0 h 142"/>
                <a:gd name="T10" fmla="*/ 0 60000 65536"/>
                <a:gd name="T11" fmla="*/ 0 60000 65536"/>
                <a:gd name="T12" fmla="*/ 0 60000 65536"/>
                <a:gd name="T13" fmla="*/ 0 60000 65536"/>
                <a:gd name="T14" fmla="*/ 0 60000 65536"/>
                <a:gd name="T15" fmla="*/ 0 w 136"/>
                <a:gd name="T16" fmla="*/ 0 h 142"/>
                <a:gd name="T17" fmla="*/ 136 w 136"/>
                <a:gd name="T18" fmla="*/ 142 h 142"/>
              </a:gdLst>
              <a:ahLst/>
              <a:cxnLst>
                <a:cxn ang="T10">
                  <a:pos x="T0" y="T1"/>
                </a:cxn>
                <a:cxn ang="T11">
                  <a:pos x="T2" y="T3"/>
                </a:cxn>
                <a:cxn ang="T12">
                  <a:pos x="T4" y="T5"/>
                </a:cxn>
                <a:cxn ang="T13">
                  <a:pos x="T6" y="T7"/>
                </a:cxn>
                <a:cxn ang="T14">
                  <a:pos x="T8" y="T9"/>
                </a:cxn>
              </a:cxnLst>
              <a:rect l="T15" t="T16" r="T17" b="T18"/>
              <a:pathLst>
                <a:path w="136" h="142">
                  <a:moveTo>
                    <a:pt x="112" y="4"/>
                  </a:moveTo>
                  <a:lnTo>
                    <a:pt x="136" y="142"/>
                  </a:lnTo>
                  <a:lnTo>
                    <a:pt x="27" y="142"/>
                  </a:lnTo>
                  <a:lnTo>
                    <a:pt x="0" y="0"/>
                  </a:lnTo>
                  <a:lnTo>
                    <a:pt x="112" y="4"/>
                  </a:lnTo>
                  <a:close/>
                </a:path>
              </a:pathLst>
            </a:custGeom>
            <a:solidFill>
              <a:srgbClr val="FFFFFF"/>
            </a:solidFill>
            <a:ln w="0">
              <a:solidFill>
                <a:srgbClr val="000000"/>
              </a:solidFill>
              <a:prstDash val="solid"/>
              <a:round/>
              <a:headEnd/>
              <a:tailEnd/>
            </a:ln>
          </p:spPr>
          <p:txBody>
            <a:bodyPr/>
            <a:lstStyle/>
            <a:p>
              <a:endParaRPr lang="en-US"/>
            </a:p>
          </p:txBody>
        </p:sp>
        <p:sp>
          <p:nvSpPr>
            <p:cNvPr id="47144" name="Freeform 109"/>
            <p:cNvSpPr>
              <a:spLocks/>
            </p:cNvSpPr>
            <p:nvPr/>
          </p:nvSpPr>
          <p:spPr bwMode="auto">
            <a:xfrm>
              <a:off x="2733" y="3894"/>
              <a:ext cx="71" cy="37"/>
            </a:xfrm>
            <a:custGeom>
              <a:avLst/>
              <a:gdLst>
                <a:gd name="T0" fmla="*/ 0 w 495"/>
                <a:gd name="T1" fmla="*/ 0 h 263"/>
                <a:gd name="T2" fmla="*/ 0 w 495"/>
                <a:gd name="T3" fmla="*/ 0 h 263"/>
                <a:gd name="T4" fmla="*/ 0 w 495"/>
                <a:gd name="T5" fmla="*/ 0 h 263"/>
                <a:gd name="T6" fmla="*/ 0 w 495"/>
                <a:gd name="T7" fmla="*/ 0 h 263"/>
                <a:gd name="T8" fmla="*/ 0 w 495"/>
                <a:gd name="T9" fmla="*/ 0 h 263"/>
                <a:gd name="T10" fmla="*/ 0 w 495"/>
                <a:gd name="T11" fmla="*/ 0 h 263"/>
                <a:gd name="T12" fmla="*/ 0 60000 65536"/>
                <a:gd name="T13" fmla="*/ 0 60000 65536"/>
                <a:gd name="T14" fmla="*/ 0 60000 65536"/>
                <a:gd name="T15" fmla="*/ 0 60000 65536"/>
                <a:gd name="T16" fmla="*/ 0 60000 65536"/>
                <a:gd name="T17" fmla="*/ 0 60000 65536"/>
                <a:gd name="T18" fmla="*/ 0 w 495"/>
                <a:gd name="T19" fmla="*/ 0 h 263"/>
                <a:gd name="T20" fmla="*/ 495 w 495"/>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495" h="263">
                  <a:moveTo>
                    <a:pt x="495" y="137"/>
                  </a:moveTo>
                  <a:lnTo>
                    <a:pt x="469" y="263"/>
                  </a:lnTo>
                  <a:lnTo>
                    <a:pt x="0" y="168"/>
                  </a:lnTo>
                  <a:lnTo>
                    <a:pt x="48" y="0"/>
                  </a:lnTo>
                  <a:lnTo>
                    <a:pt x="422" y="115"/>
                  </a:lnTo>
                  <a:lnTo>
                    <a:pt x="495" y="137"/>
                  </a:lnTo>
                  <a:close/>
                </a:path>
              </a:pathLst>
            </a:custGeom>
            <a:solidFill>
              <a:srgbClr val="FFCC99"/>
            </a:solidFill>
            <a:ln w="0">
              <a:solidFill>
                <a:srgbClr val="000000"/>
              </a:solidFill>
              <a:prstDash val="solid"/>
              <a:round/>
              <a:headEnd/>
              <a:tailEnd/>
            </a:ln>
          </p:spPr>
          <p:txBody>
            <a:bodyPr/>
            <a:lstStyle/>
            <a:p>
              <a:endParaRPr lang="en-US"/>
            </a:p>
          </p:txBody>
        </p:sp>
        <p:sp>
          <p:nvSpPr>
            <p:cNvPr id="47145" name="Freeform 110"/>
            <p:cNvSpPr>
              <a:spLocks/>
            </p:cNvSpPr>
            <p:nvPr/>
          </p:nvSpPr>
          <p:spPr bwMode="auto">
            <a:xfrm>
              <a:off x="2747" y="3937"/>
              <a:ext cx="83" cy="25"/>
            </a:xfrm>
            <a:custGeom>
              <a:avLst/>
              <a:gdLst>
                <a:gd name="T0" fmla="*/ 0 w 581"/>
                <a:gd name="T1" fmla="*/ 0 h 171"/>
                <a:gd name="T2" fmla="*/ 0 w 581"/>
                <a:gd name="T3" fmla="*/ 0 h 171"/>
                <a:gd name="T4" fmla="*/ 0 w 581"/>
                <a:gd name="T5" fmla="*/ 0 h 171"/>
                <a:gd name="T6" fmla="*/ 0 w 581"/>
                <a:gd name="T7" fmla="*/ 0 h 171"/>
                <a:gd name="T8" fmla="*/ 0 w 581"/>
                <a:gd name="T9" fmla="*/ 0 h 171"/>
                <a:gd name="T10" fmla="*/ 0 w 581"/>
                <a:gd name="T11" fmla="*/ 0 h 171"/>
                <a:gd name="T12" fmla="*/ 0 60000 65536"/>
                <a:gd name="T13" fmla="*/ 0 60000 65536"/>
                <a:gd name="T14" fmla="*/ 0 60000 65536"/>
                <a:gd name="T15" fmla="*/ 0 60000 65536"/>
                <a:gd name="T16" fmla="*/ 0 60000 65536"/>
                <a:gd name="T17" fmla="*/ 0 60000 65536"/>
                <a:gd name="T18" fmla="*/ 0 w 581"/>
                <a:gd name="T19" fmla="*/ 0 h 171"/>
                <a:gd name="T20" fmla="*/ 581 w 581"/>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581" h="171">
                  <a:moveTo>
                    <a:pt x="387" y="12"/>
                  </a:moveTo>
                  <a:lnTo>
                    <a:pt x="0" y="0"/>
                  </a:lnTo>
                  <a:lnTo>
                    <a:pt x="9" y="171"/>
                  </a:lnTo>
                  <a:lnTo>
                    <a:pt x="581" y="171"/>
                  </a:lnTo>
                  <a:lnTo>
                    <a:pt x="581" y="21"/>
                  </a:lnTo>
                  <a:lnTo>
                    <a:pt x="387" y="12"/>
                  </a:lnTo>
                  <a:close/>
                </a:path>
              </a:pathLst>
            </a:custGeom>
            <a:solidFill>
              <a:srgbClr val="FFCC99"/>
            </a:solidFill>
            <a:ln w="0">
              <a:solidFill>
                <a:srgbClr val="000000"/>
              </a:solidFill>
              <a:prstDash val="solid"/>
              <a:round/>
              <a:headEnd/>
              <a:tailEnd/>
            </a:ln>
          </p:spPr>
          <p:txBody>
            <a:bodyPr/>
            <a:lstStyle/>
            <a:p>
              <a:endParaRPr lang="en-US"/>
            </a:p>
          </p:txBody>
        </p:sp>
        <p:sp>
          <p:nvSpPr>
            <p:cNvPr id="47146" name="Freeform 111"/>
            <p:cNvSpPr>
              <a:spLocks/>
            </p:cNvSpPr>
            <p:nvPr/>
          </p:nvSpPr>
          <p:spPr bwMode="auto">
            <a:xfrm>
              <a:off x="2769" y="3968"/>
              <a:ext cx="73" cy="19"/>
            </a:xfrm>
            <a:custGeom>
              <a:avLst/>
              <a:gdLst>
                <a:gd name="T0" fmla="*/ 0 w 511"/>
                <a:gd name="T1" fmla="*/ 0 h 130"/>
                <a:gd name="T2" fmla="*/ 0 w 511"/>
                <a:gd name="T3" fmla="*/ 0 h 130"/>
                <a:gd name="T4" fmla="*/ 0 w 511"/>
                <a:gd name="T5" fmla="*/ 0 h 130"/>
                <a:gd name="T6" fmla="*/ 0 w 511"/>
                <a:gd name="T7" fmla="*/ 0 h 130"/>
                <a:gd name="T8" fmla="*/ 0 w 511"/>
                <a:gd name="T9" fmla="*/ 0 h 130"/>
                <a:gd name="T10" fmla="*/ 0 60000 65536"/>
                <a:gd name="T11" fmla="*/ 0 60000 65536"/>
                <a:gd name="T12" fmla="*/ 0 60000 65536"/>
                <a:gd name="T13" fmla="*/ 0 60000 65536"/>
                <a:gd name="T14" fmla="*/ 0 60000 65536"/>
                <a:gd name="T15" fmla="*/ 0 w 511"/>
                <a:gd name="T16" fmla="*/ 0 h 130"/>
                <a:gd name="T17" fmla="*/ 511 w 511"/>
                <a:gd name="T18" fmla="*/ 130 h 130"/>
              </a:gdLst>
              <a:ahLst/>
              <a:cxnLst>
                <a:cxn ang="T10">
                  <a:pos x="T0" y="T1"/>
                </a:cxn>
                <a:cxn ang="T11">
                  <a:pos x="T2" y="T3"/>
                </a:cxn>
                <a:cxn ang="T12">
                  <a:pos x="T4" y="T5"/>
                </a:cxn>
                <a:cxn ang="T13">
                  <a:pos x="T6" y="T7"/>
                </a:cxn>
                <a:cxn ang="T14">
                  <a:pos x="T8" y="T9"/>
                </a:cxn>
              </a:cxnLst>
              <a:rect l="T15" t="T16" r="T17" b="T18"/>
              <a:pathLst>
                <a:path w="511" h="130">
                  <a:moveTo>
                    <a:pt x="0" y="130"/>
                  </a:moveTo>
                  <a:lnTo>
                    <a:pt x="511" y="130"/>
                  </a:lnTo>
                  <a:lnTo>
                    <a:pt x="511" y="3"/>
                  </a:lnTo>
                  <a:lnTo>
                    <a:pt x="2" y="0"/>
                  </a:lnTo>
                  <a:lnTo>
                    <a:pt x="0" y="130"/>
                  </a:lnTo>
                  <a:close/>
                </a:path>
              </a:pathLst>
            </a:custGeom>
            <a:solidFill>
              <a:srgbClr val="FFCC99"/>
            </a:solidFill>
            <a:ln w="0">
              <a:solidFill>
                <a:srgbClr val="000000"/>
              </a:solidFill>
              <a:prstDash val="solid"/>
              <a:round/>
              <a:headEnd/>
              <a:tailEnd/>
            </a:ln>
          </p:spPr>
          <p:txBody>
            <a:bodyPr/>
            <a:lstStyle/>
            <a:p>
              <a:endParaRPr lang="en-US"/>
            </a:p>
          </p:txBody>
        </p:sp>
        <p:sp>
          <p:nvSpPr>
            <p:cNvPr id="47147" name="Freeform 112"/>
            <p:cNvSpPr>
              <a:spLocks/>
            </p:cNvSpPr>
            <p:nvPr/>
          </p:nvSpPr>
          <p:spPr bwMode="auto">
            <a:xfrm>
              <a:off x="2794" y="3994"/>
              <a:ext cx="56" cy="20"/>
            </a:xfrm>
            <a:custGeom>
              <a:avLst/>
              <a:gdLst>
                <a:gd name="T0" fmla="*/ 0 w 391"/>
                <a:gd name="T1" fmla="*/ 0 h 140"/>
                <a:gd name="T2" fmla="*/ 0 w 391"/>
                <a:gd name="T3" fmla="*/ 0 h 140"/>
                <a:gd name="T4" fmla="*/ 0 w 391"/>
                <a:gd name="T5" fmla="*/ 0 h 140"/>
                <a:gd name="T6" fmla="*/ 0 w 391"/>
                <a:gd name="T7" fmla="*/ 0 h 140"/>
                <a:gd name="T8" fmla="*/ 0 w 391"/>
                <a:gd name="T9" fmla="*/ 0 h 140"/>
                <a:gd name="T10" fmla="*/ 0 w 391"/>
                <a:gd name="T11" fmla="*/ 0 h 140"/>
                <a:gd name="T12" fmla="*/ 0 60000 65536"/>
                <a:gd name="T13" fmla="*/ 0 60000 65536"/>
                <a:gd name="T14" fmla="*/ 0 60000 65536"/>
                <a:gd name="T15" fmla="*/ 0 60000 65536"/>
                <a:gd name="T16" fmla="*/ 0 60000 65536"/>
                <a:gd name="T17" fmla="*/ 0 60000 65536"/>
                <a:gd name="T18" fmla="*/ 0 w 391"/>
                <a:gd name="T19" fmla="*/ 0 h 140"/>
                <a:gd name="T20" fmla="*/ 391 w 39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391" h="140">
                  <a:moveTo>
                    <a:pt x="0" y="0"/>
                  </a:moveTo>
                  <a:lnTo>
                    <a:pt x="19" y="140"/>
                  </a:lnTo>
                  <a:lnTo>
                    <a:pt x="176" y="135"/>
                  </a:lnTo>
                  <a:lnTo>
                    <a:pt x="391" y="124"/>
                  </a:lnTo>
                  <a:lnTo>
                    <a:pt x="373" y="0"/>
                  </a:lnTo>
                  <a:lnTo>
                    <a:pt x="0" y="0"/>
                  </a:lnTo>
                  <a:close/>
                </a:path>
              </a:pathLst>
            </a:custGeom>
            <a:solidFill>
              <a:srgbClr val="FFCC99"/>
            </a:solidFill>
            <a:ln w="0">
              <a:solidFill>
                <a:srgbClr val="000000"/>
              </a:solidFill>
              <a:prstDash val="solid"/>
              <a:round/>
              <a:headEnd/>
              <a:tailEnd/>
            </a:ln>
          </p:spPr>
          <p:txBody>
            <a:bodyPr/>
            <a:lstStyle/>
            <a:p>
              <a:endParaRPr lang="en-US"/>
            </a:p>
          </p:txBody>
        </p:sp>
        <p:sp>
          <p:nvSpPr>
            <p:cNvPr id="47148" name="Freeform 113"/>
            <p:cNvSpPr>
              <a:spLocks/>
            </p:cNvSpPr>
            <p:nvPr/>
          </p:nvSpPr>
          <p:spPr bwMode="auto">
            <a:xfrm>
              <a:off x="3373" y="3682"/>
              <a:ext cx="164" cy="146"/>
            </a:xfrm>
            <a:custGeom>
              <a:avLst/>
              <a:gdLst>
                <a:gd name="T0" fmla="*/ 0 w 1147"/>
                <a:gd name="T1" fmla="*/ 0 h 1023"/>
                <a:gd name="T2" fmla="*/ 0 w 1147"/>
                <a:gd name="T3" fmla="*/ 0 h 1023"/>
                <a:gd name="T4" fmla="*/ 0 w 1147"/>
                <a:gd name="T5" fmla="*/ 0 h 1023"/>
                <a:gd name="T6" fmla="*/ 0 w 1147"/>
                <a:gd name="T7" fmla="*/ 0 h 1023"/>
                <a:gd name="T8" fmla="*/ 0 w 1147"/>
                <a:gd name="T9" fmla="*/ 0 h 1023"/>
                <a:gd name="T10" fmla="*/ 0 w 1147"/>
                <a:gd name="T11" fmla="*/ 0 h 1023"/>
                <a:gd name="T12" fmla="*/ 0 w 1147"/>
                <a:gd name="T13" fmla="*/ 0 h 1023"/>
                <a:gd name="T14" fmla="*/ 0 w 1147"/>
                <a:gd name="T15" fmla="*/ 0 h 1023"/>
                <a:gd name="T16" fmla="*/ 0 w 1147"/>
                <a:gd name="T17" fmla="*/ 0 h 1023"/>
                <a:gd name="T18" fmla="*/ 0 w 1147"/>
                <a:gd name="T19" fmla="*/ 0 h 1023"/>
                <a:gd name="T20" fmla="*/ 0 w 1147"/>
                <a:gd name="T21" fmla="*/ 0 h 1023"/>
                <a:gd name="T22" fmla="*/ 0 w 1147"/>
                <a:gd name="T23" fmla="*/ 0 h 1023"/>
                <a:gd name="T24" fmla="*/ 0 w 1147"/>
                <a:gd name="T25" fmla="*/ 0 h 1023"/>
                <a:gd name="T26" fmla="*/ 0 w 1147"/>
                <a:gd name="T27" fmla="*/ 0 h 1023"/>
                <a:gd name="T28" fmla="*/ 0 w 1147"/>
                <a:gd name="T29" fmla="*/ 0 h 1023"/>
                <a:gd name="T30" fmla="*/ 0 w 1147"/>
                <a:gd name="T31" fmla="*/ 0 h 1023"/>
                <a:gd name="T32" fmla="*/ 0 w 1147"/>
                <a:gd name="T33" fmla="*/ 0 h 1023"/>
                <a:gd name="T34" fmla="*/ 0 w 1147"/>
                <a:gd name="T35" fmla="*/ 0 h 1023"/>
                <a:gd name="T36" fmla="*/ 0 w 1147"/>
                <a:gd name="T37" fmla="*/ 0 h 1023"/>
                <a:gd name="T38" fmla="*/ 0 w 1147"/>
                <a:gd name="T39" fmla="*/ 0 h 1023"/>
                <a:gd name="T40" fmla="*/ 0 w 1147"/>
                <a:gd name="T41" fmla="*/ 0 h 1023"/>
                <a:gd name="T42" fmla="*/ 0 w 1147"/>
                <a:gd name="T43" fmla="*/ 0 h 1023"/>
                <a:gd name="T44" fmla="*/ 0 w 1147"/>
                <a:gd name="T45" fmla="*/ 0 h 1023"/>
                <a:gd name="T46" fmla="*/ 0 w 1147"/>
                <a:gd name="T47" fmla="*/ 0 h 1023"/>
                <a:gd name="T48" fmla="*/ 0 w 1147"/>
                <a:gd name="T49" fmla="*/ 0 h 1023"/>
                <a:gd name="T50" fmla="*/ 0 w 1147"/>
                <a:gd name="T51" fmla="*/ 0 h 1023"/>
                <a:gd name="T52" fmla="*/ 0 w 1147"/>
                <a:gd name="T53" fmla="*/ 0 h 1023"/>
                <a:gd name="T54" fmla="*/ 0 w 1147"/>
                <a:gd name="T55" fmla="*/ 0 h 1023"/>
                <a:gd name="T56" fmla="*/ 0 w 1147"/>
                <a:gd name="T57" fmla="*/ 0 h 1023"/>
                <a:gd name="T58" fmla="*/ 0 w 1147"/>
                <a:gd name="T59" fmla="*/ 0 h 1023"/>
                <a:gd name="T60" fmla="*/ 0 w 1147"/>
                <a:gd name="T61" fmla="*/ 0 h 1023"/>
                <a:gd name="T62" fmla="*/ 0 w 1147"/>
                <a:gd name="T63" fmla="*/ 0 h 1023"/>
                <a:gd name="T64" fmla="*/ 0 w 1147"/>
                <a:gd name="T65" fmla="*/ 0 h 1023"/>
                <a:gd name="T66" fmla="*/ 0 w 1147"/>
                <a:gd name="T67" fmla="*/ 0 h 1023"/>
                <a:gd name="T68" fmla="*/ 0 w 1147"/>
                <a:gd name="T69" fmla="*/ 0 h 1023"/>
                <a:gd name="T70" fmla="*/ 0 w 1147"/>
                <a:gd name="T71" fmla="*/ 0 h 1023"/>
                <a:gd name="T72" fmla="*/ 0 w 1147"/>
                <a:gd name="T73" fmla="*/ 0 h 1023"/>
                <a:gd name="T74" fmla="*/ 0 w 1147"/>
                <a:gd name="T75" fmla="*/ 0 h 1023"/>
                <a:gd name="T76" fmla="*/ 0 w 1147"/>
                <a:gd name="T77" fmla="*/ 0 h 1023"/>
                <a:gd name="T78" fmla="*/ 0 w 1147"/>
                <a:gd name="T79" fmla="*/ 0 h 1023"/>
                <a:gd name="T80" fmla="*/ 0 w 1147"/>
                <a:gd name="T81" fmla="*/ 0 h 1023"/>
                <a:gd name="T82" fmla="*/ 0 w 1147"/>
                <a:gd name="T83" fmla="*/ 0 h 1023"/>
                <a:gd name="T84" fmla="*/ 0 w 1147"/>
                <a:gd name="T85" fmla="*/ 0 h 1023"/>
                <a:gd name="T86" fmla="*/ 0 w 1147"/>
                <a:gd name="T87" fmla="*/ 0 h 1023"/>
                <a:gd name="T88" fmla="*/ 0 w 1147"/>
                <a:gd name="T89" fmla="*/ 0 h 1023"/>
                <a:gd name="T90" fmla="*/ 0 w 1147"/>
                <a:gd name="T91" fmla="*/ 0 h 1023"/>
                <a:gd name="T92" fmla="*/ 0 w 1147"/>
                <a:gd name="T93" fmla="*/ 0 h 10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47"/>
                <a:gd name="T142" fmla="*/ 0 h 1023"/>
                <a:gd name="T143" fmla="*/ 1147 w 1147"/>
                <a:gd name="T144" fmla="*/ 1023 h 10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47" h="1023">
                  <a:moveTo>
                    <a:pt x="414" y="972"/>
                  </a:moveTo>
                  <a:lnTo>
                    <a:pt x="464" y="1003"/>
                  </a:lnTo>
                  <a:lnTo>
                    <a:pt x="571" y="1023"/>
                  </a:lnTo>
                  <a:lnTo>
                    <a:pt x="674" y="1009"/>
                  </a:lnTo>
                  <a:lnTo>
                    <a:pt x="696" y="1000"/>
                  </a:lnTo>
                  <a:lnTo>
                    <a:pt x="782" y="960"/>
                  </a:lnTo>
                  <a:lnTo>
                    <a:pt x="849" y="909"/>
                  </a:lnTo>
                  <a:lnTo>
                    <a:pt x="900" y="858"/>
                  </a:lnTo>
                  <a:lnTo>
                    <a:pt x="1147" y="886"/>
                  </a:lnTo>
                  <a:lnTo>
                    <a:pt x="1146" y="764"/>
                  </a:lnTo>
                  <a:lnTo>
                    <a:pt x="985" y="764"/>
                  </a:lnTo>
                  <a:lnTo>
                    <a:pt x="962" y="675"/>
                  </a:lnTo>
                  <a:lnTo>
                    <a:pt x="1044" y="675"/>
                  </a:lnTo>
                  <a:lnTo>
                    <a:pt x="1044" y="517"/>
                  </a:lnTo>
                  <a:lnTo>
                    <a:pt x="926" y="536"/>
                  </a:lnTo>
                  <a:lnTo>
                    <a:pt x="904" y="450"/>
                  </a:lnTo>
                  <a:lnTo>
                    <a:pt x="1033" y="435"/>
                  </a:lnTo>
                  <a:lnTo>
                    <a:pt x="1006" y="263"/>
                  </a:lnTo>
                  <a:lnTo>
                    <a:pt x="833" y="305"/>
                  </a:lnTo>
                  <a:lnTo>
                    <a:pt x="804" y="217"/>
                  </a:lnTo>
                  <a:lnTo>
                    <a:pt x="954" y="169"/>
                  </a:lnTo>
                  <a:lnTo>
                    <a:pt x="886" y="0"/>
                  </a:lnTo>
                  <a:lnTo>
                    <a:pt x="535" y="161"/>
                  </a:lnTo>
                  <a:lnTo>
                    <a:pt x="470" y="188"/>
                  </a:lnTo>
                  <a:lnTo>
                    <a:pt x="523" y="313"/>
                  </a:lnTo>
                  <a:lnTo>
                    <a:pt x="523" y="385"/>
                  </a:lnTo>
                  <a:lnTo>
                    <a:pt x="452" y="404"/>
                  </a:lnTo>
                  <a:lnTo>
                    <a:pt x="468" y="510"/>
                  </a:lnTo>
                  <a:lnTo>
                    <a:pt x="525" y="504"/>
                  </a:lnTo>
                  <a:lnTo>
                    <a:pt x="525" y="863"/>
                  </a:lnTo>
                  <a:lnTo>
                    <a:pt x="519" y="894"/>
                  </a:lnTo>
                  <a:lnTo>
                    <a:pt x="496" y="909"/>
                  </a:lnTo>
                  <a:lnTo>
                    <a:pt x="449" y="913"/>
                  </a:lnTo>
                  <a:lnTo>
                    <a:pt x="427" y="902"/>
                  </a:lnTo>
                  <a:lnTo>
                    <a:pt x="420" y="874"/>
                  </a:lnTo>
                  <a:lnTo>
                    <a:pt x="420" y="200"/>
                  </a:lnTo>
                  <a:lnTo>
                    <a:pt x="296" y="254"/>
                  </a:lnTo>
                  <a:lnTo>
                    <a:pt x="97" y="126"/>
                  </a:lnTo>
                  <a:lnTo>
                    <a:pt x="0" y="305"/>
                  </a:lnTo>
                  <a:lnTo>
                    <a:pt x="100" y="353"/>
                  </a:lnTo>
                  <a:lnTo>
                    <a:pt x="167" y="435"/>
                  </a:lnTo>
                  <a:lnTo>
                    <a:pt x="215" y="534"/>
                  </a:lnTo>
                  <a:lnTo>
                    <a:pt x="228" y="628"/>
                  </a:lnTo>
                  <a:lnTo>
                    <a:pt x="253" y="724"/>
                  </a:lnTo>
                  <a:lnTo>
                    <a:pt x="289" y="815"/>
                  </a:lnTo>
                  <a:lnTo>
                    <a:pt x="350" y="902"/>
                  </a:lnTo>
                  <a:lnTo>
                    <a:pt x="414" y="972"/>
                  </a:lnTo>
                  <a:close/>
                </a:path>
              </a:pathLst>
            </a:custGeom>
            <a:solidFill>
              <a:srgbClr val="FFCC99"/>
            </a:solidFill>
            <a:ln w="0">
              <a:solidFill>
                <a:srgbClr val="000000"/>
              </a:solidFill>
              <a:prstDash val="solid"/>
              <a:round/>
              <a:headEnd/>
              <a:tailEnd/>
            </a:ln>
          </p:spPr>
          <p:txBody>
            <a:bodyPr/>
            <a:lstStyle/>
            <a:p>
              <a:endParaRPr lang="en-US"/>
            </a:p>
          </p:txBody>
        </p:sp>
        <p:sp>
          <p:nvSpPr>
            <p:cNvPr id="47149" name="Freeform 114"/>
            <p:cNvSpPr>
              <a:spLocks/>
            </p:cNvSpPr>
            <p:nvPr/>
          </p:nvSpPr>
          <p:spPr bwMode="auto">
            <a:xfrm>
              <a:off x="3433" y="3609"/>
              <a:ext cx="16" cy="203"/>
            </a:xfrm>
            <a:custGeom>
              <a:avLst/>
              <a:gdLst>
                <a:gd name="T0" fmla="*/ 0 w 115"/>
                <a:gd name="T1" fmla="*/ 0 h 1423"/>
                <a:gd name="T2" fmla="*/ 0 w 115"/>
                <a:gd name="T3" fmla="*/ 0 h 1423"/>
                <a:gd name="T4" fmla="*/ 0 w 115"/>
                <a:gd name="T5" fmla="*/ 0 h 1423"/>
                <a:gd name="T6" fmla="*/ 0 w 115"/>
                <a:gd name="T7" fmla="*/ 0 h 1423"/>
                <a:gd name="T8" fmla="*/ 0 w 115"/>
                <a:gd name="T9" fmla="*/ 0 h 1423"/>
                <a:gd name="T10" fmla="*/ 0 w 115"/>
                <a:gd name="T11" fmla="*/ 0 h 1423"/>
                <a:gd name="T12" fmla="*/ 0 w 115"/>
                <a:gd name="T13" fmla="*/ 0 h 1423"/>
                <a:gd name="T14" fmla="*/ 0 w 115"/>
                <a:gd name="T15" fmla="*/ 0 h 1423"/>
                <a:gd name="T16" fmla="*/ 0 w 115"/>
                <a:gd name="T17" fmla="*/ 0 h 1423"/>
                <a:gd name="T18" fmla="*/ 0 w 115"/>
                <a:gd name="T19" fmla="*/ 0 h 1423"/>
                <a:gd name="T20" fmla="*/ 0 w 115"/>
                <a:gd name="T21" fmla="*/ 0 h 1423"/>
                <a:gd name="T22" fmla="*/ 0 w 115"/>
                <a:gd name="T23" fmla="*/ 0 h 1423"/>
                <a:gd name="T24" fmla="*/ 0 w 115"/>
                <a:gd name="T25" fmla="*/ 0 h 1423"/>
                <a:gd name="T26" fmla="*/ 0 w 115"/>
                <a:gd name="T27" fmla="*/ 0 h 1423"/>
                <a:gd name="T28" fmla="*/ 0 w 115"/>
                <a:gd name="T29" fmla="*/ 0 h 1423"/>
                <a:gd name="T30" fmla="*/ 0 w 115"/>
                <a:gd name="T31" fmla="*/ 0 h 1423"/>
                <a:gd name="T32" fmla="*/ 0 w 115"/>
                <a:gd name="T33" fmla="*/ 0 h 1423"/>
                <a:gd name="T34" fmla="*/ 0 w 115"/>
                <a:gd name="T35" fmla="*/ 0 h 1423"/>
                <a:gd name="T36" fmla="*/ 0 w 115"/>
                <a:gd name="T37" fmla="*/ 0 h 1423"/>
                <a:gd name="T38" fmla="*/ 0 w 115"/>
                <a:gd name="T39" fmla="*/ 0 h 14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
                <a:gd name="T61" fmla="*/ 0 h 1423"/>
                <a:gd name="T62" fmla="*/ 115 w 115"/>
                <a:gd name="T63" fmla="*/ 1423 h 14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 h="1423">
                  <a:moveTo>
                    <a:pt x="105" y="1014"/>
                  </a:moveTo>
                  <a:lnTo>
                    <a:pt x="50" y="1020"/>
                  </a:lnTo>
                  <a:lnTo>
                    <a:pt x="32" y="914"/>
                  </a:lnTo>
                  <a:lnTo>
                    <a:pt x="103" y="892"/>
                  </a:lnTo>
                  <a:lnTo>
                    <a:pt x="103" y="823"/>
                  </a:lnTo>
                  <a:lnTo>
                    <a:pt x="50" y="698"/>
                  </a:lnTo>
                  <a:lnTo>
                    <a:pt x="115" y="671"/>
                  </a:lnTo>
                  <a:lnTo>
                    <a:pt x="115" y="87"/>
                  </a:lnTo>
                  <a:lnTo>
                    <a:pt x="69" y="99"/>
                  </a:lnTo>
                  <a:lnTo>
                    <a:pt x="69" y="0"/>
                  </a:lnTo>
                  <a:lnTo>
                    <a:pt x="62" y="0"/>
                  </a:lnTo>
                  <a:lnTo>
                    <a:pt x="62" y="103"/>
                  </a:lnTo>
                  <a:lnTo>
                    <a:pt x="0" y="125"/>
                  </a:lnTo>
                  <a:lnTo>
                    <a:pt x="0" y="1384"/>
                  </a:lnTo>
                  <a:lnTo>
                    <a:pt x="7" y="1412"/>
                  </a:lnTo>
                  <a:lnTo>
                    <a:pt x="29" y="1423"/>
                  </a:lnTo>
                  <a:lnTo>
                    <a:pt x="76" y="1419"/>
                  </a:lnTo>
                  <a:lnTo>
                    <a:pt x="99" y="1404"/>
                  </a:lnTo>
                  <a:lnTo>
                    <a:pt x="105" y="1373"/>
                  </a:lnTo>
                  <a:lnTo>
                    <a:pt x="105" y="1014"/>
                  </a:lnTo>
                  <a:close/>
                </a:path>
              </a:pathLst>
            </a:custGeom>
            <a:solidFill>
              <a:srgbClr val="FFCC99"/>
            </a:solidFill>
            <a:ln w="0">
              <a:solidFill>
                <a:srgbClr val="000000"/>
              </a:solidFill>
              <a:prstDash val="solid"/>
              <a:round/>
              <a:headEnd/>
              <a:tailEnd/>
            </a:ln>
          </p:spPr>
          <p:txBody>
            <a:bodyPr/>
            <a:lstStyle/>
            <a:p>
              <a:endParaRPr lang="en-US"/>
            </a:p>
          </p:txBody>
        </p:sp>
        <p:sp>
          <p:nvSpPr>
            <p:cNvPr id="47150" name="Freeform 115"/>
            <p:cNvSpPr>
              <a:spLocks/>
            </p:cNvSpPr>
            <p:nvPr/>
          </p:nvSpPr>
          <p:spPr bwMode="auto">
            <a:xfrm>
              <a:off x="3387" y="3718"/>
              <a:ext cx="44" cy="25"/>
            </a:xfrm>
            <a:custGeom>
              <a:avLst/>
              <a:gdLst>
                <a:gd name="T0" fmla="*/ 0 w 305"/>
                <a:gd name="T1" fmla="*/ 0 h 172"/>
                <a:gd name="T2" fmla="*/ 0 w 305"/>
                <a:gd name="T3" fmla="*/ 0 h 172"/>
                <a:gd name="T4" fmla="*/ 0 w 305"/>
                <a:gd name="T5" fmla="*/ 0 h 172"/>
                <a:gd name="T6" fmla="*/ 0 w 305"/>
                <a:gd name="T7" fmla="*/ 0 h 172"/>
                <a:gd name="T8" fmla="*/ 0 60000 65536"/>
                <a:gd name="T9" fmla="*/ 0 60000 65536"/>
                <a:gd name="T10" fmla="*/ 0 60000 65536"/>
                <a:gd name="T11" fmla="*/ 0 60000 65536"/>
                <a:gd name="T12" fmla="*/ 0 w 305"/>
                <a:gd name="T13" fmla="*/ 0 h 172"/>
                <a:gd name="T14" fmla="*/ 305 w 305"/>
                <a:gd name="T15" fmla="*/ 172 h 172"/>
              </a:gdLst>
              <a:ahLst/>
              <a:cxnLst>
                <a:cxn ang="T8">
                  <a:pos x="T0" y="T1"/>
                </a:cxn>
                <a:cxn ang="T9">
                  <a:pos x="T2" y="T3"/>
                </a:cxn>
                <a:cxn ang="T10">
                  <a:pos x="T4" y="T5"/>
                </a:cxn>
                <a:cxn ang="T11">
                  <a:pos x="T6" y="T7"/>
                </a:cxn>
              </a:cxnLst>
              <a:rect l="T12" t="T13" r="T14" b="T15"/>
              <a:pathLst>
                <a:path w="305" h="172">
                  <a:moveTo>
                    <a:pt x="196" y="0"/>
                  </a:moveTo>
                  <a:lnTo>
                    <a:pt x="305" y="70"/>
                  </a:lnTo>
                  <a:lnTo>
                    <a:pt x="212" y="172"/>
                  </a:lnTo>
                  <a:lnTo>
                    <a:pt x="0" y="99"/>
                  </a:lnTo>
                </a:path>
              </a:pathLst>
            </a:custGeom>
            <a:solidFill>
              <a:srgbClr val="FFCC99"/>
            </a:solidFill>
            <a:ln w="0">
              <a:solidFill>
                <a:srgbClr val="000000"/>
              </a:solidFill>
              <a:prstDash val="solid"/>
              <a:round/>
              <a:headEnd/>
              <a:tailEnd/>
            </a:ln>
          </p:spPr>
          <p:txBody>
            <a:bodyPr/>
            <a:lstStyle/>
            <a:p>
              <a:endParaRPr lang="en-US"/>
            </a:p>
          </p:txBody>
        </p:sp>
        <p:sp>
          <p:nvSpPr>
            <p:cNvPr id="47151" name="Line 116"/>
            <p:cNvSpPr>
              <a:spLocks noChangeShapeType="1"/>
            </p:cNvSpPr>
            <p:nvPr/>
          </p:nvSpPr>
          <p:spPr bwMode="auto">
            <a:xfrm flipH="1">
              <a:off x="3448" y="3713"/>
              <a:ext cx="40"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2" name="Line 117"/>
            <p:cNvSpPr>
              <a:spLocks noChangeShapeType="1"/>
            </p:cNvSpPr>
            <p:nvPr/>
          </p:nvSpPr>
          <p:spPr bwMode="auto">
            <a:xfrm flipH="1">
              <a:off x="3448" y="3725"/>
              <a:ext cx="44"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3" name="Line 118"/>
            <p:cNvSpPr>
              <a:spLocks noChangeShapeType="1"/>
            </p:cNvSpPr>
            <p:nvPr/>
          </p:nvSpPr>
          <p:spPr bwMode="auto">
            <a:xfrm flipV="1">
              <a:off x="3448" y="3746"/>
              <a:ext cx="55"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4" name="Freeform 119"/>
            <p:cNvSpPr>
              <a:spLocks/>
            </p:cNvSpPr>
            <p:nvPr/>
          </p:nvSpPr>
          <p:spPr bwMode="auto">
            <a:xfrm>
              <a:off x="3455" y="3758"/>
              <a:ext cx="55" cy="20"/>
            </a:xfrm>
            <a:custGeom>
              <a:avLst/>
              <a:gdLst>
                <a:gd name="T0" fmla="*/ 0 w 391"/>
                <a:gd name="T1" fmla="*/ 0 h 139"/>
                <a:gd name="T2" fmla="*/ 0 w 391"/>
                <a:gd name="T3" fmla="*/ 0 h 139"/>
                <a:gd name="T4" fmla="*/ 0 w 391"/>
                <a:gd name="T5" fmla="*/ 0 h 139"/>
                <a:gd name="T6" fmla="*/ 0 w 391"/>
                <a:gd name="T7" fmla="*/ 0 h 139"/>
                <a:gd name="T8" fmla="*/ 0 60000 65536"/>
                <a:gd name="T9" fmla="*/ 0 60000 65536"/>
                <a:gd name="T10" fmla="*/ 0 60000 65536"/>
                <a:gd name="T11" fmla="*/ 0 60000 65536"/>
                <a:gd name="T12" fmla="*/ 0 w 391"/>
                <a:gd name="T13" fmla="*/ 0 h 139"/>
                <a:gd name="T14" fmla="*/ 391 w 391"/>
                <a:gd name="T15" fmla="*/ 139 h 139"/>
              </a:gdLst>
              <a:ahLst/>
              <a:cxnLst>
                <a:cxn ang="T8">
                  <a:pos x="T0" y="T1"/>
                </a:cxn>
                <a:cxn ang="T9">
                  <a:pos x="T2" y="T3"/>
                </a:cxn>
                <a:cxn ang="T10">
                  <a:pos x="T4" y="T5"/>
                </a:cxn>
                <a:cxn ang="T11">
                  <a:pos x="T6" y="T7"/>
                </a:cxn>
              </a:cxnLst>
              <a:rect l="T12" t="T13" r="T14" b="T15"/>
              <a:pathLst>
                <a:path w="391" h="139">
                  <a:moveTo>
                    <a:pt x="355" y="0"/>
                  </a:moveTo>
                  <a:lnTo>
                    <a:pt x="0" y="75"/>
                  </a:lnTo>
                  <a:lnTo>
                    <a:pt x="21" y="139"/>
                  </a:lnTo>
                  <a:lnTo>
                    <a:pt x="391" y="139"/>
                  </a:lnTo>
                </a:path>
              </a:pathLst>
            </a:custGeom>
            <a:solidFill>
              <a:srgbClr val="FFCC99"/>
            </a:solidFill>
            <a:ln w="0">
              <a:solidFill>
                <a:srgbClr val="000000"/>
              </a:solidFill>
              <a:prstDash val="solid"/>
              <a:round/>
              <a:headEnd/>
              <a:tailEnd/>
            </a:ln>
          </p:spPr>
          <p:txBody>
            <a:bodyPr/>
            <a:lstStyle/>
            <a:p>
              <a:endParaRPr lang="en-US"/>
            </a:p>
          </p:txBody>
        </p:sp>
        <p:sp>
          <p:nvSpPr>
            <p:cNvPr id="47155" name="Freeform 120"/>
            <p:cNvSpPr>
              <a:spLocks/>
            </p:cNvSpPr>
            <p:nvPr/>
          </p:nvSpPr>
          <p:spPr bwMode="auto">
            <a:xfrm>
              <a:off x="3496" y="3790"/>
              <a:ext cx="18" cy="14"/>
            </a:xfrm>
            <a:custGeom>
              <a:avLst/>
              <a:gdLst>
                <a:gd name="T0" fmla="*/ 0 w 123"/>
                <a:gd name="T1" fmla="*/ 0 h 97"/>
                <a:gd name="T2" fmla="*/ 0 w 123"/>
                <a:gd name="T3" fmla="*/ 0 h 97"/>
                <a:gd name="T4" fmla="*/ 0 w 123"/>
                <a:gd name="T5" fmla="*/ 0 h 97"/>
                <a:gd name="T6" fmla="*/ 0 w 123"/>
                <a:gd name="T7" fmla="*/ 0 h 97"/>
                <a:gd name="T8" fmla="*/ 0 60000 65536"/>
                <a:gd name="T9" fmla="*/ 0 60000 65536"/>
                <a:gd name="T10" fmla="*/ 0 60000 65536"/>
                <a:gd name="T11" fmla="*/ 0 60000 65536"/>
                <a:gd name="T12" fmla="*/ 0 w 123"/>
                <a:gd name="T13" fmla="*/ 0 h 97"/>
                <a:gd name="T14" fmla="*/ 123 w 123"/>
                <a:gd name="T15" fmla="*/ 97 h 97"/>
              </a:gdLst>
              <a:ahLst/>
              <a:cxnLst>
                <a:cxn ang="T8">
                  <a:pos x="T0" y="T1"/>
                </a:cxn>
                <a:cxn ang="T9">
                  <a:pos x="T2" y="T3"/>
                </a:cxn>
                <a:cxn ang="T10">
                  <a:pos x="T4" y="T5"/>
                </a:cxn>
                <a:cxn ang="T11">
                  <a:pos x="T6" y="T7"/>
                </a:cxn>
              </a:cxnLst>
              <a:rect l="T12" t="T13" r="T14" b="T15"/>
              <a:pathLst>
                <a:path w="123" h="97">
                  <a:moveTo>
                    <a:pt x="123" y="3"/>
                  </a:moveTo>
                  <a:lnTo>
                    <a:pt x="5" y="0"/>
                  </a:lnTo>
                  <a:lnTo>
                    <a:pt x="0" y="94"/>
                  </a:lnTo>
                  <a:lnTo>
                    <a:pt x="38" y="97"/>
                  </a:lnTo>
                </a:path>
              </a:pathLst>
            </a:custGeom>
            <a:solidFill>
              <a:srgbClr val="FFCC99"/>
            </a:solidFill>
            <a:ln w="0">
              <a:solidFill>
                <a:srgbClr val="000000"/>
              </a:solidFill>
              <a:prstDash val="solid"/>
              <a:round/>
              <a:headEnd/>
              <a:tailEnd/>
            </a:ln>
          </p:spPr>
          <p:txBody>
            <a:bodyPr/>
            <a:lstStyle/>
            <a:p>
              <a:endParaRPr lang="en-US"/>
            </a:p>
          </p:txBody>
        </p:sp>
        <p:sp>
          <p:nvSpPr>
            <p:cNvPr id="47156" name="Freeform 121"/>
            <p:cNvSpPr>
              <a:spLocks/>
            </p:cNvSpPr>
            <p:nvPr/>
          </p:nvSpPr>
          <p:spPr bwMode="auto">
            <a:xfrm>
              <a:off x="3021" y="3537"/>
              <a:ext cx="680" cy="414"/>
            </a:xfrm>
            <a:custGeom>
              <a:avLst/>
              <a:gdLst>
                <a:gd name="T0" fmla="*/ 0 w 4760"/>
                <a:gd name="T1" fmla="*/ 0 h 2893"/>
                <a:gd name="T2" fmla="*/ 0 w 4760"/>
                <a:gd name="T3" fmla="*/ 0 h 2893"/>
                <a:gd name="T4" fmla="*/ 0 w 4760"/>
                <a:gd name="T5" fmla="*/ 0 h 2893"/>
                <a:gd name="T6" fmla="*/ 0 w 4760"/>
                <a:gd name="T7" fmla="*/ 0 h 2893"/>
                <a:gd name="T8" fmla="*/ 0 w 4760"/>
                <a:gd name="T9" fmla="*/ 0 h 2893"/>
                <a:gd name="T10" fmla="*/ 0 w 4760"/>
                <a:gd name="T11" fmla="*/ 0 h 2893"/>
                <a:gd name="T12" fmla="*/ 0 w 4760"/>
                <a:gd name="T13" fmla="*/ 0 h 2893"/>
                <a:gd name="T14" fmla="*/ 0 w 4760"/>
                <a:gd name="T15" fmla="*/ 0 h 2893"/>
                <a:gd name="T16" fmla="*/ 0 w 4760"/>
                <a:gd name="T17" fmla="*/ 0 h 2893"/>
                <a:gd name="T18" fmla="*/ 0 w 4760"/>
                <a:gd name="T19" fmla="*/ 0 h 2893"/>
                <a:gd name="T20" fmla="*/ 0 w 4760"/>
                <a:gd name="T21" fmla="*/ 0 h 2893"/>
                <a:gd name="T22" fmla="*/ 0 w 4760"/>
                <a:gd name="T23" fmla="*/ 0 h 2893"/>
                <a:gd name="T24" fmla="*/ 0 w 4760"/>
                <a:gd name="T25" fmla="*/ 0 h 2893"/>
                <a:gd name="T26" fmla="*/ 0 w 4760"/>
                <a:gd name="T27" fmla="*/ 0 h 2893"/>
                <a:gd name="T28" fmla="*/ 0 w 4760"/>
                <a:gd name="T29" fmla="*/ 0 h 2893"/>
                <a:gd name="T30" fmla="*/ 0 w 4760"/>
                <a:gd name="T31" fmla="*/ 0 h 2893"/>
                <a:gd name="T32" fmla="*/ 0 w 4760"/>
                <a:gd name="T33" fmla="*/ 0 h 2893"/>
                <a:gd name="T34" fmla="*/ 0 w 4760"/>
                <a:gd name="T35" fmla="*/ 0 h 2893"/>
                <a:gd name="T36" fmla="*/ 0 w 4760"/>
                <a:gd name="T37" fmla="*/ 0 h 2893"/>
                <a:gd name="T38" fmla="*/ 0 w 4760"/>
                <a:gd name="T39" fmla="*/ 0 h 2893"/>
                <a:gd name="T40" fmla="*/ 0 w 4760"/>
                <a:gd name="T41" fmla="*/ 0 h 2893"/>
                <a:gd name="T42" fmla="*/ 0 w 4760"/>
                <a:gd name="T43" fmla="*/ 0 h 2893"/>
                <a:gd name="T44" fmla="*/ 0 w 4760"/>
                <a:gd name="T45" fmla="*/ 0 h 2893"/>
                <a:gd name="T46" fmla="*/ 0 w 4760"/>
                <a:gd name="T47" fmla="*/ 0 h 2893"/>
                <a:gd name="T48" fmla="*/ 0 w 4760"/>
                <a:gd name="T49" fmla="*/ 0 h 2893"/>
                <a:gd name="T50" fmla="*/ 0 w 4760"/>
                <a:gd name="T51" fmla="*/ 0 h 2893"/>
                <a:gd name="T52" fmla="*/ 0 w 4760"/>
                <a:gd name="T53" fmla="*/ 0 h 2893"/>
                <a:gd name="T54" fmla="*/ 0 w 4760"/>
                <a:gd name="T55" fmla="*/ 0 h 2893"/>
                <a:gd name="T56" fmla="*/ 0 w 4760"/>
                <a:gd name="T57" fmla="*/ 0 h 2893"/>
                <a:gd name="T58" fmla="*/ 0 w 4760"/>
                <a:gd name="T59" fmla="*/ 0 h 2893"/>
                <a:gd name="T60" fmla="*/ 0 w 4760"/>
                <a:gd name="T61" fmla="*/ 0 h 2893"/>
                <a:gd name="T62" fmla="*/ 0 w 4760"/>
                <a:gd name="T63" fmla="*/ 0 h 2893"/>
                <a:gd name="T64" fmla="*/ 0 w 4760"/>
                <a:gd name="T65" fmla="*/ 0 h 2893"/>
                <a:gd name="T66" fmla="*/ 0 w 4760"/>
                <a:gd name="T67" fmla="*/ 0 h 2893"/>
                <a:gd name="T68" fmla="*/ 0 w 4760"/>
                <a:gd name="T69" fmla="*/ 0 h 2893"/>
                <a:gd name="T70" fmla="*/ 0 w 4760"/>
                <a:gd name="T71" fmla="*/ 0 h 2893"/>
                <a:gd name="T72" fmla="*/ 0 w 4760"/>
                <a:gd name="T73" fmla="*/ 0 h 2893"/>
                <a:gd name="T74" fmla="*/ 0 w 4760"/>
                <a:gd name="T75" fmla="*/ 0 h 2893"/>
                <a:gd name="T76" fmla="*/ 0 w 4760"/>
                <a:gd name="T77" fmla="*/ 0 h 2893"/>
                <a:gd name="T78" fmla="*/ 0 w 4760"/>
                <a:gd name="T79" fmla="*/ 0 h 2893"/>
                <a:gd name="T80" fmla="*/ 0 w 4760"/>
                <a:gd name="T81" fmla="*/ 0 h 2893"/>
                <a:gd name="T82" fmla="*/ 0 w 4760"/>
                <a:gd name="T83" fmla="*/ 0 h 2893"/>
                <a:gd name="T84" fmla="*/ 0 w 4760"/>
                <a:gd name="T85" fmla="*/ 0 h 2893"/>
                <a:gd name="T86" fmla="*/ 0 w 4760"/>
                <a:gd name="T87" fmla="*/ 0 h 2893"/>
                <a:gd name="T88" fmla="*/ 0 w 4760"/>
                <a:gd name="T89" fmla="*/ 0 h 2893"/>
                <a:gd name="T90" fmla="*/ 0 w 4760"/>
                <a:gd name="T91" fmla="*/ 0 h 2893"/>
                <a:gd name="T92" fmla="*/ 0 w 4760"/>
                <a:gd name="T93" fmla="*/ 0 h 2893"/>
                <a:gd name="T94" fmla="*/ 0 w 4760"/>
                <a:gd name="T95" fmla="*/ 0 h 2893"/>
                <a:gd name="T96" fmla="*/ 0 w 4760"/>
                <a:gd name="T97" fmla="*/ 0 h 2893"/>
                <a:gd name="T98" fmla="*/ 0 w 4760"/>
                <a:gd name="T99" fmla="*/ 0 h 2893"/>
                <a:gd name="T100" fmla="*/ 0 w 4760"/>
                <a:gd name="T101" fmla="*/ 0 h 2893"/>
                <a:gd name="T102" fmla="*/ 0 w 4760"/>
                <a:gd name="T103" fmla="*/ 0 h 2893"/>
                <a:gd name="T104" fmla="*/ 0 w 4760"/>
                <a:gd name="T105" fmla="*/ 0 h 2893"/>
                <a:gd name="T106" fmla="*/ 0 w 4760"/>
                <a:gd name="T107" fmla="*/ 0 h 2893"/>
                <a:gd name="T108" fmla="*/ 0 w 4760"/>
                <a:gd name="T109" fmla="*/ 0 h 2893"/>
                <a:gd name="T110" fmla="*/ 0 w 4760"/>
                <a:gd name="T111" fmla="*/ 0 h 2893"/>
                <a:gd name="T112" fmla="*/ 0 w 4760"/>
                <a:gd name="T113" fmla="*/ 0 h 2893"/>
                <a:gd name="T114" fmla="*/ 0 w 4760"/>
                <a:gd name="T115" fmla="*/ 0 h 2893"/>
                <a:gd name="T116" fmla="*/ 0 w 4760"/>
                <a:gd name="T117" fmla="*/ 0 h 2893"/>
                <a:gd name="T118" fmla="*/ 0 w 4760"/>
                <a:gd name="T119" fmla="*/ 0 h 2893"/>
                <a:gd name="T120" fmla="*/ 0 w 4760"/>
                <a:gd name="T121" fmla="*/ 0 h 2893"/>
                <a:gd name="T122" fmla="*/ 0 w 4760"/>
                <a:gd name="T123" fmla="*/ 0 h 2893"/>
                <a:gd name="T124" fmla="*/ 0 w 4760"/>
                <a:gd name="T125" fmla="*/ 0 h 28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60"/>
                <a:gd name="T190" fmla="*/ 0 h 2893"/>
                <a:gd name="T191" fmla="*/ 4760 w 4760"/>
                <a:gd name="T192" fmla="*/ 2893 h 28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60" h="2893">
                  <a:moveTo>
                    <a:pt x="262" y="2029"/>
                  </a:moveTo>
                  <a:lnTo>
                    <a:pt x="438" y="2039"/>
                  </a:lnTo>
                  <a:lnTo>
                    <a:pt x="710" y="1994"/>
                  </a:lnTo>
                  <a:lnTo>
                    <a:pt x="944" y="1987"/>
                  </a:lnTo>
                  <a:lnTo>
                    <a:pt x="1176" y="1999"/>
                  </a:lnTo>
                  <a:lnTo>
                    <a:pt x="1368" y="2020"/>
                  </a:lnTo>
                  <a:lnTo>
                    <a:pt x="1584" y="2065"/>
                  </a:lnTo>
                  <a:lnTo>
                    <a:pt x="1771" y="2121"/>
                  </a:lnTo>
                  <a:lnTo>
                    <a:pt x="1879" y="2152"/>
                  </a:lnTo>
                  <a:lnTo>
                    <a:pt x="1965" y="2098"/>
                  </a:lnTo>
                  <a:lnTo>
                    <a:pt x="2045" y="2060"/>
                  </a:lnTo>
                  <a:lnTo>
                    <a:pt x="2244" y="2011"/>
                  </a:lnTo>
                  <a:lnTo>
                    <a:pt x="2410" y="1983"/>
                  </a:lnTo>
                  <a:lnTo>
                    <a:pt x="2569" y="1973"/>
                  </a:lnTo>
                  <a:lnTo>
                    <a:pt x="2727" y="1973"/>
                  </a:lnTo>
                  <a:lnTo>
                    <a:pt x="2881" y="1983"/>
                  </a:lnTo>
                  <a:lnTo>
                    <a:pt x="2817" y="1913"/>
                  </a:lnTo>
                  <a:lnTo>
                    <a:pt x="2756" y="1826"/>
                  </a:lnTo>
                  <a:lnTo>
                    <a:pt x="2720" y="1735"/>
                  </a:lnTo>
                  <a:lnTo>
                    <a:pt x="2695" y="1639"/>
                  </a:lnTo>
                  <a:lnTo>
                    <a:pt x="2682" y="1545"/>
                  </a:lnTo>
                  <a:lnTo>
                    <a:pt x="2634" y="1446"/>
                  </a:lnTo>
                  <a:lnTo>
                    <a:pt x="2567" y="1364"/>
                  </a:lnTo>
                  <a:lnTo>
                    <a:pt x="2467" y="1316"/>
                  </a:lnTo>
                  <a:lnTo>
                    <a:pt x="2564" y="1137"/>
                  </a:lnTo>
                  <a:lnTo>
                    <a:pt x="2763" y="1265"/>
                  </a:lnTo>
                  <a:lnTo>
                    <a:pt x="2887" y="1211"/>
                  </a:lnTo>
                  <a:lnTo>
                    <a:pt x="2887" y="626"/>
                  </a:lnTo>
                  <a:lnTo>
                    <a:pt x="2949" y="604"/>
                  </a:lnTo>
                  <a:lnTo>
                    <a:pt x="2956" y="501"/>
                  </a:lnTo>
                  <a:lnTo>
                    <a:pt x="2956" y="600"/>
                  </a:lnTo>
                  <a:lnTo>
                    <a:pt x="3002" y="587"/>
                  </a:lnTo>
                  <a:lnTo>
                    <a:pt x="3002" y="1172"/>
                  </a:lnTo>
                  <a:lnTo>
                    <a:pt x="3353" y="1011"/>
                  </a:lnTo>
                  <a:lnTo>
                    <a:pt x="3421" y="1180"/>
                  </a:lnTo>
                  <a:lnTo>
                    <a:pt x="3271" y="1228"/>
                  </a:lnTo>
                  <a:lnTo>
                    <a:pt x="3300" y="1316"/>
                  </a:lnTo>
                  <a:lnTo>
                    <a:pt x="3473" y="1274"/>
                  </a:lnTo>
                  <a:lnTo>
                    <a:pt x="3500" y="1446"/>
                  </a:lnTo>
                  <a:lnTo>
                    <a:pt x="3371" y="1461"/>
                  </a:lnTo>
                  <a:lnTo>
                    <a:pt x="3393" y="1547"/>
                  </a:lnTo>
                  <a:lnTo>
                    <a:pt x="3511" y="1528"/>
                  </a:lnTo>
                  <a:lnTo>
                    <a:pt x="3511" y="1686"/>
                  </a:lnTo>
                  <a:lnTo>
                    <a:pt x="3429" y="1686"/>
                  </a:lnTo>
                  <a:lnTo>
                    <a:pt x="3452" y="1775"/>
                  </a:lnTo>
                  <a:lnTo>
                    <a:pt x="3613" y="1775"/>
                  </a:lnTo>
                  <a:lnTo>
                    <a:pt x="3614" y="1897"/>
                  </a:lnTo>
                  <a:lnTo>
                    <a:pt x="3367" y="1869"/>
                  </a:lnTo>
                  <a:lnTo>
                    <a:pt x="3316" y="1920"/>
                  </a:lnTo>
                  <a:lnTo>
                    <a:pt x="3249" y="1971"/>
                  </a:lnTo>
                  <a:lnTo>
                    <a:pt x="3141" y="2020"/>
                  </a:lnTo>
                  <a:lnTo>
                    <a:pt x="3410" y="2011"/>
                  </a:lnTo>
                  <a:lnTo>
                    <a:pt x="3410" y="2893"/>
                  </a:lnTo>
                  <a:lnTo>
                    <a:pt x="3521" y="2879"/>
                  </a:lnTo>
                  <a:lnTo>
                    <a:pt x="3685" y="2803"/>
                  </a:lnTo>
                  <a:lnTo>
                    <a:pt x="3754" y="2742"/>
                  </a:lnTo>
                  <a:lnTo>
                    <a:pt x="3805" y="2664"/>
                  </a:lnTo>
                  <a:lnTo>
                    <a:pt x="3844" y="2492"/>
                  </a:lnTo>
                  <a:lnTo>
                    <a:pt x="3863" y="2316"/>
                  </a:lnTo>
                  <a:lnTo>
                    <a:pt x="3853" y="2074"/>
                  </a:lnTo>
                  <a:lnTo>
                    <a:pt x="3947" y="2158"/>
                  </a:lnTo>
                  <a:lnTo>
                    <a:pt x="4024" y="2199"/>
                  </a:lnTo>
                  <a:lnTo>
                    <a:pt x="4139" y="2254"/>
                  </a:lnTo>
                  <a:lnTo>
                    <a:pt x="4228" y="2279"/>
                  </a:lnTo>
                  <a:lnTo>
                    <a:pt x="4298" y="2279"/>
                  </a:lnTo>
                  <a:lnTo>
                    <a:pt x="4365" y="2265"/>
                  </a:lnTo>
                  <a:lnTo>
                    <a:pt x="4424" y="2229"/>
                  </a:lnTo>
                  <a:lnTo>
                    <a:pt x="4469" y="2180"/>
                  </a:lnTo>
                  <a:lnTo>
                    <a:pt x="4561" y="2087"/>
                  </a:lnTo>
                  <a:lnTo>
                    <a:pt x="4638" y="1980"/>
                  </a:lnTo>
                  <a:lnTo>
                    <a:pt x="4697" y="1866"/>
                  </a:lnTo>
                  <a:lnTo>
                    <a:pt x="4734" y="1745"/>
                  </a:lnTo>
                  <a:lnTo>
                    <a:pt x="4756" y="1617"/>
                  </a:lnTo>
                  <a:lnTo>
                    <a:pt x="4760" y="1488"/>
                  </a:lnTo>
                  <a:lnTo>
                    <a:pt x="4742" y="1360"/>
                  </a:lnTo>
                  <a:lnTo>
                    <a:pt x="4705" y="1237"/>
                  </a:lnTo>
                  <a:lnTo>
                    <a:pt x="4648" y="1116"/>
                  </a:lnTo>
                  <a:lnTo>
                    <a:pt x="4612" y="1059"/>
                  </a:lnTo>
                  <a:lnTo>
                    <a:pt x="4533" y="1422"/>
                  </a:lnTo>
                  <a:lnTo>
                    <a:pt x="4414" y="1398"/>
                  </a:lnTo>
                  <a:lnTo>
                    <a:pt x="3685" y="1237"/>
                  </a:lnTo>
                  <a:lnTo>
                    <a:pt x="3777" y="827"/>
                  </a:lnTo>
                  <a:lnTo>
                    <a:pt x="3656" y="651"/>
                  </a:lnTo>
                  <a:lnTo>
                    <a:pt x="3532" y="516"/>
                  </a:lnTo>
                  <a:lnTo>
                    <a:pt x="3440" y="422"/>
                  </a:lnTo>
                  <a:lnTo>
                    <a:pt x="3329" y="344"/>
                  </a:lnTo>
                  <a:lnTo>
                    <a:pt x="3271" y="329"/>
                  </a:lnTo>
                  <a:lnTo>
                    <a:pt x="3179" y="329"/>
                  </a:lnTo>
                  <a:lnTo>
                    <a:pt x="2987" y="343"/>
                  </a:lnTo>
                  <a:lnTo>
                    <a:pt x="2832" y="340"/>
                  </a:lnTo>
                  <a:lnTo>
                    <a:pt x="2678" y="318"/>
                  </a:lnTo>
                  <a:lnTo>
                    <a:pt x="2530" y="279"/>
                  </a:lnTo>
                  <a:lnTo>
                    <a:pt x="2387" y="219"/>
                  </a:lnTo>
                  <a:lnTo>
                    <a:pt x="2252" y="137"/>
                  </a:lnTo>
                  <a:lnTo>
                    <a:pt x="2252" y="0"/>
                  </a:lnTo>
                  <a:lnTo>
                    <a:pt x="2096" y="114"/>
                  </a:lnTo>
                  <a:lnTo>
                    <a:pt x="1973" y="173"/>
                  </a:lnTo>
                  <a:lnTo>
                    <a:pt x="1660" y="243"/>
                  </a:lnTo>
                  <a:lnTo>
                    <a:pt x="1589" y="244"/>
                  </a:lnTo>
                  <a:lnTo>
                    <a:pt x="1445" y="228"/>
                  </a:lnTo>
                  <a:lnTo>
                    <a:pt x="1313" y="195"/>
                  </a:lnTo>
                  <a:lnTo>
                    <a:pt x="1190" y="166"/>
                  </a:lnTo>
                  <a:lnTo>
                    <a:pt x="1037" y="220"/>
                  </a:lnTo>
                  <a:lnTo>
                    <a:pt x="992" y="309"/>
                  </a:lnTo>
                  <a:lnTo>
                    <a:pt x="1030" y="473"/>
                  </a:lnTo>
                  <a:lnTo>
                    <a:pt x="992" y="481"/>
                  </a:lnTo>
                  <a:lnTo>
                    <a:pt x="971" y="573"/>
                  </a:lnTo>
                  <a:lnTo>
                    <a:pt x="893" y="588"/>
                  </a:lnTo>
                  <a:lnTo>
                    <a:pt x="797" y="669"/>
                  </a:lnTo>
                  <a:lnTo>
                    <a:pt x="791" y="706"/>
                  </a:lnTo>
                  <a:lnTo>
                    <a:pt x="727" y="757"/>
                  </a:lnTo>
                  <a:lnTo>
                    <a:pt x="647" y="834"/>
                  </a:lnTo>
                  <a:lnTo>
                    <a:pt x="638" y="885"/>
                  </a:lnTo>
                  <a:lnTo>
                    <a:pt x="556" y="930"/>
                  </a:lnTo>
                  <a:lnTo>
                    <a:pt x="541" y="988"/>
                  </a:lnTo>
                  <a:lnTo>
                    <a:pt x="464" y="1029"/>
                  </a:lnTo>
                  <a:lnTo>
                    <a:pt x="450" y="1078"/>
                  </a:lnTo>
                  <a:lnTo>
                    <a:pt x="375" y="1135"/>
                  </a:lnTo>
                  <a:lnTo>
                    <a:pt x="368" y="1175"/>
                  </a:lnTo>
                  <a:lnTo>
                    <a:pt x="275" y="1231"/>
                  </a:lnTo>
                  <a:lnTo>
                    <a:pt x="275" y="1282"/>
                  </a:lnTo>
                  <a:lnTo>
                    <a:pt x="170" y="1351"/>
                  </a:lnTo>
                  <a:lnTo>
                    <a:pt x="162" y="1409"/>
                  </a:lnTo>
                  <a:lnTo>
                    <a:pt x="0" y="1579"/>
                  </a:lnTo>
                  <a:lnTo>
                    <a:pt x="105" y="1560"/>
                  </a:lnTo>
                  <a:lnTo>
                    <a:pt x="262" y="2389"/>
                  </a:lnTo>
                  <a:lnTo>
                    <a:pt x="262" y="2029"/>
                  </a:lnTo>
                  <a:close/>
                </a:path>
              </a:pathLst>
            </a:custGeom>
            <a:solidFill>
              <a:srgbClr val="66F7FF"/>
            </a:solidFill>
            <a:ln w="0">
              <a:solidFill>
                <a:srgbClr val="000000"/>
              </a:solidFill>
              <a:prstDash val="solid"/>
              <a:round/>
              <a:headEnd/>
              <a:tailEnd/>
            </a:ln>
          </p:spPr>
          <p:txBody>
            <a:bodyPr/>
            <a:lstStyle/>
            <a:p>
              <a:endParaRPr lang="en-US"/>
            </a:p>
          </p:txBody>
        </p:sp>
        <p:sp>
          <p:nvSpPr>
            <p:cNvPr id="47157" name="Freeform 122"/>
            <p:cNvSpPr>
              <a:spLocks/>
            </p:cNvSpPr>
            <p:nvPr/>
          </p:nvSpPr>
          <p:spPr bwMode="auto">
            <a:xfrm>
              <a:off x="3536" y="3732"/>
              <a:ext cx="35" cy="102"/>
            </a:xfrm>
            <a:custGeom>
              <a:avLst/>
              <a:gdLst>
                <a:gd name="T0" fmla="*/ 0 w 247"/>
                <a:gd name="T1" fmla="*/ 0 h 719"/>
                <a:gd name="T2" fmla="*/ 0 w 247"/>
                <a:gd name="T3" fmla="*/ 0 h 719"/>
                <a:gd name="T4" fmla="*/ 0 w 247"/>
                <a:gd name="T5" fmla="*/ 0 h 719"/>
                <a:gd name="T6" fmla="*/ 0 w 247"/>
                <a:gd name="T7" fmla="*/ 0 h 719"/>
                <a:gd name="T8" fmla="*/ 0 w 247"/>
                <a:gd name="T9" fmla="*/ 0 h 719"/>
                <a:gd name="T10" fmla="*/ 0 w 247"/>
                <a:gd name="T11" fmla="*/ 0 h 719"/>
                <a:gd name="T12" fmla="*/ 0 w 247"/>
                <a:gd name="T13" fmla="*/ 0 h 719"/>
                <a:gd name="T14" fmla="*/ 0 60000 65536"/>
                <a:gd name="T15" fmla="*/ 0 60000 65536"/>
                <a:gd name="T16" fmla="*/ 0 60000 65536"/>
                <a:gd name="T17" fmla="*/ 0 60000 65536"/>
                <a:gd name="T18" fmla="*/ 0 60000 65536"/>
                <a:gd name="T19" fmla="*/ 0 60000 65536"/>
                <a:gd name="T20" fmla="*/ 0 60000 65536"/>
                <a:gd name="T21" fmla="*/ 0 w 247"/>
                <a:gd name="T22" fmla="*/ 0 h 719"/>
                <a:gd name="T23" fmla="*/ 247 w 247"/>
                <a:gd name="T24" fmla="*/ 719 h 7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 h="719">
                  <a:moveTo>
                    <a:pt x="247" y="719"/>
                  </a:moveTo>
                  <a:lnTo>
                    <a:pt x="235" y="607"/>
                  </a:lnTo>
                  <a:lnTo>
                    <a:pt x="218" y="516"/>
                  </a:lnTo>
                  <a:lnTo>
                    <a:pt x="196" y="431"/>
                  </a:lnTo>
                  <a:lnTo>
                    <a:pt x="139" y="266"/>
                  </a:lnTo>
                  <a:lnTo>
                    <a:pt x="63" y="108"/>
                  </a:lnTo>
                  <a:lnTo>
                    <a:pt x="0" y="0"/>
                  </a:lnTo>
                </a:path>
              </a:pathLst>
            </a:custGeom>
            <a:solidFill>
              <a:srgbClr val="FFCC99"/>
            </a:solidFill>
            <a:ln w="0">
              <a:solidFill>
                <a:srgbClr val="000000"/>
              </a:solidFill>
              <a:prstDash val="solid"/>
              <a:round/>
              <a:headEnd/>
              <a:tailEnd/>
            </a:ln>
          </p:spPr>
          <p:txBody>
            <a:bodyPr/>
            <a:lstStyle/>
            <a:p>
              <a:endParaRPr lang="en-US"/>
            </a:p>
          </p:txBody>
        </p:sp>
        <p:sp>
          <p:nvSpPr>
            <p:cNvPr id="47158" name="Freeform 123"/>
            <p:cNvSpPr>
              <a:spLocks/>
            </p:cNvSpPr>
            <p:nvPr/>
          </p:nvSpPr>
          <p:spPr bwMode="auto">
            <a:xfrm>
              <a:off x="3170" y="3583"/>
              <a:ext cx="60" cy="69"/>
            </a:xfrm>
            <a:custGeom>
              <a:avLst/>
              <a:gdLst>
                <a:gd name="T0" fmla="*/ 0 w 417"/>
                <a:gd name="T1" fmla="*/ 0 h 486"/>
                <a:gd name="T2" fmla="*/ 0 w 417"/>
                <a:gd name="T3" fmla="*/ 0 h 486"/>
                <a:gd name="T4" fmla="*/ 0 w 417"/>
                <a:gd name="T5" fmla="*/ 0 h 486"/>
                <a:gd name="T6" fmla="*/ 0 w 417"/>
                <a:gd name="T7" fmla="*/ 0 h 486"/>
                <a:gd name="T8" fmla="*/ 0 w 417"/>
                <a:gd name="T9" fmla="*/ 0 h 486"/>
                <a:gd name="T10" fmla="*/ 0 w 417"/>
                <a:gd name="T11" fmla="*/ 0 h 486"/>
                <a:gd name="T12" fmla="*/ 0 w 417"/>
                <a:gd name="T13" fmla="*/ 0 h 486"/>
                <a:gd name="T14" fmla="*/ 0 w 417"/>
                <a:gd name="T15" fmla="*/ 0 h 486"/>
                <a:gd name="T16" fmla="*/ 0 60000 65536"/>
                <a:gd name="T17" fmla="*/ 0 60000 65536"/>
                <a:gd name="T18" fmla="*/ 0 60000 65536"/>
                <a:gd name="T19" fmla="*/ 0 60000 65536"/>
                <a:gd name="T20" fmla="*/ 0 60000 65536"/>
                <a:gd name="T21" fmla="*/ 0 60000 65536"/>
                <a:gd name="T22" fmla="*/ 0 60000 65536"/>
                <a:gd name="T23" fmla="*/ 0 60000 65536"/>
                <a:gd name="T24" fmla="*/ 0 w 417"/>
                <a:gd name="T25" fmla="*/ 0 h 486"/>
                <a:gd name="T26" fmla="*/ 417 w 417"/>
                <a:gd name="T27" fmla="*/ 486 h 4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7" h="486">
                  <a:moveTo>
                    <a:pt x="0" y="0"/>
                  </a:moveTo>
                  <a:lnTo>
                    <a:pt x="16" y="98"/>
                  </a:lnTo>
                  <a:lnTo>
                    <a:pt x="43" y="208"/>
                  </a:lnTo>
                  <a:lnTo>
                    <a:pt x="83" y="303"/>
                  </a:lnTo>
                  <a:lnTo>
                    <a:pt x="120" y="383"/>
                  </a:lnTo>
                  <a:lnTo>
                    <a:pt x="173" y="450"/>
                  </a:lnTo>
                  <a:lnTo>
                    <a:pt x="202" y="486"/>
                  </a:lnTo>
                  <a:lnTo>
                    <a:pt x="417" y="1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59" name="Freeform 124"/>
            <p:cNvSpPr>
              <a:spLocks/>
            </p:cNvSpPr>
            <p:nvPr/>
          </p:nvSpPr>
          <p:spPr bwMode="auto">
            <a:xfrm>
              <a:off x="3216" y="3572"/>
              <a:ext cx="66" cy="271"/>
            </a:xfrm>
            <a:custGeom>
              <a:avLst/>
              <a:gdLst>
                <a:gd name="T0" fmla="*/ 0 w 464"/>
                <a:gd name="T1" fmla="*/ 0 h 1896"/>
                <a:gd name="T2" fmla="*/ 0 w 464"/>
                <a:gd name="T3" fmla="*/ 0 h 1896"/>
                <a:gd name="T4" fmla="*/ 0 w 464"/>
                <a:gd name="T5" fmla="*/ 0 h 1896"/>
                <a:gd name="T6" fmla="*/ 0 w 464"/>
                <a:gd name="T7" fmla="*/ 0 h 1896"/>
                <a:gd name="T8" fmla="*/ 0 w 464"/>
                <a:gd name="T9" fmla="*/ 0 h 1896"/>
                <a:gd name="T10" fmla="*/ 0 w 464"/>
                <a:gd name="T11" fmla="*/ 0 h 1896"/>
                <a:gd name="T12" fmla="*/ 0 w 464"/>
                <a:gd name="T13" fmla="*/ 0 h 1896"/>
                <a:gd name="T14" fmla="*/ 0 w 464"/>
                <a:gd name="T15" fmla="*/ 0 h 1896"/>
                <a:gd name="T16" fmla="*/ 0 w 464"/>
                <a:gd name="T17" fmla="*/ 0 h 1896"/>
                <a:gd name="T18" fmla="*/ 0 w 464"/>
                <a:gd name="T19" fmla="*/ 0 h 1896"/>
                <a:gd name="T20" fmla="*/ 0 w 464"/>
                <a:gd name="T21" fmla="*/ 0 h 1896"/>
                <a:gd name="T22" fmla="*/ 0 w 464"/>
                <a:gd name="T23" fmla="*/ 0 h 1896"/>
                <a:gd name="T24" fmla="*/ 0 w 464"/>
                <a:gd name="T25" fmla="*/ 0 h 1896"/>
                <a:gd name="T26" fmla="*/ 0 w 464"/>
                <a:gd name="T27" fmla="*/ 0 h 1896"/>
                <a:gd name="T28" fmla="*/ 0 w 464"/>
                <a:gd name="T29" fmla="*/ 0 h 1896"/>
                <a:gd name="T30" fmla="*/ 0 w 464"/>
                <a:gd name="T31" fmla="*/ 0 h 1896"/>
                <a:gd name="T32" fmla="*/ 0 w 464"/>
                <a:gd name="T33" fmla="*/ 0 h 18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4"/>
                <a:gd name="T52" fmla="*/ 0 h 1896"/>
                <a:gd name="T53" fmla="*/ 464 w 464"/>
                <a:gd name="T54" fmla="*/ 1896 h 18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4" h="1896">
                  <a:moveTo>
                    <a:pt x="0" y="1777"/>
                  </a:moveTo>
                  <a:lnTo>
                    <a:pt x="0" y="1073"/>
                  </a:lnTo>
                  <a:lnTo>
                    <a:pt x="53" y="819"/>
                  </a:lnTo>
                  <a:lnTo>
                    <a:pt x="113" y="622"/>
                  </a:lnTo>
                  <a:lnTo>
                    <a:pt x="198" y="435"/>
                  </a:lnTo>
                  <a:lnTo>
                    <a:pt x="93" y="212"/>
                  </a:lnTo>
                  <a:lnTo>
                    <a:pt x="221" y="1"/>
                  </a:lnTo>
                  <a:lnTo>
                    <a:pt x="292" y="0"/>
                  </a:lnTo>
                  <a:lnTo>
                    <a:pt x="403" y="199"/>
                  </a:lnTo>
                  <a:lnTo>
                    <a:pt x="316" y="381"/>
                  </a:lnTo>
                  <a:lnTo>
                    <a:pt x="420" y="751"/>
                  </a:lnTo>
                  <a:lnTo>
                    <a:pt x="464" y="1073"/>
                  </a:lnTo>
                  <a:lnTo>
                    <a:pt x="464" y="1896"/>
                  </a:lnTo>
                  <a:lnTo>
                    <a:pt x="403" y="1878"/>
                  </a:lnTo>
                  <a:lnTo>
                    <a:pt x="216" y="1822"/>
                  </a:lnTo>
                  <a:lnTo>
                    <a:pt x="65" y="1791"/>
                  </a:lnTo>
                  <a:lnTo>
                    <a:pt x="0" y="1777"/>
                  </a:lnTo>
                  <a:close/>
                </a:path>
              </a:pathLst>
            </a:custGeom>
            <a:solidFill>
              <a:srgbClr val="960C0C"/>
            </a:solidFill>
            <a:ln w="0">
              <a:solidFill>
                <a:srgbClr val="000000"/>
              </a:solidFill>
              <a:prstDash val="solid"/>
              <a:round/>
              <a:headEnd/>
              <a:tailEnd/>
            </a:ln>
          </p:spPr>
          <p:txBody>
            <a:bodyPr/>
            <a:lstStyle/>
            <a:p>
              <a:endParaRPr lang="en-US"/>
            </a:p>
          </p:txBody>
        </p:sp>
        <p:sp>
          <p:nvSpPr>
            <p:cNvPr id="47160" name="Freeform 125"/>
            <p:cNvSpPr>
              <a:spLocks/>
            </p:cNvSpPr>
            <p:nvPr/>
          </p:nvSpPr>
          <p:spPr bwMode="auto">
            <a:xfrm>
              <a:off x="3274" y="3557"/>
              <a:ext cx="68" cy="89"/>
            </a:xfrm>
            <a:custGeom>
              <a:avLst/>
              <a:gdLst>
                <a:gd name="T0" fmla="*/ 0 w 481"/>
                <a:gd name="T1" fmla="*/ 0 h 627"/>
                <a:gd name="T2" fmla="*/ 0 w 481"/>
                <a:gd name="T3" fmla="*/ 0 h 627"/>
                <a:gd name="T4" fmla="*/ 0 w 481"/>
                <a:gd name="T5" fmla="*/ 0 h 627"/>
                <a:gd name="T6" fmla="*/ 0 w 481"/>
                <a:gd name="T7" fmla="*/ 0 h 627"/>
                <a:gd name="T8" fmla="*/ 0 w 481"/>
                <a:gd name="T9" fmla="*/ 0 h 627"/>
                <a:gd name="T10" fmla="*/ 0 w 481"/>
                <a:gd name="T11" fmla="*/ 0 h 627"/>
                <a:gd name="T12" fmla="*/ 0 w 481"/>
                <a:gd name="T13" fmla="*/ 0 h 627"/>
                <a:gd name="T14" fmla="*/ 0 60000 65536"/>
                <a:gd name="T15" fmla="*/ 0 60000 65536"/>
                <a:gd name="T16" fmla="*/ 0 60000 65536"/>
                <a:gd name="T17" fmla="*/ 0 60000 65536"/>
                <a:gd name="T18" fmla="*/ 0 60000 65536"/>
                <a:gd name="T19" fmla="*/ 0 60000 65536"/>
                <a:gd name="T20" fmla="*/ 0 60000 65536"/>
                <a:gd name="T21" fmla="*/ 0 w 481"/>
                <a:gd name="T22" fmla="*/ 0 h 627"/>
                <a:gd name="T23" fmla="*/ 481 w 481"/>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627">
                  <a:moveTo>
                    <a:pt x="481" y="0"/>
                  </a:moveTo>
                  <a:lnTo>
                    <a:pt x="464" y="100"/>
                  </a:lnTo>
                  <a:lnTo>
                    <a:pt x="419" y="244"/>
                  </a:lnTo>
                  <a:lnTo>
                    <a:pt x="357" y="380"/>
                  </a:lnTo>
                  <a:lnTo>
                    <a:pt x="274" y="510"/>
                  </a:lnTo>
                  <a:lnTo>
                    <a:pt x="179" y="627"/>
                  </a:lnTo>
                  <a:lnTo>
                    <a:pt x="0" y="3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61" name="Freeform 126"/>
            <p:cNvSpPr>
              <a:spLocks/>
            </p:cNvSpPr>
            <p:nvPr/>
          </p:nvSpPr>
          <p:spPr bwMode="auto">
            <a:xfrm>
              <a:off x="3547" y="3498"/>
              <a:ext cx="153" cy="239"/>
            </a:xfrm>
            <a:custGeom>
              <a:avLst/>
              <a:gdLst>
                <a:gd name="T0" fmla="*/ 0 w 1071"/>
                <a:gd name="T1" fmla="*/ 0 h 1672"/>
                <a:gd name="T2" fmla="*/ 0 w 1071"/>
                <a:gd name="T3" fmla="*/ 0 h 1672"/>
                <a:gd name="T4" fmla="*/ 0 w 1071"/>
                <a:gd name="T5" fmla="*/ 0 h 1672"/>
                <a:gd name="T6" fmla="*/ 0 w 1071"/>
                <a:gd name="T7" fmla="*/ 0 h 1672"/>
                <a:gd name="T8" fmla="*/ 0 w 1071"/>
                <a:gd name="T9" fmla="*/ 0 h 1672"/>
                <a:gd name="T10" fmla="*/ 0 w 1071"/>
                <a:gd name="T11" fmla="*/ 0 h 1672"/>
                <a:gd name="T12" fmla="*/ 0 w 1071"/>
                <a:gd name="T13" fmla="*/ 0 h 1672"/>
                <a:gd name="T14" fmla="*/ 0 w 1071"/>
                <a:gd name="T15" fmla="*/ 0 h 1672"/>
                <a:gd name="T16" fmla="*/ 0 w 1071"/>
                <a:gd name="T17" fmla="*/ 0 h 1672"/>
                <a:gd name="T18" fmla="*/ 0 w 1071"/>
                <a:gd name="T19" fmla="*/ 0 h 1672"/>
                <a:gd name="T20" fmla="*/ 0 w 1071"/>
                <a:gd name="T21" fmla="*/ 0 h 1672"/>
                <a:gd name="T22" fmla="*/ 0 w 1071"/>
                <a:gd name="T23" fmla="*/ 0 h 1672"/>
                <a:gd name="T24" fmla="*/ 0 w 1071"/>
                <a:gd name="T25" fmla="*/ 0 h 1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1"/>
                <a:gd name="T40" fmla="*/ 0 h 1672"/>
                <a:gd name="T41" fmla="*/ 1071 w 1071"/>
                <a:gd name="T42" fmla="*/ 1672 h 16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1" h="1672">
                  <a:moveTo>
                    <a:pt x="344" y="0"/>
                  </a:moveTo>
                  <a:lnTo>
                    <a:pt x="246" y="425"/>
                  </a:lnTo>
                  <a:lnTo>
                    <a:pt x="93" y="1100"/>
                  </a:lnTo>
                  <a:lnTo>
                    <a:pt x="0" y="1511"/>
                  </a:lnTo>
                  <a:lnTo>
                    <a:pt x="729" y="1672"/>
                  </a:lnTo>
                  <a:lnTo>
                    <a:pt x="1071" y="171"/>
                  </a:lnTo>
                  <a:lnTo>
                    <a:pt x="1005" y="154"/>
                  </a:lnTo>
                  <a:lnTo>
                    <a:pt x="985" y="148"/>
                  </a:lnTo>
                  <a:lnTo>
                    <a:pt x="853" y="116"/>
                  </a:lnTo>
                  <a:lnTo>
                    <a:pt x="906" y="210"/>
                  </a:lnTo>
                  <a:lnTo>
                    <a:pt x="527" y="135"/>
                  </a:lnTo>
                  <a:lnTo>
                    <a:pt x="488" y="38"/>
                  </a:lnTo>
                  <a:lnTo>
                    <a:pt x="344" y="0"/>
                  </a:lnTo>
                  <a:close/>
                </a:path>
              </a:pathLst>
            </a:custGeom>
            <a:solidFill>
              <a:srgbClr val="6070C1"/>
            </a:solidFill>
            <a:ln w="0">
              <a:solidFill>
                <a:srgbClr val="000000"/>
              </a:solidFill>
              <a:prstDash val="solid"/>
              <a:round/>
              <a:headEnd/>
              <a:tailEnd/>
            </a:ln>
          </p:spPr>
          <p:txBody>
            <a:bodyPr/>
            <a:lstStyle/>
            <a:p>
              <a:endParaRPr lang="en-US"/>
            </a:p>
          </p:txBody>
        </p:sp>
        <p:sp>
          <p:nvSpPr>
            <p:cNvPr id="47162" name="Freeform 127"/>
            <p:cNvSpPr>
              <a:spLocks/>
            </p:cNvSpPr>
            <p:nvPr/>
          </p:nvSpPr>
          <p:spPr bwMode="auto">
            <a:xfrm>
              <a:off x="3651" y="3523"/>
              <a:ext cx="64" cy="217"/>
            </a:xfrm>
            <a:custGeom>
              <a:avLst/>
              <a:gdLst>
                <a:gd name="T0" fmla="*/ 0 w 447"/>
                <a:gd name="T1" fmla="*/ 0 h 1525"/>
                <a:gd name="T2" fmla="*/ 0 w 447"/>
                <a:gd name="T3" fmla="*/ 0 h 1525"/>
                <a:gd name="T4" fmla="*/ 0 w 447"/>
                <a:gd name="T5" fmla="*/ 0 h 1525"/>
                <a:gd name="T6" fmla="*/ 0 w 447"/>
                <a:gd name="T7" fmla="*/ 0 h 1525"/>
                <a:gd name="T8" fmla="*/ 0 w 447"/>
                <a:gd name="T9" fmla="*/ 0 h 1525"/>
                <a:gd name="T10" fmla="*/ 0 w 447"/>
                <a:gd name="T11" fmla="*/ 0 h 1525"/>
                <a:gd name="T12" fmla="*/ 0 w 447"/>
                <a:gd name="T13" fmla="*/ 0 h 1525"/>
                <a:gd name="T14" fmla="*/ 0 w 447"/>
                <a:gd name="T15" fmla="*/ 0 h 1525"/>
                <a:gd name="T16" fmla="*/ 0 w 447"/>
                <a:gd name="T17" fmla="*/ 0 h 1525"/>
                <a:gd name="T18" fmla="*/ 0 w 447"/>
                <a:gd name="T19" fmla="*/ 0 h 1525"/>
                <a:gd name="T20" fmla="*/ 0 w 447"/>
                <a:gd name="T21" fmla="*/ 0 h 1525"/>
                <a:gd name="T22" fmla="*/ 0 w 447"/>
                <a:gd name="T23" fmla="*/ 0 h 1525"/>
                <a:gd name="T24" fmla="*/ 0 w 447"/>
                <a:gd name="T25" fmla="*/ 0 h 1525"/>
                <a:gd name="T26" fmla="*/ 0 w 447"/>
                <a:gd name="T27" fmla="*/ 0 h 1525"/>
                <a:gd name="T28" fmla="*/ 0 w 447"/>
                <a:gd name="T29" fmla="*/ 0 h 1525"/>
                <a:gd name="T30" fmla="*/ 0 w 447"/>
                <a:gd name="T31" fmla="*/ 0 h 1525"/>
                <a:gd name="T32" fmla="*/ 0 w 447"/>
                <a:gd name="T33" fmla="*/ 0 h 1525"/>
                <a:gd name="T34" fmla="*/ 0 w 447"/>
                <a:gd name="T35" fmla="*/ 0 h 1525"/>
                <a:gd name="T36" fmla="*/ 0 w 447"/>
                <a:gd name="T37" fmla="*/ 0 h 1525"/>
                <a:gd name="T38" fmla="*/ 0 w 447"/>
                <a:gd name="T39" fmla="*/ 0 h 15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7"/>
                <a:gd name="T61" fmla="*/ 0 h 1525"/>
                <a:gd name="T62" fmla="*/ 447 w 447"/>
                <a:gd name="T63" fmla="*/ 1525 h 15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7" h="1525">
                  <a:moveTo>
                    <a:pt x="342" y="0"/>
                  </a:moveTo>
                  <a:lnTo>
                    <a:pt x="447" y="60"/>
                  </a:lnTo>
                  <a:lnTo>
                    <a:pt x="375" y="397"/>
                  </a:lnTo>
                  <a:lnTo>
                    <a:pt x="335" y="397"/>
                  </a:lnTo>
                  <a:lnTo>
                    <a:pt x="316" y="552"/>
                  </a:lnTo>
                  <a:lnTo>
                    <a:pt x="335" y="552"/>
                  </a:lnTo>
                  <a:lnTo>
                    <a:pt x="310" y="703"/>
                  </a:lnTo>
                  <a:lnTo>
                    <a:pt x="259" y="703"/>
                  </a:lnTo>
                  <a:lnTo>
                    <a:pt x="238" y="805"/>
                  </a:lnTo>
                  <a:lnTo>
                    <a:pt x="276" y="812"/>
                  </a:lnTo>
                  <a:lnTo>
                    <a:pt x="259" y="885"/>
                  </a:lnTo>
                  <a:lnTo>
                    <a:pt x="218" y="881"/>
                  </a:lnTo>
                  <a:lnTo>
                    <a:pt x="198" y="957"/>
                  </a:lnTo>
                  <a:lnTo>
                    <a:pt x="242" y="972"/>
                  </a:lnTo>
                  <a:lnTo>
                    <a:pt x="224" y="1059"/>
                  </a:lnTo>
                  <a:lnTo>
                    <a:pt x="206" y="1137"/>
                  </a:lnTo>
                  <a:lnTo>
                    <a:pt x="198" y="1162"/>
                  </a:lnTo>
                  <a:lnTo>
                    <a:pt x="119" y="1525"/>
                  </a:lnTo>
                  <a:lnTo>
                    <a:pt x="0" y="1501"/>
                  </a:lnTo>
                  <a:lnTo>
                    <a:pt x="342" y="0"/>
                  </a:lnTo>
                  <a:close/>
                </a:path>
              </a:pathLst>
            </a:custGeom>
            <a:solidFill>
              <a:srgbClr val="6070C1"/>
            </a:solidFill>
            <a:ln w="0">
              <a:solidFill>
                <a:srgbClr val="000000"/>
              </a:solidFill>
              <a:prstDash val="solid"/>
              <a:round/>
              <a:headEnd/>
              <a:tailEnd/>
            </a:ln>
          </p:spPr>
          <p:txBody>
            <a:bodyPr/>
            <a:lstStyle/>
            <a:p>
              <a:endParaRPr lang="en-US"/>
            </a:p>
          </p:txBody>
        </p:sp>
        <p:sp>
          <p:nvSpPr>
            <p:cNvPr id="47163" name="Freeform 128"/>
            <p:cNvSpPr>
              <a:spLocks/>
            </p:cNvSpPr>
            <p:nvPr/>
          </p:nvSpPr>
          <p:spPr bwMode="auto">
            <a:xfrm>
              <a:off x="3611" y="3407"/>
              <a:ext cx="74" cy="121"/>
            </a:xfrm>
            <a:custGeom>
              <a:avLst/>
              <a:gdLst>
                <a:gd name="T0" fmla="*/ 0 w 519"/>
                <a:gd name="T1" fmla="*/ 0 h 846"/>
                <a:gd name="T2" fmla="*/ 0 w 519"/>
                <a:gd name="T3" fmla="*/ 0 h 846"/>
                <a:gd name="T4" fmla="*/ 0 w 519"/>
                <a:gd name="T5" fmla="*/ 0 h 846"/>
                <a:gd name="T6" fmla="*/ 0 w 519"/>
                <a:gd name="T7" fmla="*/ 0 h 846"/>
                <a:gd name="T8" fmla="*/ 0 w 519"/>
                <a:gd name="T9" fmla="*/ 0 h 846"/>
                <a:gd name="T10" fmla="*/ 0 w 519"/>
                <a:gd name="T11" fmla="*/ 0 h 846"/>
                <a:gd name="T12" fmla="*/ 0 w 519"/>
                <a:gd name="T13" fmla="*/ 0 h 846"/>
                <a:gd name="T14" fmla="*/ 0 w 519"/>
                <a:gd name="T15" fmla="*/ 0 h 846"/>
                <a:gd name="T16" fmla="*/ 0 w 519"/>
                <a:gd name="T17" fmla="*/ 0 h 846"/>
                <a:gd name="T18" fmla="*/ 0 w 519"/>
                <a:gd name="T19" fmla="*/ 0 h 846"/>
                <a:gd name="T20" fmla="*/ 0 w 519"/>
                <a:gd name="T21" fmla="*/ 0 h 846"/>
                <a:gd name="T22" fmla="*/ 0 w 519"/>
                <a:gd name="T23" fmla="*/ 0 h 846"/>
                <a:gd name="T24" fmla="*/ 0 w 519"/>
                <a:gd name="T25" fmla="*/ 0 h 846"/>
                <a:gd name="T26" fmla="*/ 0 w 519"/>
                <a:gd name="T27" fmla="*/ 0 h 846"/>
                <a:gd name="T28" fmla="*/ 0 w 519"/>
                <a:gd name="T29" fmla="*/ 0 h 846"/>
                <a:gd name="T30" fmla="*/ 0 w 519"/>
                <a:gd name="T31" fmla="*/ 0 h 846"/>
                <a:gd name="T32" fmla="*/ 0 w 519"/>
                <a:gd name="T33" fmla="*/ 0 h 846"/>
                <a:gd name="T34" fmla="*/ 0 w 519"/>
                <a:gd name="T35" fmla="*/ 0 h 846"/>
                <a:gd name="T36" fmla="*/ 0 w 519"/>
                <a:gd name="T37" fmla="*/ 0 h 846"/>
                <a:gd name="T38" fmla="*/ 0 w 519"/>
                <a:gd name="T39" fmla="*/ 0 h 846"/>
                <a:gd name="T40" fmla="*/ 0 w 519"/>
                <a:gd name="T41" fmla="*/ 0 h 8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9"/>
                <a:gd name="T64" fmla="*/ 0 h 846"/>
                <a:gd name="T65" fmla="*/ 519 w 519"/>
                <a:gd name="T66" fmla="*/ 846 h 8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9" h="846">
                  <a:moveTo>
                    <a:pt x="79" y="771"/>
                  </a:moveTo>
                  <a:lnTo>
                    <a:pt x="40" y="674"/>
                  </a:lnTo>
                  <a:lnTo>
                    <a:pt x="14" y="579"/>
                  </a:lnTo>
                  <a:lnTo>
                    <a:pt x="0" y="475"/>
                  </a:lnTo>
                  <a:lnTo>
                    <a:pt x="6" y="364"/>
                  </a:lnTo>
                  <a:lnTo>
                    <a:pt x="28" y="263"/>
                  </a:lnTo>
                  <a:lnTo>
                    <a:pt x="57" y="168"/>
                  </a:lnTo>
                  <a:lnTo>
                    <a:pt x="106" y="86"/>
                  </a:lnTo>
                  <a:lnTo>
                    <a:pt x="171" y="7"/>
                  </a:lnTo>
                  <a:lnTo>
                    <a:pt x="177" y="0"/>
                  </a:lnTo>
                  <a:lnTo>
                    <a:pt x="519" y="58"/>
                  </a:lnTo>
                  <a:lnTo>
                    <a:pt x="464" y="119"/>
                  </a:lnTo>
                  <a:lnTo>
                    <a:pt x="408" y="212"/>
                  </a:lnTo>
                  <a:lnTo>
                    <a:pt x="369" y="303"/>
                  </a:lnTo>
                  <a:lnTo>
                    <a:pt x="344" y="403"/>
                  </a:lnTo>
                  <a:lnTo>
                    <a:pt x="342" y="486"/>
                  </a:lnTo>
                  <a:lnTo>
                    <a:pt x="342" y="516"/>
                  </a:lnTo>
                  <a:lnTo>
                    <a:pt x="358" y="624"/>
                  </a:lnTo>
                  <a:lnTo>
                    <a:pt x="405" y="752"/>
                  </a:lnTo>
                  <a:lnTo>
                    <a:pt x="458" y="846"/>
                  </a:lnTo>
                  <a:lnTo>
                    <a:pt x="79" y="771"/>
                  </a:lnTo>
                  <a:close/>
                </a:path>
              </a:pathLst>
            </a:custGeom>
            <a:solidFill>
              <a:srgbClr val="FFFFFF"/>
            </a:solidFill>
            <a:ln w="0">
              <a:solidFill>
                <a:srgbClr val="000000"/>
              </a:solidFill>
              <a:prstDash val="solid"/>
              <a:round/>
              <a:headEnd/>
              <a:tailEnd/>
            </a:ln>
          </p:spPr>
          <p:txBody>
            <a:bodyPr/>
            <a:lstStyle/>
            <a:p>
              <a:endParaRPr lang="en-US"/>
            </a:p>
          </p:txBody>
        </p:sp>
        <p:sp>
          <p:nvSpPr>
            <p:cNvPr id="47164" name="Freeform 129"/>
            <p:cNvSpPr>
              <a:spLocks/>
            </p:cNvSpPr>
            <p:nvPr/>
          </p:nvSpPr>
          <p:spPr bwMode="auto">
            <a:xfrm>
              <a:off x="3660" y="3477"/>
              <a:ext cx="35" cy="42"/>
            </a:xfrm>
            <a:custGeom>
              <a:avLst/>
              <a:gdLst>
                <a:gd name="T0" fmla="*/ 0 w 246"/>
                <a:gd name="T1" fmla="*/ 0 h 298"/>
                <a:gd name="T2" fmla="*/ 0 w 246"/>
                <a:gd name="T3" fmla="*/ 0 h 298"/>
                <a:gd name="T4" fmla="*/ 0 w 246"/>
                <a:gd name="T5" fmla="*/ 0 h 298"/>
                <a:gd name="T6" fmla="*/ 0 w 246"/>
                <a:gd name="T7" fmla="*/ 0 h 298"/>
                <a:gd name="T8" fmla="*/ 0 w 246"/>
                <a:gd name="T9" fmla="*/ 0 h 298"/>
                <a:gd name="T10" fmla="*/ 0 w 246"/>
                <a:gd name="T11" fmla="*/ 0 h 298"/>
                <a:gd name="T12" fmla="*/ 0 w 246"/>
                <a:gd name="T13" fmla="*/ 0 h 298"/>
                <a:gd name="T14" fmla="*/ 0 w 246"/>
                <a:gd name="T15" fmla="*/ 0 h 298"/>
                <a:gd name="T16" fmla="*/ 0 w 246"/>
                <a:gd name="T17" fmla="*/ 0 h 298"/>
                <a:gd name="T18" fmla="*/ 0 w 246"/>
                <a:gd name="T19" fmla="*/ 0 h 298"/>
                <a:gd name="T20" fmla="*/ 0 w 246"/>
                <a:gd name="T21" fmla="*/ 0 h 298"/>
                <a:gd name="T22" fmla="*/ 0 w 246"/>
                <a:gd name="T23" fmla="*/ 0 h 298"/>
                <a:gd name="T24" fmla="*/ 0 w 246"/>
                <a:gd name="T25" fmla="*/ 0 h 298"/>
                <a:gd name="T26" fmla="*/ 0 w 246"/>
                <a:gd name="T27" fmla="*/ 0 h 298"/>
                <a:gd name="T28" fmla="*/ 0 w 246"/>
                <a:gd name="T29" fmla="*/ 0 h 298"/>
                <a:gd name="T30" fmla="*/ 0 w 246"/>
                <a:gd name="T31" fmla="*/ 0 h 298"/>
                <a:gd name="T32" fmla="*/ 0 w 246"/>
                <a:gd name="T33" fmla="*/ 0 h 298"/>
                <a:gd name="T34" fmla="*/ 0 w 246"/>
                <a:gd name="T35" fmla="*/ 0 h 298"/>
                <a:gd name="T36" fmla="*/ 0 w 246"/>
                <a:gd name="T37" fmla="*/ 0 h 2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
                <a:gd name="T58" fmla="*/ 0 h 298"/>
                <a:gd name="T59" fmla="*/ 246 w 246"/>
                <a:gd name="T60" fmla="*/ 298 h 2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 h="298">
                  <a:moveTo>
                    <a:pt x="63" y="266"/>
                  </a:moveTo>
                  <a:lnTo>
                    <a:pt x="16" y="138"/>
                  </a:lnTo>
                  <a:lnTo>
                    <a:pt x="0" y="30"/>
                  </a:lnTo>
                  <a:lnTo>
                    <a:pt x="0" y="0"/>
                  </a:lnTo>
                  <a:lnTo>
                    <a:pt x="246" y="51"/>
                  </a:lnTo>
                  <a:lnTo>
                    <a:pt x="227" y="51"/>
                  </a:lnTo>
                  <a:lnTo>
                    <a:pt x="208" y="58"/>
                  </a:lnTo>
                  <a:lnTo>
                    <a:pt x="194" y="71"/>
                  </a:lnTo>
                  <a:lnTo>
                    <a:pt x="173" y="91"/>
                  </a:lnTo>
                  <a:lnTo>
                    <a:pt x="160" y="112"/>
                  </a:lnTo>
                  <a:lnTo>
                    <a:pt x="153" y="138"/>
                  </a:lnTo>
                  <a:lnTo>
                    <a:pt x="149" y="164"/>
                  </a:lnTo>
                  <a:lnTo>
                    <a:pt x="145" y="196"/>
                  </a:lnTo>
                  <a:lnTo>
                    <a:pt x="145" y="222"/>
                  </a:lnTo>
                  <a:lnTo>
                    <a:pt x="153" y="247"/>
                  </a:lnTo>
                  <a:lnTo>
                    <a:pt x="163" y="270"/>
                  </a:lnTo>
                  <a:lnTo>
                    <a:pt x="177" y="288"/>
                  </a:lnTo>
                  <a:lnTo>
                    <a:pt x="195" y="298"/>
                  </a:lnTo>
                  <a:lnTo>
                    <a:pt x="63" y="266"/>
                  </a:lnTo>
                  <a:close/>
                </a:path>
              </a:pathLst>
            </a:custGeom>
            <a:solidFill>
              <a:srgbClr val="FFFFFF"/>
            </a:solidFill>
            <a:ln w="0">
              <a:solidFill>
                <a:srgbClr val="000000"/>
              </a:solidFill>
              <a:prstDash val="solid"/>
              <a:round/>
              <a:headEnd/>
              <a:tailEnd/>
            </a:ln>
          </p:spPr>
          <p:txBody>
            <a:bodyPr/>
            <a:lstStyle/>
            <a:p>
              <a:endParaRPr lang="en-US"/>
            </a:p>
          </p:txBody>
        </p:sp>
        <p:sp>
          <p:nvSpPr>
            <p:cNvPr id="47165" name="Freeform 130"/>
            <p:cNvSpPr>
              <a:spLocks/>
            </p:cNvSpPr>
            <p:nvPr/>
          </p:nvSpPr>
          <p:spPr bwMode="auto">
            <a:xfrm>
              <a:off x="3681" y="3484"/>
              <a:ext cx="23" cy="36"/>
            </a:xfrm>
            <a:custGeom>
              <a:avLst/>
              <a:gdLst>
                <a:gd name="T0" fmla="*/ 0 w 164"/>
                <a:gd name="T1" fmla="*/ 0 h 253"/>
                <a:gd name="T2" fmla="*/ 0 w 164"/>
                <a:gd name="T3" fmla="*/ 0 h 253"/>
                <a:gd name="T4" fmla="*/ 0 w 164"/>
                <a:gd name="T5" fmla="*/ 0 h 253"/>
                <a:gd name="T6" fmla="*/ 0 w 164"/>
                <a:gd name="T7" fmla="*/ 0 h 253"/>
                <a:gd name="T8" fmla="*/ 0 w 164"/>
                <a:gd name="T9" fmla="*/ 0 h 253"/>
                <a:gd name="T10" fmla="*/ 0 w 164"/>
                <a:gd name="T11" fmla="*/ 0 h 253"/>
                <a:gd name="T12" fmla="*/ 0 w 164"/>
                <a:gd name="T13" fmla="*/ 0 h 253"/>
                <a:gd name="T14" fmla="*/ 0 w 164"/>
                <a:gd name="T15" fmla="*/ 0 h 253"/>
                <a:gd name="T16" fmla="*/ 0 w 164"/>
                <a:gd name="T17" fmla="*/ 0 h 253"/>
                <a:gd name="T18" fmla="*/ 0 w 164"/>
                <a:gd name="T19" fmla="*/ 0 h 253"/>
                <a:gd name="T20" fmla="*/ 0 w 164"/>
                <a:gd name="T21" fmla="*/ 0 h 253"/>
                <a:gd name="T22" fmla="*/ 0 w 164"/>
                <a:gd name="T23" fmla="*/ 0 h 253"/>
                <a:gd name="T24" fmla="*/ 0 w 164"/>
                <a:gd name="T25" fmla="*/ 0 h 253"/>
                <a:gd name="T26" fmla="*/ 0 w 164"/>
                <a:gd name="T27" fmla="*/ 0 h 253"/>
                <a:gd name="T28" fmla="*/ 0 w 164"/>
                <a:gd name="T29" fmla="*/ 0 h 253"/>
                <a:gd name="T30" fmla="*/ 0 w 164"/>
                <a:gd name="T31" fmla="*/ 0 h 253"/>
                <a:gd name="T32" fmla="*/ 0 w 164"/>
                <a:gd name="T33" fmla="*/ 0 h 253"/>
                <a:gd name="T34" fmla="*/ 0 w 164"/>
                <a:gd name="T35" fmla="*/ 0 h 253"/>
                <a:gd name="T36" fmla="*/ 0 w 164"/>
                <a:gd name="T37" fmla="*/ 0 h 253"/>
                <a:gd name="T38" fmla="*/ 0 w 164"/>
                <a:gd name="T39" fmla="*/ 0 h 253"/>
                <a:gd name="T40" fmla="*/ 0 w 164"/>
                <a:gd name="T41" fmla="*/ 0 h 253"/>
                <a:gd name="T42" fmla="*/ 0 w 164"/>
                <a:gd name="T43" fmla="*/ 0 h 253"/>
                <a:gd name="T44" fmla="*/ 0 w 164"/>
                <a:gd name="T45" fmla="*/ 0 h 253"/>
                <a:gd name="T46" fmla="*/ 0 w 164"/>
                <a:gd name="T47" fmla="*/ 0 h 253"/>
                <a:gd name="T48" fmla="*/ 0 w 164"/>
                <a:gd name="T49" fmla="*/ 0 h 253"/>
                <a:gd name="T50" fmla="*/ 0 w 164"/>
                <a:gd name="T51" fmla="*/ 0 h 253"/>
                <a:gd name="T52" fmla="*/ 0 w 164"/>
                <a:gd name="T53" fmla="*/ 0 h 253"/>
                <a:gd name="T54" fmla="*/ 0 w 164"/>
                <a:gd name="T55" fmla="*/ 0 h 253"/>
                <a:gd name="T56" fmla="*/ 0 w 164"/>
                <a:gd name="T57" fmla="*/ 0 h 2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4"/>
                <a:gd name="T88" fmla="*/ 0 h 253"/>
                <a:gd name="T89" fmla="*/ 164 w 164"/>
                <a:gd name="T90" fmla="*/ 253 h 2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4" h="253">
                  <a:moveTo>
                    <a:pt x="161" y="142"/>
                  </a:moveTo>
                  <a:lnTo>
                    <a:pt x="164" y="113"/>
                  </a:lnTo>
                  <a:lnTo>
                    <a:pt x="163" y="81"/>
                  </a:lnTo>
                  <a:lnTo>
                    <a:pt x="157" y="56"/>
                  </a:lnTo>
                  <a:lnTo>
                    <a:pt x="149" y="35"/>
                  </a:lnTo>
                  <a:lnTo>
                    <a:pt x="132" y="17"/>
                  </a:lnTo>
                  <a:lnTo>
                    <a:pt x="114" y="4"/>
                  </a:lnTo>
                  <a:lnTo>
                    <a:pt x="101" y="0"/>
                  </a:lnTo>
                  <a:lnTo>
                    <a:pt x="82" y="0"/>
                  </a:lnTo>
                  <a:lnTo>
                    <a:pt x="63" y="7"/>
                  </a:lnTo>
                  <a:lnTo>
                    <a:pt x="49" y="20"/>
                  </a:lnTo>
                  <a:lnTo>
                    <a:pt x="28" y="40"/>
                  </a:lnTo>
                  <a:lnTo>
                    <a:pt x="15" y="61"/>
                  </a:lnTo>
                  <a:lnTo>
                    <a:pt x="8" y="87"/>
                  </a:lnTo>
                  <a:lnTo>
                    <a:pt x="4" y="113"/>
                  </a:lnTo>
                  <a:lnTo>
                    <a:pt x="0" y="145"/>
                  </a:lnTo>
                  <a:lnTo>
                    <a:pt x="0" y="171"/>
                  </a:lnTo>
                  <a:lnTo>
                    <a:pt x="8" y="196"/>
                  </a:lnTo>
                  <a:lnTo>
                    <a:pt x="18" y="219"/>
                  </a:lnTo>
                  <a:lnTo>
                    <a:pt x="32" y="237"/>
                  </a:lnTo>
                  <a:lnTo>
                    <a:pt x="50" y="247"/>
                  </a:lnTo>
                  <a:lnTo>
                    <a:pt x="70" y="253"/>
                  </a:lnTo>
                  <a:lnTo>
                    <a:pt x="85" y="253"/>
                  </a:lnTo>
                  <a:lnTo>
                    <a:pt x="101" y="244"/>
                  </a:lnTo>
                  <a:lnTo>
                    <a:pt x="118" y="231"/>
                  </a:lnTo>
                  <a:lnTo>
                    <a:pt x="133" y="211"/>
                  </a:lnTo>
                  <a:lnTo>
                    <a:pt x="149" y="189"/>
                  </a:lnTo>
                  <a:lnTo>
                    <a:pt x="157" y="162"/>
                  </a:lnTo>
                  <a:lnTo>
                    <a:pt x="161" y="142"/>
                  </a:lnTo>
                  <a:close/>
                </a:path>
              </a:pathLst>
            </a:custGeom>
            <a:solidFill>
              <a:srgbClr val="FFFFFF"/>
            </a:solidFill>
            <a:ln w="0">
              <a:solidFill>
                <a:srgbClr val="000000"/>
              </a:solidFill>
              <a:prstDash val="solid"/>
              <a:round/>
              <a:headEnd/>
              <a:tailEnd/>
            </a:ln>
          </p:spPr>
          <p:txBody>
            <a:bodyPr/>
            <a:lstStyle/>
            <a:p>
              <a:endParaRPr lang="en-US"/>
            </a:p>
          </p:txBody>
        </p:sp>
        <p:sp>
          <p:nvSpPr>
            <p:cNvPr id="47166" name="Freeform 131"/>
            <p:cNvSpPr>
              <a:spLocks/>
            </p:cNvSpPr>
            <p:nvPr/>
          </p:nvSpPr>
          <p:spPr bwMode="auto">
            <a:xfrm>
              <a:off x="3549" y="3536"/>
              <a:ext cx="33" cy="119"/>
            </a:xfrm>
            <a:custGeom>
              <a:avLst/>
              <a:gdLst>
                <a:gd name="T0" fmla="*/ 0 w 231"/>
                <a:gd name="T1" fmla="*/ 0 h 836"/>
                <a:gd name="T2" fmla="*/ 0 w 231"/>
                <a:gd name="T3" fmla="*/ 0 h 836"/>
                <a:gd name="T4" fmla="*/ 0 w 231"/>
                <a:gd name="T5" fmla="*/ 0 h 836"/>
                <a:gd name="T6" fmla="*/ 0 w 231"/>
                <a:gd name="T7" fmla="*/ 0 h 836"/>
                <a:gd name="T8" fmla="*/ 0 w 231"/>
                <a:gd name="T9" fmla="*/ 0 h 836"/>
                <a:gd name="T10" fmla="*/ 0 w 231"/>
                <a:gd name="T11" fmla="*/ 0 h 836"/>
                <a:gd name="T12" fmla="*/ 0 w 231"/>
                <a:gd name="T13" fmla="*/ 0 h 836"/>
                <a:gd name="T14" fmla="*/ 0 w 231"/>
                <a:gd name="T15" fmla="*/ 0 h 836"/>
                <a:gd name="T16" fmla="*/ 0 w 231"/>
                <a:gd name="T17" fmla="*/ 0 h 8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
                <a:gd name="T28" fmla="*/ 0 h 836"/>
                <a:gd name="T29" fmla="*/ 231 w 231"/>
                <a:gd name="T30" fmla="*/ 836 h 8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 h="836">
                  <a:moveTo>
                    <a:pt x="231" y="161"/>
                  </a:moveTo>
                  <a:lnTo>
                    <a:pt x="118" y="0"/>
                  </a:lnTo>
                  <a:lnTo>
                    <a:pt x="0" y="49"/>
                  </a:lnTo>
                  <a:lnTo>
                    <a:pt x="7" y="79"/>
                  </a:lnTo>
                  <a:lnTo>
                    <a:pt x="58" y="260"/>
                  </a:lnTo>
                  <a:lnTo>
                    <a:pt x="83" y="442"/>
                  </a:lnTo>
                  <a:lnTo>
                    <a:pt x="93" y="627"/>
                  </a:lnTo>
                  <a:lnTo>
                    <a:pt x="78" y="836"/>
                  </a:lnTo>
                  <a:lnTo>
                    <a:pt x="231" y="161"/>
                  </a:lnTo>
                  <a:close/>
                </a:path>
              </a:pathLst>
            </a:custGeom>
            <a:solidFill>
              <a:srgbClr val="963D14"/>
            </a:solidFill>
            <a:ln w="0">
              <a:solidFill>
                <a:srgbClr val="000000"/>
              </a:solidFill>
              <a:prstDash val="solid"/>
              <a:round/>
              <a:headEnd/>
              <a:tailEnd/>
            </a:ln>
          </p:spPr>
          <p:txBody>
            <a:bodyPr/>
            <a:lstStyle/>
            <a:p>
              <a:endParaRPr lang="en-US"/>
            </a:p>
          </p:txBody>
        </p:sp>
        <p:sp>
          <p:nvSpPr>
            <p:cNvPr id="47167" name="Freeform 132"/>
            <p:cNvSpPr>
              <a:spLocks/>
            </p:cNvSpPr>
            <p:nvPr/>
          </p:nvSpPr>
          <p:spPr bwMode="auto">
            <a:xfrm>
              <a:off x="3696" y="3576"/>
              <a:ext cx="54" cy="29"/>
            </a:xfrm>
            <a:custGeom>
              <a:avLst/>
              <a:gdLst>
                <a:gd name="T0" fmla="*/ 0 w 374"/>
                <a:gd name="T1" fmla="*/ 0 h 205"/>
                <a:gd name="T2" fmla="*/ 0 w 374"/>
                <a:gd name="T3" fmla="*/ 0 h 205"/>
                <a:gd name="T4" fmla="*/ 0 w 374"/>
                <a:gd name="T5" fmla="*/ 0 h 205"/>
                <a:gd name="T6" fmla="*/ 0 w 374"/>
                <a:gd name="T7" fmla="*/ 0 h 205"/>
                <a:gd name="T8" fmla="*/ 0 w 374"/>
                <a:gd name="T9" fmla="*/ 0 h 205"/>
                <a:gd name="T10" fmla="*/ 0 w 374"/>
                <a:gd name="T11" fmla="*/ 0 h 205"/>
                <a:gd name="T12" fmla="*/ 0 w 374"/>
                <a:gd name="T13" fmla="*/ 0 h 205"/>
                <a:gd name="T14" fmla="*/ 0 60000 65536"/>
                <a:gd name="T15" fmla="*/ 0 60000 65536"/>
                <a:gd name="T16" fmla="*/ 0 60000 65536"/>
                <a:gd name="T17" fmla="*/ 0 60000 65536"/>
                <a:gd name="T18" fmla="*/ 0 60000 65536"/>
                <a:gd name="T19" fmla="*/ 0 60000 65536"/>
                <a:gd name="T20" fmla="*/ 0 60000 65536"/>
                <a:gd name="T21" fmla="*/ 0 w 374"/>
                <a:gd name="T22" fmla="*/ 0 h 205"/>
                <a:gd name="T23" fmla="*/ 374 w 374"/>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 h="205">
                  <a:moveTo>
                    <a:pt x="374" y="0"/>
                  </a:moveTo>
                  <a:lnTo>
                    <a:pt x="333" y="205"/>
                  </a:lnTo>
                  <a:lnTo>
                    <a:pt x="19" y="180"/>
                  </a:lnTo>
                  <a:lnTo>
                    <a:pt x="0" y="180"/>
                  </a:lnTo>
                  <a:lnTo>
                    <a:pt x="19" y="25"/>
                  </a:lnTo>
                  <a:lnTo>
                    <a:pt x="59" y="25"/>
                  </a:lnTo>
                  <a:lnTo>
                    <a:pt x="374" y="0"/>
                  </a:lnTo>
                  <a:close/>
                </a:path>
              </a:pathLst>
            </a:custGeom>
            <a:solidFill>
              <a:srgbClr val="FFCC99"/>
            </a:solidFill>
            <a:ln w="0">
              <a:solidFill>
                <a:srgbClr val="000000"/>
              </a:solidFill>
              <a:prstDash val="solid"/>
              <a:round/>
              <a:headEnd/>
              <a:tailEnd/>
            </a:ln>
          </p:spPr>
          <p:txBody>
            <a:bodyPr/>
            <a:lstStyle/>
            <a:p>
              <a:endParaRPr lang="en-US"/>
            </a:p>
          </p:txBody>
        </p:sp>
        <p:sp>
          <p:nvSpPr>
            <p:cNvPr id="47168" name="Freeform 133"/>
            <p:cNvSpPr>
              <a:spLocks/>
            </p:cNvSpPr>
            <p:nvPr/>
          </p:nvSpPr>
          <p:spPr bwMode="auto">
            <a:xfrm>
              <a:off x="3685" y="3623"/>
              <a:ext cx="62" cy="25"/>
            </a:xfrm>
            <a:custGeom>
              <a:avLst/>
              <a:gdLst>
                <a:gd name="T0" fmla="*/ 0 w 433"/>
                <a:gd name="T1" fmla="*/ 0 h 178"/>
                <a:gd name="T2" fmla="*/ 0 w 433"/>
                <a:gd name="T3" fmla="*/ 0 h 178"/>
                <a:gd name="T4" fmla="*/ 0 w 433"/>
                <a:gd name="T5" fmla="*/ 0 h 178"/>
                <a:gd name="T6" fmla="*/ 0 w 433"/>
                <a:gd name="T7" fmla="*/ 0 h 178"/>
                <a:gd name="T8" fmla="*/ 0 w 433"/>
                <a:gd name="T9" fmla="*/ 0 h 178"/>
                <a:gd name="T10" fmla="*/ 0 w 433"/>
                <a:gd name="T11" fmla="*/ 0 h 178"/>
                <a:gd name="T12" fmla="*/ 0 60000 65536"/>
                <a:gd name="T13" fmla="*/ 0 60000 65536"/>
                <a:gd name="T14" fmla="*/ 0 60000 65536"/>
                <a:gd name="T15" fmla="*/ 0 60000 65536"/>
                <a:gd name="T16" fmla="*/ 0 60000 65536"/>
                <a:gd name="T17" fmla="*/ 0 60000 65536"/>
                <a:gd name="T18" fmla="*/ 0 w 433"/>
                <a:gd name="T19" fmla="*/ 0 h 178"/>
                <a:gd name="T20" fmla="*/ 433 w 433"/>
                <a:gd name="T21" fmla="*/ 178 h 178"/>
              </a:gdLst>
              <a:ahLst/>
              <a:cxnLst>
                <a:cxn ang="T12">
                  <a:pos x="T0" y="T1"/>
                </a:cxn>
                <a:cxn ang="T13">
                  <a:pos x="T2" y="T3"/>
                </a:cxn>
                <a:cxn ang="T14">
                  <a:pos x="T4" y="T5"/>
                </a:cxn>
                <a:cxn ang="T15">
                  <a:pos x="T6" y="T7"/>
                </a:cxn>
                <a:cxn ang="T16">
                  <a:pos x="T8" y="T9"/>
                </a:cxn>
                <a:cxn ang="T17">
                  <a:pos x="T10" y="T11"/>
                </a:cxn>
              </a:cxnLst>
              <a:rect l="T18" t="T19" r="T20" b="T21"/>
              <a:pathLst>
                <a:path w="433" h="178">
                  <a:moveTo>
                    <a:pt x="21" y="0"/>
                  </a:moveTo>
                  <a:lnTo>
                    <a:pt x="0" y="102"/>
                  </a:lnTo>
                  <a:lnTo>
                    <a:pt x="38" y="109"/>
                  </a:lnTo>
                  <a:lnTo>
                    <a:pt x="393" y="178"/>
                  </a:lnTo>
                  <a:lnTo>
                    <a:pt x="433" y="0"/>
                  </a:lnTo>
                  <a:lnTo>
                    <a:pt x="21" y="0"/>
                  </a:lnTo>
                  <a:close/>
                </a:path>
              </a:pathLst>
            </a:custGeom>
            <a:solidFill>
              <a:srgbClr val="FFCC99"/>
            </a:solidFill>
            <a:ln w="0">
              <a:solidFill>
                <a:srgbClr val="000000"/>
              </a:solidFill>
              <a:prstDash val="solid"/>
              <a:round/>
              <a:headEnd/>
              <a:tailEnd/>
            </a:ln>
          </p:spPr>
          <p:txBody>
            <a:bodyPr/>
            <a:lstStyle/>
            <a:p>
              <a:endParaRPr lang="en-US"/>
            </a:p>
          </p:txBody>
        </p:sp>
        <p:sp>
          <p:nvSpPr>
            <p:cNvPr id="47169" name="Freeform 134"/>
            <p:cNvSpPr>
              <a:spLocks/>
            </p:cNvSpPr>
            <p:nvPr/>
          </p:nvSpPr>
          <p:spPr bwMode="auto">
            <a:xfrm>
              <a:off x="3679" y="3648"/>
              <a:ext cx="59" cy="26"/>
            </a:xfrm>
            <a:custGeom>
              <a:avLst/>
              <a:gdLst>
                <a:gd name="T0" fmla="*/ 0 w 411"/>
                <a:gd name="T1" fmla="*/ 0 h 178"/>
                <a:gd name="T2" fmla="*/ 0 w 411"/>
                <a:gd name="T3" fmla="*/ 0 h 178"/>
                <a:gd name="T4" fmla="*/ 0 w 411"/>
                <a:gd name="T5" fmla="*/ 0 h 178"/>
                <a:gd name="T6" fmla="*/ 0 w 411"/>
                <a:gd name="T7" fmla="*/ 0 h 178"/>
                <a:gd name="T8" fmla="*/ 0 w 411"/>
                <a:gd name="T9" fmla="*/ 0 h 178"/>
                <a:gd name="T10" fmla="*/ 0 w 411"/>
                <a:gd name="T11" fmla="*/ 0 h 178"/>
                <a:gd name="T12" fmla="*/ 0 w 411"/>
                <a:gd name="T13" fmla="*/ 0 h 178"/>
                <a:gd name="T14" fmla="*/ 0 60000 65536"/>
                <a:gd name="T15" fmla="*/ 0 60000 65536"/>
                <a:gd name="T16" fmla="*/ 0 60000 65536"/>
                <a:gd name="T17" fmla="*/ 0 60000 65536"/>
                <a:gd name="T18" fmla="*/ 0 60000 65536"/>
                <a:gd name="T19" fmla="*/ 0 60000 65536"/>
                <a:gd name="T20" fmla="*/ 0 60000 65536"/>
                <a:gd name="T21" fmla="*/ 0 w 411"/>
                <a:gd name="T22" fmla="*/ 0 h 178"/>
                <a:gd name="T23" fmla="*/ 411 w 411"/>
                <a:gd name="T24" fmla="*/ 178 h 1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178">
                  <a:moveTo>
                    <a:pt x="61" y="4"/>
                  </a:moveTo>
                  <a:lnTo>
                    <a:pt x="411" y="51"/>
                  </a:lnTo>
                  <a:lnTo>
                    <a:pt x="376" y="178"/>
                  </a:lnTo>
                  <a:lnTo>
                    <a:pt x="44" y="91"/>
                  </a:lnTo>
                  <a:lnTo>
                    <a:pt x="0" y="76"/>
                  </a:lnTo>
                  <a:lnTo>
                    <a:pt x="20" y="0"/>
                  </a:lnTo>
                  <a:lnTo>
                    <a:pt x="61" y="4"/>
                  </a:lnTo>
                  <a:close/>
                </a:path>
              </a:pathLst>
            </a:custGeom>
            <a:solidFill>
              <a:srgbClr val="FFCC99"/>
            </a:solidFill>
            <a:ln w="0">
              <a:solidFill>
                <a:srgbClr val="000000"/>
              </a:solidFill>
              <a:prstDash val="solid"/>
              <a:round/>
              <a:headEnd/>
              <a:tailEnd/>
            </a:ln>
          </p:spPr>
          <p:txBody>
            <a:bodyPr/>
            <a:lstStyle/>
            <a:p>
              <a:endParaRPr lang="en-US"/>
            </a:p>
          </p:txBody>
        </p:sp>
        <p:sp>
          <p:nvSpPr>
            <p:cNvPr id="47170" name="Freeform 135"/>
            <p:cNvSpPr>
              <a:spLocks/>
            </p:cNvSpPr>
            <p:nvPr/>
          </p:nvSpPr>
          <p:spPr bwMode="auto">
            <a:xfrm>
              <a:off x="3681" y="3674"/>
              <a:ext cx="41" cy="25"/>
            </a:xfrm>
            <a:custGeom>
              <a:avLst/>
              <a:gdLst>
                <a:gd name="T0" fmla="*/ 0 w 289"/>
                <a:gd name="T1" fmla="*/ 0 h 179"/>
                <a:gd name="T2" fmla="*/ 0 w 289"/>
                <a:gd name="T3" fmla="*/ 0 h 179"/>
                <a:gd name="T4" fmla="*/ 0 w 289"/>
                <a:gd name="T5" fmla="*/ 0 h 179"/>
                <a:gd name="T6" fmla="*/ 0 w 289"/>
                <a:gd name="T7" fmla="*/ 0 h 179"/>
                <a:gd name="T8" fmla="*/ 0 w 289"/>
                <a:gd name="T9" fmla="*/ 0 h 179"/>
                <a:gd name="T10" fmla="*/ 0 60000 65536"/>
                <a:gd name="T11" fmla="*/ 0 60000 65536"/>
                <a:gd name="T12" fmla="*/ 0 60000 65536"/>
                <a:gd name="T13" fmla="*/ 0 60000 65536"/>
                <a:gd name="T14" fmla="*/ 0 60000 65536"/>
                <a:gd name="T15" fmla="*/ 0 w 289"/>
                <a:gd name="T16" fmla="*/ 0 h 179"/>
                <a:gd name="T17" fmla="*/ 289 w 289"/>
                <a:gd name="T18" fmla="*/ 179 h 179"/>
              </a:gdLst>
              <a:ahLst/>
              <a:cxnLst>
                <a:cxn ang="T10">
                  <a:pos x="T0" y="T1"/>
                </a:cxn>
                <a:cxn ang="T11">
                  <a:pos x="T2" y="T3"/>
                </a:cxn>
                <a:cxn ang="T12">
                  <a:pos x="T4" y="T5"/>
                </a:cxn>
                <a:cxn ang="T13">
                  <a:pos x="T6" y="T7"/>
                </a:cxn>
                <a:cxn ang="T14">
                  <a:pos x="T8" y="T9"/>
                </a:cxn>
              </a:cxnLst>
              <a:rect l="T15" t="T16" r="T17" b="T18"/>
              <a:pathLst>
                <a:path w="289" h="179">
                  <a:moveTo>
                    <a:pt x="289" y="51"/>
                  </a:moveTo>
                  <a:lnTo>
                    <a:pt x="18" y="0"/>
                  </a:lnTo>
                  <a:lnTo>
                    <a:pt x="0" y="78"/>
                  </a:lnTo>
                  <a:lnTo>
                    <a:pt x="242" y="179"/>
                  </a:lnTo>
                  <a:lnTo>
                    <a:pt x="289" y="51"/>
                  </a:lnTo>
                  <a:close/>
                </a:path>
              </a:pathLst>
            </a:custGeom>
            <a:solidFill>
              <a:srgbClr val="FFCC99"/>
            </a:solidFill>
            <a:ln w="0">
              <a:solidFill>
                <a:srgbClr val="000000"/>
              </a:solidFill>
              <a:prstDash val="solid"/>
              <a:round/>
              <a:headEnd/>
              <a:tailEnd/>
            </a:ln>
          </p:spPr>
          <p:txBody>
            <a:bodyPr/>
            <a:lstStyle/>
            <a:p>
              <a:endParaRPr lang="en-US"/>
            </a:p>
          </p:txBody>
        </p:sp>
        <p:sp>
          <p:nvSpPr>
            <p:cNvPr id="47171" name="Freeform 136"/>
            <p:cNvSpPr>
              <a:spLocks/>
            </p:cNvSpPr>
            <p:nvPr/>
          </p:nvSpPr>
          <p:spPr bwMode="auto">
            <a:xfrm>
              <a:off x="3597" y="3524"/>
              <a:ext cx="87" cy="43"/>
            </a:xfrm>
            <a:custGeom>
              <a:avLst/>
              <a:gdLst>
                <a:gd name="T0" fmla="*/ 0 w 613"/>
                <a:gd name="T1" fmla="*/ 0 h 303"/>
                <a:gd name="T2" fmla="*/ 0 w 613"/>
                <a:gd name="T3" fmla="*/ 0 h 303"/>
                <a:gd name="T4" fmla="*/ 0 w 613"/>
                <a:gd name="T5" fmla="*/ 0 h 303"/>
                <a:gd name="T6" fmla="*/ 0 w 613"/>
                <a:gd name="T7" fmla="*/ 0 h 303"/>
                <a:gd name="T8" fmla="*/ 0 w 613"/>
                <a:gd name="T9" fmla="*/ 0 h 303"/>
                <a:gd name="T10" fmla="*/ 0 60000 65536"/>
                <a:gd name="T11" fmla="*/ 0 60000 65536"/>
                <a:gd name="T12" fmla="*/ 0 60000 65536"/>
                <a:gd name="T13" fmla="*/ 0 60000 65536"/>
                <a:gd name="T14" fmla="*/ 0 60000 65536"/>
                <a:gd name="T15" fmla="*/ 0 w 613"/>
                <a:gd name="T16" fmla="*/ 0 h 303"/>
                <a:gd name="T17" fmla="*/ 613 w 613"/>
                <a:gd name="T18" fmla="*/ 303 h 303"/>
              </a:gdLst>
              <a:ahLst/>
              <a:cxnLst>
                <a:cxn ang="T10">
                  <a:pos x="T0" y="T1"/>
                </a:cxn>
                <a:cxn ang="T11">
                  <a:pos x="T2" y="T3"/>
                </a:cxn>
                <a:cxn ang="T12">
                  <a:pos x="T4" y="T5"/>
                </a:cxn>
                <a:cxn ang="T13">
                  <a:pos x="T6" y="T7"/>
                </a:cxn>
                <a:cxn ang="T14">
                  <a:pos x="T8" y="T9"/>
                </a:cxn>
              </a:cxnLst>
              <a:rect l="T15" t="T16" r="T17" b="T18"/>
              <a:pathLst>
                <a:path w="613" h="303">
                  <a:moveTo>
                    <a:pt x="48" y="0"/>
                  </a:moveTo>
                  <a:lnTo>
                    <a:pt x="0" y="185"/>
                  </a:lnTo>
                  <a:lnTo>
                    <a:pt x="564" y="303"/>
                  </a:lnTo>
                  <a:lnTo>
                    <a:pt x="613" y="109"/>
                  </a:lnTo>
                  <a:lnTo>
                    <a:pt x="4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72" name="Freeform 137"/>
            <p:cNvSpPr>
              <a:spLocks/>
            </p:cNvSpPr>
            <p:nvPr/>
          </p:nvSpPr>
          <p:spPr bwMode="auto">
            <a:xfrm>
              <a:off x="3566" y="3565"/>
              <a:ext cx="109" cy="133"/>
            </a:xfrm>
            <a:custGeom>
              <a:avLst/>
              <a:gdLst>
                <a:gd name="T0" fmla="*/ 0 w 763"/>
                <a:gd name="T1" fmla="*/ 0 h 935"/>
                <a:gd name="T2" fmla="*/ 0 w 763"/>
                <a:gd name="T3" fmla="*/ 0 h 935"/>
                <a:gd name="T4" fmla="*/ 0 w 763"/>
                <a:gd name="T5" fmla="*/ 0 h 935"/>
                <a:gd name="T6" fmla="*/ 0 w 763"/>
                <a:gd name="T7" fmla="*/ 0 h 935"/>
                <a:gd name="T8" fmla="*/ 0 w 763"/>
                <a:gd name="T9" fmla="*/ 0 h 935"/>
                <a:gd name="T10" fmla="*/ 0 60000 65536"/>
                <a:gd name="T11" fmla="*/ 0 60000 65536"/>
                <a:gd name="T12" fmla="*/ 0 60000 65536"/>
                <a:gd name="T13" fmla="*/ 0 60000 65536"/>
                <a:gd name="T14" fmla="*/ 0 60000 65536"/>
                <a:gd name="T15" fmla="*/ 0 w 763"/>
                <a:gd name="T16" fmla="*/ 0 h 935"/>
                <a:gd name="T17" fmla="*/ 763 w 763"/>
                <a:gd name="T18" fmla="*/ 935 h 935"/>
              </a:gdLst>
              <a:ahLst/>
              <a:cxnLst>
                <a:cxn ang="T10">
                  <a:pos x="T0" y="T1"/>
                </a:cxn>
                <a:cxn ang="T11">
                  <a:pos x="T2" y="T3"/>
                </a:cxn>
                <a:cxn ang="T12">
                  <a:pos x="T4" y="T5"/>
                </a:cxn>
                <a:cxn ang="T13">
                  <a:pos x="T6" y="T7"/>
                </a:cxn>
                <a:cxn ang="T14">
                  <a:pos x="T8" y="T9"/>
                </a:cxn>
              </a:cxnLst>
              <a:rect l="T15" t="T16" r="T17" b="T18"/>
              <a:pathLst>
                <a:path w="763" h="935">
                  <a:moveTo>
                    <a:pt x="192" y="0"/>
                  </a:moveTo>
                  <a:lnTo>
                    <a:pt x="0" y="815"/>
                  </a:lnTo>
                  <a:lnTo>
                    <a:pt x="579" y="935"/>
                  </a:lnTo>
                  <a:lnTo>
                    <a:pt x="763" y="110"/>
                  </a:lnTo>
                  <a:lnTo>
                    <a:pt x="19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73" name="Line 138"/>
            <p:cNvSpPr>
              <a:spLocks noChangeShapeType="1"/>
            </p:cNvSpPr>
            <p:nvPr/>
          </p:nvSpPr>
          <p:spPr bwMode="auto">
            <a:xfrm>
              <a:off x="3598" y="3590"/>
              <a:ext cx="6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5" name="Title 1"/>
          <p:cNvSpPr txBox="1">
            <a:spLocks/>
          </p:cNvSpPr>
          <p:nvPr/>
        </p:nvSpPr>
        <p:spPr>
          <a:xfrm>
            <a:off x="457200" y="836613"/>
            <a:ext cx="8229600" cy="854075"/>
          </a:xfrm>
          <a:prstGeom prst="rect">
            <a:avLst/>
          </a:prstGeom>
        </p:spPr>
        <p:txBody>
          <a:bodyPr/>
          <a:lstStyle/>
          <a:p>
            <a:pPr eaLnBrk="0" hangingPunct="0">
              <a:defRPr/>
            </a:pPr>
            <a:r>
              <a:rPr lang="en-US" sz="2400" b="1" dirty="0">
                <a:latin typeface="Cambria" pitchFamily="18" charset="0"/>
                <a:ea typeface="+mj-ea"/>
                <a:cs typeface="+mj-cs"/>
              </a:rPr>
              <a:t>ILUSTRASI  :  </a:t>
            </a:r>
            <a:r>
              <a:rPr lang="en-US" sz="2400" b="1" dirty="0" smtClean="0">
                <a:latin typeface="Cambria" pitchFamily="18" charset="0"/>
                <a:ea typeface="+mj-ea"/>
                <a:cs typeface="+mj-cs"/>
              </a:rPr>
              <a:t>SUSUT </a:t>
            </a:r>
            <a:r>
              <a:rPr lang="en-US" sz="2400" b="1" dirty="0">
                <a:latin typeface="Cambria" pitchFamily="18" charset="0"/>
                <a:ea typeface="+mj-ea"/>
                <a:cs typeface="+mj-cs"/>
              </a:rPr>
              <a:t>NILAI </a:t>
            </a:r>
            <a:r>
              <a:rPr lang="en-US" sz="2400" b="1" dirty="0" smtClean="0">
                <a:latin typeface="Cambria" pitchFamily="18" charset="0"/>
                <a:ea typeface="+mj-ea"/>
                <a:cs typeface="+mj-cs"/>
              </a:rPr>
              <a:t>HLP</a:t>
            </a:r>
            <a:endParaRPr lang="en-MY" sz="2400" b="1" dirty="0">
              <a:latin typeface="Cambria" pitchFamily="18" charset="0"/>
              <a:ea typeface="+mj-ea"/>
              <a:cs typeface="+mj-cs"/>
            </a:endParaRPr>
          </a:p>
        </p:txBody>
      </p:sp>
    </p:spTree>
    <p:extLst>
      <p:ext uri="{BB962C8B-B14F-4D97-AF65-F5344CB8AC3E}">
        <p14:creationId xmlns:p14="http://schemas.microsoft.com/office/powerpoint/2010/main" val="40727659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utoUpdateAnimBg="0"/>
      <p:bldP spid="2765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2"/>
          <p:cNvSpPr txBox="1">
            <a:spLocks noChangeArrowheads="1"/>
          </p:cNvSpPr>
          <p:nvPr/>
        </p:nvSpPr>
        <p:spPr bwMode="auto">
          <a:xfrm>
            <a:off x="1219200" y="40672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ms-MY" sz="2000"/>
          </a:p>
        </p:txBody>
      </p:sp>
      <p:sp>
        <p:nvSpPr>
          <p:cNvPr id="16387" name="Text Box 32"/>
          <p:cNvSpPr txBox="1">
            <a:spLocks noChangeArrowheads="1"/>
          </p:cNvSpPr>
          <p:nvPr/>
        </p:nvSpPr>
        <p:spPr bwMode="auto">
          <a:xfrm>
            <a:off x="1143000" y="55912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ms-MY" sz="2000"/>
          </a:p>
        </p:txBody>
      </p:sp>
      <p:sp>
        <p:nvSpPr>
          <p:cNvPr id="16389" name="Title 1"/>
          <p:cNvSpPr>
            <a:spLocks noGrp="1"/>
          </p:cNvSpPr>
          <p:nvPr>
            <p:ph type="title"/>
          </p:nvPr>
        </p:nvSpPr>
        <p:spPr>
          <a:xfrm>
            <a:off x="539552" y="692696"/>
            <a:ext cx="9144000" cy="676275"/>
          </a:xfrm>
        </p:spPr>
        <p:txBody>
          <a:bodyPr/>
          <a:lstStyle/>
          <a:p>
            <a:pPr eaLnBrk="1" hangingPunct="1"/>
            <a:r>
              <a:rPr lang="en-US" sz="4000" b="1" dirty="0" smtClean="0">
                <a:latin typeface="Cambria" pitchFamily="18" charset="0"/>
              </a:rPr>
              <a:t>KANDUNGAN</a:t>
            </a:r>
          </a:p>
        </p:txBody>
      </p:sp>
      <p:sp>
        <p:nvSpPr>
          <p:cNvPr id="31" name="AutoShape 6"/>
          <p:cNvSpPr>
            <a:spLocks noChangeArrowheads="1"/>
          </p:cNvSpPr>
          <p:nvPr/>
        </p:nvSpPr>
        <p:spPr bwMode="gray">
          <a:xfrm>
            <a:off x="683568" y="1268760"/>
            <a:ext cx="433387" cy="361950"/>
          </a:xfrm>
          <a:prstGeom prst="hexagon">
            <a:avLst>
              <a:gd name="adj" fmla="val 28896"/>
              <a:gd name="vf" fmla="val 115470"/>
            </a:avLst>
          </a:prstGeom>
          <a:noFill/>
          <a:ln>
            <a:noFill/>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l" fontAlgn="auto">
              <a:spcBef>
                <a:spcPts val="0"/>
              </a:spcBef>
              <a:spcAft>
                <a:spcPts val="0"/>
              </a:spcAft>
              <a:defRPr/>
            </a:pPr>
            <a:r>
              <a:rPr lang="en-US" sz="2000" b="1" dirty="0" smtClean="0">
                <a:latin typeface="Cambria" pitchFamily="18" charset="0"/>
                <a:cs typeface="Aharoni" pitchFamily="2" charset="-79"/>
              </a:rPr>
              <a:t>1.     </a:t>
            </a:r>
            <a:r>
              <a:rPr lang="en-US" sz="2000" b="1" dirty="0" err="1" smtClean="0">
                <a:latin typeface="Cambria" pitchFamily="18" charset="0"/>
                <a:cs typeface="Aharoni" pitchFamily="2" charset="-79"/>
              </a:rPr>
              <a:t>Objektif</a:t>
            </a:r>
            <a:r>
              <a:rPr lang="en-US" sz="2000" b="1" dirty="0" smtClean="0">
                <a:latin typeface="Cambria" pitchFamily="18" charset="0"/>
                <a:cs typeface="Aharoni" pitchFamily="2" charset="-79"/>
              </a:rPr>
              <a:t>/</a:t>
            </a:r>
            <a:r>
              <a:rPr lang="en-US" sz="2000" b="1" dirty="0" err="1" smtClean="0">
                <a:latin typeface="Cambria" pitchFamily="18" charset="0"/>
                <a:cs typeface="Aharoni" pitchFamily="2" charset="-79"/>
              </a:rPr>
              <a:t>Pengenalan</a:t>
            </a:r>
            <a:r>
              <a:rPr lang="en-US" sz="2000" b="1" dirty="0" smtClean="0">
                <a:latin typeface="Cambria" pitchFamily="18" charset="0"/>
                <a:cs typeface="Aharoni" pitchFamily="2" charset="-79"/>
              </a:rPr>
              <a:t> </a:t>
            </a:r>
            <a:r>
              <a:rPr lang="en-US" sz="2000" b="1" dirty="0" err="1" smtClean="0">
                <a:latin typeface="Cambria" pitchFamily="18" charset="0"/>
                <a:cs typeface="Aharoni" pitchFamily="2" charset="-79"/>
              </a:rPr>
              <a:t>Umum</a:t>
            </a:r>
            <a:r>
              <a:rPr lang="en-US" sz="2000" b="1" dirty="0" smtClean="0">
                <a:latin typeface="Cambria" pitchFamily="18" charset="0"/>
                <a:cs typeface="Aharoni" pitchFamily="2" charset="-79"/>
              </a:rPr>
              <a:t> </a:t>
            </a:r>
            <a:r>
              <a:rPr lang="en-US" sz="2000" b="1" dirty="0" err="1" smtClean="0">
                <a:latin typeface="Cambria" pitchFamily="18" charset="0"/>
                <a:cs typeface="Aharoni" pitchFamily="2" charset="-79"/>
              </a:rPr>
              <a:t>Aset</a:t>
            </a:r>
            <a:endParaRPr lang="en-US" sz="2000" b="1" dirty="0">
              <a:latin typeface="Cambria" pitchFamily="18" charset="0"/>
              <a:cs typeface="Aharoni" pitchFamily="2" charset="-79"/>
            </a:endParaRPr>
          </a:p>
        </p:txBody>
      </p:sp>
      <p:sp>
        <p:nvSpPr>
          <p:cNvPr id="32" name="AutoShape 6"/>
          <p:cNvSpPr>
            <a:spLocks noChangeArrowheads="1"/>
          </p:cNvSpPr>
          <p:nvPr/>
        </p:nvSpPr>
        <p:spPr bwMode="gray">
          <a:xfrm>
            <a:off x="683568" y="1700808"/>
            <a:ext cx="419100" cy="349250"/>
          </a:xfrm>
          <a:prstGeom prst="hexagon">
            <a:avLst>
              <a:gd name="adj" fmla="val 28896"/>
              <a:gd name="vf" fmla="val 115470"/>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fontAlgn="auto">
              <a:spcBef>
                <a:spcPts val="0"/>
              </a:spcBef>
              <a:spcAft>
                <a:spcPts val="0"/>
              </a:spcAft>
              <a:defRPr/>
            </a:pPr>
            <a:r>
              <a:rPr lang="en-US" sz="2000" b="1" dirty="0" smtClean="0">
                <a:latin typeface="Cambria" pitchFamily="18" charset="0"/>
                <a:cs typeface="Aharoni" pitchFamily="2" charset="-79"/>
              </a:rPr>
              <a:t>2.     </a:t>
            </a:r>
            <a:r>
              <a:rPr lang="en-US" sz="2000" b="1" dirty="0" err="1" smtClean="0">
                <a:latin typeface="Cambria" pitchFamily="18" charset="0"/>
                <a:cs typeface="Aharoni" pitchFamily="2" charset="-79"/>
              </a:rPr>
              <a:t>Definisi</a:t>
            </a:r>
            <a:r>
              <a:rPr lang="en-US" sz="2000" b="1" dirty="0" smtClean="0">
                <a:latin typeface="Cambria" pitchFamily="18" charset="0"/>
                <a:cs typeface="Aharoni" pitchFamily="2" charset="-79"/>
              </a:rPr>
              <a:t> HLP MPSAS 17	</a:t>
            </a:r>
            <a:endParaRPr lang="en-US" sz="2000" b="1" dirty="0">
              <a:latin typeface="Cambria" pitchFamily="18" charset="0"/>
              <a:cs typeface="Aharoni" pitchFamily="2" charset="-79"/>
            </a:endParaRPr>
          </a:p>
        </p:txBody>
      </p:sp>
      <p:sp>
        <p:nvSpPr>
          <p:cNvPr id="33" name="AutoShape 6"/>
          <p:cNvSpPr>
            <a:spLocks noChangeArrowheads="1"/>
          </p:cNvSpPr>
          <p:nvPr/>
        </p:nvSpPr>
        <p:spPr bwMode="gray">
          <a:xfrm>
            <a:off x="683568" y="2132856"/>
            <a:ext cx="423862" cy="358775"/>
          </a:xfrm>
          <a:prstGeom prst="hexagon">
            <a:avLst>
              <a:gd name="adj" fmla="val 28896"/>
              <a:gd name="vf" fmla="val 115470"/>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fontAlgn="auto">
              <a:spcBef>
                <a:spcPts val="0"/>
              </a:spcBef>
              <a:spcAft>
                <a:spcPts val="0"/>
              </a:spcAft>
              <a:defRPr/>
            </a:pPr>
            <a:r>
              <a:rPr lang="en-US" sz="2000" b="1" dirty="0" smtClean="0">
                <a:latin typeface="Cambria" pitchFamily="18" charset="0"/>
                <a:cs typeface="Aharoni" pitchFamily="2" charset="-79"/>
              </a:rPr>
              <a:t>3.     </a:t>
            </a:r>
            <a:r>
              <a:rPr lang="en-US" sz="2000" b="1" dirty="0" err="1" smtClean="0">
                <a:latin typeface="Cambria" pitchFamily="18" charset="0"/>
                <a:cs typeface="Aharoni" pitchFamily="2" charset="-79"/>
              </a:rPr>
              <a:t>Perakaunan</a:t>
            </a:r>
            <a:r>
              <a:rPr lang="en-US" sz="2000" b="1" dirty="0" smtClean="0">
                <a:latin typeface="Cambria" pitchFamily="18" charset="0"/>
                <a:cs typeface="Aharoni" pitchFamily="2" charset="-79"/>
              </a:rPr>
              <a:t> HLP     </a:t>
            </a:r>
            <a:endParaRPr lang="en-US" sz="2000" b="1" dirty="0">
              <a:latin typeface="Cambria" pitchFamily="18" charset="0"/>
              <a:cs typeface="Aharoni" pitchFamily="2" charset="-79"/>
            </a:endParaRPr>
          </a:p>
        </p:txBody>
      </p:sp>
      <p:sp>
        <p:nvSpPr>
          <p:cNvPr id="42" name="AutoShape 6"/>
          <p:cNvSpPr>
            <a:spLocks noChangeArrowheads="1"/>
          </p:cNvSpPr>
          <p:nvPr/>
        </p:nvSpPr>
        <p:spPr bwMode="gray">
          <a:xfrm>
            <a:off x="1259632" y="3140968"/>
            <a:ext cx="648072" cy="365125"/>
          </a:xfrm>
          <a:prstGeom prst="hexagon">
            <a:avLst>
              <a:gd name="adj" fmla="val 28896"/>
              <a:gd name="vf" fmla="val 115470"/>
            </a:avLst>
          </a:prstGeom>
          <a:noFill/>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l" fontAlgn="auto">
              <a:spcBef>
                <a:spcPts val="0"/>
              </a:spcBef>
              <a:spcAft>
                <a:spcPts val="0"/>
              </a:spcAft>
              <a:defRPr/>
            </a:pPr>
            <a:r>
              <a:rPr lang="en-US" sz="2000" b="1" dirty="0" smtClean="0">
                <a:latin typeface="Cambria" pitchFamily="18" charset="0"/>
                <a:cs typeface="Aharoni" pitchFamily="2" charset="-79"/>
              </a:rPr>
              <a:t>4.1      </a:t>
            </a:r>
            <a:r>
              <a:rPr lang="en-US" sz="2000" b="1" dirty="0" err="1" smtClean="0">
                <a:latin typeface="Cambria" pitchFamily="18" charset="0"/>
                <a:cs typeface="Aharoni" pitchFamily="2" charset="-79"/>
              </a:rPr>
              <a:t>Pengiktirafan</a:t>
            </a:r>
            <a:r>
              <a:rPr lang="en-US" sz="2000" b="1" dirty="0" smtClean="0">
                <a:latin typeface="Cambria" pitchFamily="18" charset="0"/>
                <a:cs typeface="Aharoni" pitchFamily="2" charset="-79"/>
              </a:rPr>
              <a:t> HLP     </a:t>
            </a:r>
            <a:endParaRPr lang="en-US" sz="2000" b="1" dirty="0">
              <a:latin typeface="Cambria" pitchFamily="18" charset="0"/>
              <a:cs typeface="Aharoni" pitchFamily="2" charset="-79"/>
            </a:endParaRPr>
          </a:p>
        </p:txBody>
      </p:sp>
      <p:sp>
        <p:nvSpPr>
          <p:cNvPr id="44" name="AutoShape 6"/>
          <p:cNvSpPr>
            <a:spLocks noChangeArrowheads="1"/>
          </p:cNvSpPr>
          <p:nvPr/>
        </p:nvSpPr>
        <p:spPr bwMode="gray">
          <a:xfrm>
            <a:off x="683568" y="2636912"/>
            <a:ext cx="425450" cy="360363"/>
          </a:xfrm>
          <a:prstGeom prst="hexagon">
            <a:avLst>
              <a:gd name="adj" fmla="val 28896"/>
              <a:gd name="vf" fmla="val 115470"/>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fontAlgn="auto">
              <a:spcBef>
                <a:spcPts val="0"/>
              </a:spcBef>
              <a:spcAft>
                <a:spcPts val="0"/>
              </a:spcAft>
              <a:defRPr/>
            </a:pPr>
            <a:r>
              <a:rPr lang="en-US" sz="2000" b="1" dirty="0" smtClean="0">
                <a:latin typeface="Cambria" pitchFamily="18" charset="0"/>
                <a:cs typeface="Aharoni" pitchFamily="2" charset="-79"/>
              </a:rPr>
              <a:t>4.     </a:t>
            </a:r>
            <a:r>
              <a:rPr lang="en-US" sz="2000" b="1" dirty="0" err="1" smtClean="0">
                <a:latin typeface="Cambria" pitchFamily="18" charset="0"/>
                <a:cs typeface="Aharoni" pitchFamily="2" charset="-79"/>
              </a:rPr>
              <a:t>Hartanah</a:t>
            </a:r>
            <a:r>
              <a:rPr lang="en-US" sz="2000" b="1" dirty="0" smtClean="0">
                <a:latin typeface="Cambria" pitchFamily="18" charset="0"/>
                <a:cs typeface="Aharoni" pitchFamily="2" charset="-79"/>
              </a:rPr>
              <a:t>, </a:t>
            </a:r>
            <a:r>
              <a:rPr lang="en-US" sz="2000" b="1" dirty="0" err="1" smtClean="0">
                <a:latin typeface="Cambria" pitchFamily="18" charset="0"/>
                <a:cs typeface="Aharoni" pitchFamily="2" charset="-79"/>
              </a:rPr>
              <a:t>Loji</a:t>
            </a:r>
            <a:r>
              <a:rPr lang="en-US" sz="2000" b="1" dirty="0" smtClean="0">
                <a:latin typeface="Cambria" pitchFamily="18" charset="0"/>
                <a:cs typeface="Aharoni" pitchFamily="2" charset="-79"/>
              </a:rPr>
              <a:t> Dan </a:t>
            </a:r>
            <a:r>
              <a:rPr lang="en-US" sz="2000" b="1" dirty="0" err="1" smtClean="0">
                <a:latin typeface="Cambria" pitchFamily="18" charset="0"/>
                <a:cs typeface="Aharoni" pitchFamily="2" charset="-79"/>
              </a:rPr>
              <a:t>Peralatan</a:t>
            </a:r>
            <a:r>
              <a:rPr lang="en-US" sz="2000" b="1" dirty="0" smtClean="0">
                <a:latin typeface="Cambria" pitchFamily="18" charset="0"/>
                <a:cs typeface="Aharoni" pitchFamily="2" charset="-79"/>
              </a:rPr>
              <a:t> (HLP)</a:t>
            </a:r>
            <a:endParaRPr lang="en-US" sz="2000" b="1" dirty="0">
              <a:latin typeface="Cambria" pitchFamily="18" charset="0"/>
              <a:cs typeface="Aharoni" pitchFamily="2" charset="-79"/>
            </a:endParaRPr>
          </a:p>
        </p:txBody>
      </p:sp>
      <p:sp>
        <p:nvSpPr>
          <p:cNvPr id="17" name="AutoShape 6"/>
          <p:cNvSpPr>
            <a:spLocks noChangeArrowheads="1"/>
          </p:cNvSpPr>
          <p:nvPr/>
        </p:nvSpPr>
        <p:spPr bwMode="gray">
          <a:xfrm>
            <a:off x="1259632" y="3645024"/>
            <a:ext cx="648072" cy="365125"/>
          </a:xfrm>
          <a:prstGeom prst="hexagon">
            <a:avLst>
              <a:gd name="adj" fmla="val 28896"/>
              <a:gd name="vf" fmla="val 115470"/>
            </a:avLst>
          </a:prstGeom>
          <a:noFill/>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l" fontAlgn="auto">
              <a:spcBef>
                <a:spcPts val="0"/>
              </a:spcBef>
              <a:spcAft>
                <a:spcPts val="0"/>
              </a:spcAft>
              <a:defRPr/>
            </a:pPr>
            <a:r>
              <a:rPr lang="en-US" sz="2000" b="1" dirty="0" smtClean="0">
                <a:latin typeface="Cambria" pitchFamily="18" charset="0"/>
                <a:cs typeface="Aharoni" pitchFamily="2" charset="-79"/>
              </a:rPr>
              <a:t>4.2      </a:t>
            </a:r>
            <a:r>
              <a:rPr lang="en-US" sz="2000" b="1" dirty="0" err="1" smtClean="0">
                <a:latin typeface="Cambria" pitchFamily="18" charset="0"/>
                <a:cs typeface="Aharoni" pitchFamily="2" charset="-79"/>
              </a:rPr>
              <a:t>Penentuan</a:t>
            </a:r>
            <a:r>
              <a:rPr lang="en-US" sz="2000" b="1" dirty="0" smtClean="0">
                <a:latin typeface="Cambria" pitchFamily="18" charset="0"/>
                <a:cs typeface="Aharoni" pitchFamily="2" charset="-79"/>
              </a:rPr>
              <a:t> </a:t>
            </a:r>
            <a:r>
              <a:rPr lang="en-US" sz="2000" b="1" dirty="0" err="1" smtClean="0">
                <a:latin typeface="Cambria" pitchFamily="18" charset="0"/>
                <a:cs typeface="Aharoni" pitchFamily="2" charset="-79"/>
              </a:rPr>
              <a:t>Nilai</a:t>
            </a:r>
            <a:r>
              <a:rPr lang="en-US" sz="2000" b="1" dirty="0" smtClean="0">
                <a:latin typeface="Cambria" pitchFamily="18" charset="0"/>
                <a:cs typeface="Aharoni" pitchFamily="2" charset="-79"/>
              </a:rPr>
              <a:t> di </a:t>
            </a:r>
            <a:r>
              <a:rPr lang="en-US" sz="2000" b="1" dirty="0" err="1" smtClean="0">
                <a:latin typeface="Cambria" pitchFamily="18" charset="0"/>
                <a:cs typeface="Aharoni" pitchFamily="2" charset="-79"/>
              </a:rPr>
              <a:t>bawa</a:t>
            </a:r>
            <a:r>
              <a:rPr lang="en-US" sz="2000" b="1" dirty="0" smtClean="0">
                <a:latin typeface="Cambria" pitchFamily="18" charset="0"/>
                <a:cs typeface="Aharoni" pitchFamily="2" charset="-79"/>
              </a:rPr>
              <a:t>     </a:t>
            </a:r>
            <a:endParaRPr lang="en-US" sz="2000" b="1" dirty="0">
              <a:latin typeface="Cambria" pitchFamily="18" charset="0"/>
              <a:cs typeface="Aharoni" pitchFamily="2" charset="-79"/>
            </a:endParaRPr>
          </a:p>
        </p:txBody>
      </p:sp>
      <p:sp>
        <p:nvSpPr>
          <p:cNvPr id="18" name="AutoShape 6"/>
          <p:cNvSpPr>
            <a:spLocks noChangeArrowheads="1"/>
          </p:cNvSpPr>
          <p:nvPr/>
        </p:nvSpPr>
        <p:spPr bwMode="gray">
          <a:xfrm>
            <a:off x="1259632" y="4077072"/>
            <a:ext cx="648072" cy="365125"/>
          </a:xfrm>
          <a:prstGeom prst="hexagon">
            <a:avLst>
              <a:gd name="adj" fmla="val 28896"/>
              <a:gd name="vf" fmla="val 115470"/>
            </a:avLst>
          </a:prstGeom>
          <a:noFill/>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l" fontAlgn="auto">
              <a:spcBef>
                <a:spcPts val="0"/>
              </a:spcBef>
              <a:spcAft>
                <a:spcPts val="0"/>
              </a:spcAft>
              <a:defRPr/>
            </a:pPr>
            <a:r>
              <a:rPr lang="en-US" sz="2000" b="1" dirty="0" smtClean="0">
                <a:latin typeface="Cambria" pitchFamily="18" charset="0"/>
                <a:cs typeface="Aharoni" pitchFamily="2" charset="-79"/>
              </a:rPr>
              <a:t>4.3      </a:t>
            </a:r>
            <a:r>
              <a:rPr lang="en-US" sz="2000" b="1" dirty="0" err="1" smtClean="0">
                <a:latin typeface="Cambria" pitchFamily="18" charset="0"/>
                <a:cs typeface="Aharoni" pitchFamily="2" charset="-79"/>
              </a:rPr>
              <a:t>Kaedah</a:t>
            </a:r>
            <a:r>
              <a:rPr lang="en-US" sz="2000" b="1" dirty="0" smtClean="0">
                <a:latin typeface="Cambria" pitchFamily="18" charset="0"/>
                <a:cs typeface="Aharoni" pitchFamily="2" charset="-79"/>
              </a:rPr>
              <a:t> </a:t>
            </a:r>
            <a:r>
              <a:rPr lang="en-US" sz="2000" b="1" dirty="0" err="1" smtClean="0">
                <a:latin typeface="Cambria" pitchFamily="18" charset="0"/>
                <a:cs typeface="Aharoni" pitchFamily="2" charset="-79"/>
              </a:rPr>
              <a:t>Susutnilai</a:t>
            </a:r>
            <a:r>
              <a:rPr lang="en-US" sz="2000" b="1" dirty="0" smtClean="0">
                <a:latin typeface="Cambria" pitchFamily="18" charset="0"/>
                <a:cs typeface="Aharoni" pitchFamily="2" charset="-79"/>
              </a:rPr>
              <a:t>     </a:t>
            </a:r>
            <a:endParaRPr lang="en-US" sz="2000" b="1" dirty="0">
              <a:latin typeface="Cambria" pitchFamily="18" charset="0"/>
              <a:cs typeface="Aharoni" pitchFamily="2" charset="-79"/>
            </a:endParaRPr>
          </a:p>
        </p:txBody>
      </p:sp>
      <p:sp>
        <p:nvSpPr>
          <p:cNvPr id="19" name="AutoShape 6"/>
          <p:cNvSpPr>
            <a:spLocks noChangeArrowheads="1"/>
          </p:cNvSpPr>
          <p:nvPr/>
        </p:nvSpPr>
        <p:spPr bwMode="gray">
          <a:xfrm>
            <a:off x="1259632" y="4581128"/>
            <a:ext cx="648072" cy="365125"/>
          </a:xfrm>
          <a:prstGeom prst="hexagon">
            <a:avLst>
              <a:gd name="adj" fmla="val 28896"/>
              <a:gd name="vf" fmla="val 115470"/>
            </a:avLst>
          </a:prstGeom>
          <a:noFill/>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l" fontAlgn="auto">
              <a:spcBef>
                <a:spcPts val="0"/>
              </a:spcBef>
              <a:spcAft>
                <a:spcPts val="0"/>
              </a:spcAft>
              <a:defRPr/>
            </a:pPr>
            <a:r>
              <a:rPr lang="en-US" sz="2000" b="1" dirty="0" smtClean="0">
                <a:latin typeface="Cambria" pitchFamily="18" charset="0"/>
                <a:cs typeface="Aharoni" pitchFamily="2" charset="-79"/>
              </a:rPr>
              <a:t>4.4      </a:t>
            </a:r>
            <a:r>
              <a:rPr lang="en-US" sz="2000" b="1" dirty="0" err="1" smtClean="0">
                <a:latin typeface="Cambria" pitchFamily="18" charset="0"/>
                <a:cs typeface="Aharoni" pitchFamily="2" charset="-79"/>
              </a:rPr>
              <a:t>Penjejasan</a:t>
            </a:r>
            <a:r>
              <a:rPr lang="en-US" sz="2000" b="1" dirty="0" smtClean="0">
                <a:latin typeface="Cambria" pitchFamily="18" charset="0"/>
                <a:cs typeface="Aharoni" pitchFamily="2" charset="-79"/>
              </a:rPr>
              <a:t> </a:t>
            </a:r>
            <a:r>
              <a:rPr lang="en-US" sz="2000" b="1" dirty="0" err="1" smtClean="0">
                <a:latin typeface="Cambria" pitchFamily="18" charset="0"/>
                <a:cs typeface="Aharoni" pitchFamily="2" charset="-79"/>
              </a:rPr>
              <a:t>Nilai</a:t>
            </a:r>
            <a:endParaRPr lang="en-US" sz="2000" b="1" dirty="0">
              <a:latin typeface="Cambria" pitchFamily="18" charset="0"/>
              <a:cs typeface="Aharoni" pitchFamily="2" charset="-79"/>
            </a:endParaRPr>
          </a:p>
        </p:txBody>
      </p:sp>
      <p:sp>
        <p:nvSpPr>
          <p:cNvPr id="20" name="AutoShape 6"/>
          <p:cNvSpPr>
            <a:spLocks noChangeArrowheads="1"/>
          </p:cNvSpPr>
          <p:nvPr/>
        </p:nvSpPr>
        <p:spPr bwMode="gray">
          <a:xfrm>
            <a:off x="683568" y="6021288"/>
            <a:ext cx="425450" cy="360363"/>
          </a:xfrm>
          <a:prstGeom prst="hexagon">
            <a:avLst>
              <a:gd name="adj" fmla="val 28896"/>
              <a:gd name="vf" fmla="val 115470"/>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fontAlgn="auto">
              <a:spcBef>
                <a:spcPts val="0"/>
              </a:spcBef>
              <a:spcAft>
                <a:spcPts val="0"/>
              </a:spcAft>
              <a:defRPr/>
            </a:pPr>
            <a:r>
              <a:rPr lang="en-US" sz="2000" b="1" dirty="0">
                <a:latin typeface="Cambria" pitchFamily="18" charset="0"/>
                <a:cs typeface="Aharoni" pitchFamily="2" charset="-79"/>
              </a:rPr>
              <a:t>5</a:t>
            </a:r>
            <a:r>
              <a:rPr lang="en-US" sz="2000" b="1" dirty="0" smtClean="0">
                <a:latin typeface="Cambria" pitchFamily="18" charset="0"/>
                <a:cs typeface="Aharoni" pitchFamily="2" charset="-79"/>
              </a:rPr>
              <a:t>.     </a:t>
            </a:r>
            <a:r>
              <a:rPr lang="en-US" sz="2000" b="1" dirty="0" err="1" smtClean="0">
                <a:latin typeface="Cambria" pitchFamily="18" charset="0"/>
                <a:cs typeface="Aharoni" pitchFamily="2" charset="-79"/>
              </a:rPr>
              <a:t>Persembahan</a:t>
            </a:r>
            <a:r>
              <a:rPr lang="en-US" sz="2000" b="1" dirty="0" smtClean="0">
                <a:latin typeface="Cambria" pitchFamily="18" charset="0"/>
                <a:cs typeface="Aharoni" pitchFamily="2" charset="-79"/>
              </a:rPr>
              <a:t> </a:t>
            </a:r>
            <a:r>
              <a:rPr lang="en-US" sz="2000" b="1" dirty="0" err="1" smtClean="0">
                <a:latin typeface="Cambria" pitchFamily="18" charset="0"/>
                <a:cs typeface="Aharoni" pitchFamily="2" charset="-79"/>
              </a:rPr>
              <a:t>Aset</a:t>
            </a:r>
            <a:r>
              <a:rPr lang="en-US" sz="2000" b="1" dirty="0" smtClean="0">
                <a:latin typeface="Cambria" pitchFamily="18" charset="0"/>
                <a:cs typeface="Aharoni" pitchFamily="2" charset="-79"/>
              </a:rPr>
              <a:t> </a:t>
            </a:r>
            <a:r>
              <a:rPr lang="en-US" sz="2000" b="1" dirty="0" err="1" smtClean="0">
                <a:latin typeface="Cambria" pitchFamily="18" charset="0"/>
                <a:cs typeface="Aharoni" pitchFamily="2" charset="-79"/>
              </a:rPr>
              <a:t>Dalam</a:t>
            </a:r>
            <a:r>
              <a:rPr lang="en-US" sz="2000" b="1" dirty="0" smtClean="0">
                <a:latin typeface="Cambria" pitchFamily="18" charset="0"/>
                <a:cs typeface="Aharoni" pitchFamily="2" charset="-79"/>
              </a:rPr>
              <a:t> </a:t>
            </a:r>
            <a:r>
              <a:rPr lang="en-US" sz="2000" b="1" dirty="0" err="1" smtClean="0">
                <a:latin typeface="Cambria" pitchFamily="18" charset="0"/>
                <a:cs typeface="Aharoni" pitchFamily="2" charset="-79"/>
              </a:rPr>
              <a:t>Penyata</a:t>
            </a:r>
            <a:r>
              <a:rPr lang="en-US" sz="2000" b="1" dirty="0" smtClean="0">
                <a:latin typeface="Cambria" pitchFamily="18" charset="0"/>
                <a:cs typeface="Aharoni" pitchFamily="2" charset="-79"/>
              </a:rPr>
              <a:t> </a:t>
            </a:r>
            <a:r>
              <a:rPr lang="en-US" sz="2000" b="1" dirty="0" err="1" smtClean="0">
                <a:latin typeface="Cambria" pitchFamily="18" charset="0"/>
                <a:cs typeface="Aharoni" pitchFamily="2" charset="-79"/>
              </a:rPr>
              <a:t>Kewangan</a:t>
            </a:r>
            <a:endParaRPr lang="en-US" sz="2000" b="1" dirty="0" smtClean="0">
              <a:latin typeface="Cambria" pitchFamily="18" charset="0"/>
              <a:cs typeface="Aharoni" pitchFamily="2" charset="-79"/>
            </a:endParaRPr>
          </a:p>
        </p:txBody>
      </p:sp>
      <p:sp>
        <p:nvSpPr>
          <p:cNvPr id="14" name="AutoShape 6"/>
          <p:cNvSpPr>
            <a:spLocks noChangeArrowheads="1"/>
          </p:cNvSpPr>
          <p:nvPr/>
        </p:nvSpPr>
        <p:spPr bwMode="gray">
          <a:xfrm>
            <a:off x="1259632" y="5085184"/>
            <a:ext cx="648072" cy="365125"/>
          </a:xfrm>
          <a:prstGeom prst="hexagon">
            <a:avLst>
              <a:gd name="adj" fmla="val 28896"/>
              <a:gd name="vf" fmla="val 115470"/>
            </a:avLst>
          </a:prstGeom>
          <a:noFill/>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l" fontAlgn="auto">
              <a:spcBef>
                <a:spcPts val="0"/>
              </a:spcBef>
              <a:spcAft>
                <a:spcPts val="0"/>
              </a:spcAft>
              <a:defRPr/>
            </a:pPr>
            <a:r>
              <a:rPr lang="en-US" sz="2000" b="1" dirty="0" smtClean="0">
                <a:latin typeface="Cambria" pitchFamily="18" charset="0"/>
                <a:cs typeface="Aharoni" pitchFamily="2" charset="-79"/>
              </a:rPr>
              <a:t>4.5      </a:t>
            </a:r>
            <a:r>
              <a:rPr lang="en-US" sz="2000" b="1" dirty="0" err="1" smtClean="0">
                <a:latin typeface="Cambria" pitchFamily="18" charset="0"/>
                <a:cs typeface="Aharoni" pitchFamily="2" charset="-79"/>
              </a:rPr>
              <a:t>Penambahan</a:t>
            </a:r>
            <a:r>
              <a:rPr lang="en-US" sz="2000" b="1" dirty="0" smtClean="0">
                <a:latin typeface="Cambria" pitchFamily="18" charset="0"/>
                <a:cs typeface="Aharoni" pitchFamily="2" charset="-79"/>
              </a:rPr>
              <a:t> </a:t>
            </a:r>
            <a:r>
              <a:rPr lang="en-US" sz="2000" b="1" dirty="0" err="1" smtClean="0">
                <a:latin typeface="Cambria" pitchFamily="18" charset="0"/>
                <a:cs typeface="Aharoni" pitchFamily="2" charset="-79"/>
              </a:rPr>
              <a:t>Nilai</a:t>
            </a:r>
            <a:r>
              <a:rPr lang="en-US" sz="2000" b="1" dirty="0" smtClean="0">
                <a:latin typeface="Cambria" pitchFamily="18" charset="0"/>
                <a:cs typeface="Aharoni" pitchFamily="2" charset="-79"/>
              </a:rPr>
              <a:t> </a:t>
            </a:r>
            <a:r>
              <a:rPr lang="en-US" sz="2000" b="1" dirty="0" err="1" smtClean="0">
                <a:latin typeface="Cambria" pitchFamily="18" charset="0"/>
                <a:cs typeface="Aharoni" pitchFamily="2" charset="-79"/>
              </a:rPr>
              <a:t>Aset</a:t>
            </a:r>
            <a:endParaRPr lang="en-US" sz="2000" b="1" dirty="0">
              <a:latin typeface="Cambria" pitchFamily="18" charset="0"/>
              <a:cs typeface="Aharoni" pitchFamily="2" charset="-79"/>
            </a:endParaRPr>
          </a:p>
        </p:txBody>
      </p:sp>
      <p:sp>
        <p:nvSpPr>
          <p:cNvPr id="15" name="AutoShape 6"/>
          <p:cNvSpPr>
            <a:spLocks noChangeArrowheads="1"/>
          </p:cNvSpPr>
          <p:nvPr/>
        </p:nvSpPr>
        <p:spPr bwMode="gray">
          <a:xfrm>
            <a:off x="1259632" y="5589240"/>
            <a:ext cx="648072" cy="365125"/>
          </a:xfrm>
          <a:prstGeom prst="hexagon">
            <a:avLst>
              <a:gd name="adj" fmla="val 28896"/>
              <a:gd name="vf" fmla="val 115470"/>
            </a:avLst>
          </a:prstGeom>
          <a:noFill/>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l" fontAlgn="auto">
              <a:spcBef>
                <a:spcPts val="0"/>
              </a:spcBef>
              <a:spcAft>
                <a:spcPts val="0"/>
              </a:spcAft>
              <a:defRPr/>
            </a:pPr>
            <a:r>
              <a:rPr lang="en-US" sz="2000" b="1" dirty="0" smtClean="0">
                <a:latin typeface="Cambria" pitchFamily="18" charset="0"/>
                <a:cs typeface="Aharoni" pitchFamily="2" charset="-79"/>
              </a:rPr>
              <a:t>4.6      </a:t>
            </a:r>
            <a:r>
              <a:rPr lang="en-US" sz="2000" b="1" dirty="0" err="1" smtClean="0">
                <a:latin typeface="Cambria" pitchFamily="18" charset="0"/>
                <a:cs typeface="Aharoni" pitchFamily="2" charset="-79"/>
              </a:rPr>
              <a:t>Pelupusan</a:t>
            </a:r>
            <a:endParaRPr lang="en-US" sz="2000" b="1" dirty="0">
              <a:latin typeface="Cambria" pitchFamily="18" charset="0"/>
              <a:cs typeface="Aharoni" pitchFamily="2" charset="-79"/>
            </a:endParaRPr>
          </a:p>
        </p:txBody>
      </p:sp>
    </p:spTree>
    <p:extLst>
      <p:ext uri="{BB962C8B-B14F-4D97-AF65-F5344CB8AC3E}">
        <p14:creationId xmlns:p14="http://schemas.microsoft.com/office/powerpoint/2010/main" val="198326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101"/>
          <p:cNvSpPr>
            <a:spLocks noChangeArrowheads="1"/>
          </p:cNvSpPr>
          <p:nvPr/>
        </p:nvSpPr>
        <p:spPr bwMode="auto">
          <a:xfrm>
            <a:off x="533400" y="1772816"/>
            <a:ext cx="8077200" cy="3200400"/>
          </a:xfrm>
          <a:prstGeom prst="rect">
            <a:avLst/>
          </a:prstGeom>
          <a:solidFill>
            <a:schemeClr val="bg2">
              <a:lumMod val="60000"/>
              <a:lumOff val="40000"/>
            </a:schemeClr>
          </a:solidFill>
          <a:ln w="57150" cmpd="thinThick">
            <a:solidFill>
              <a:srgbClr val="714400"/>
            </a:solidFill>
            <a:miter lim="800000"/>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564" name="Rectangle 72"/>
          <p:cNvSpPr>
            <a:spLocks noChangeArrowheads="1"/>
          </p:cNvSpPr>
          <p:nvPr/>
        </p:nvSpPr>
        <p:spPr bwMode="auto">
          <a:xfrm>
            <a:off x="864052" y="1845841"/>
            <a:ext cx="2532745" cy="369332"/>
          </a:xfrm>
          <a:prstGeom prst="rect">
            <a:avLst/>
          </a:prstGeom>
          <a:noFill/>
          <a:ln w="9525">
            <a:noFill/>
            <a:miter lim="800000"/>
            <a:headEnd/>
            <a:tailEnd/>
          </a:ln>
        </p:spPr>
        <p:txBody>
          <a:bodyPr wrap="none" lIns="0" tIns="0" rIns="0" bIns="0">
            <a:spAutoFit/>
          </a:bodyPr>
          <a:lstStyle/>
          <a:p>
            <a:pPr>
              <a:defRPr/>
            </a:pPr>
            <a:r>
              <a:rPr lang="en-US" sz="2400" b="1" dirty="0">
                <a:solidFill>
                  <a:schemeClr val="tx2">
                    <a:lumMod val="50000"/>
                  </a:schemeClr>
                </a:solidFill>
                <a:latin typeface="Cambria" pitchFamily="18" charset="0"/>
                <a:cs typeface="Arial" pitchFamily="34" charset="0"/>
              </a:rPr>
              <a:t>Kos </a:t>
            </a:r>
            <a:r>
              <a:rPr lang="en-US" sz="2400" b="1" dirty="0" err="1">
                <a:solidFill>
                  <a:schemeClr val="tx2">
                    <a:lumMod val="50000"/>
                  </a:schemeClr>
                </a:solidFill>
                <a:latin typeface="Cambria" pitchFamily="18" charset="0"/>
                <a:cs typeface="Arial" pitchFamily="34" charset="0"/>
              </a:rPr>
              <a:t>Aset</a:t>
            </a:r>
            <a:r>
              <a:rPr lang="en-US" sz="2400" b="1" dirty="0">
                <a:solidFill>
                  <a:schemeClr val="tx2">
                    <a:lumMod val="50000"/>
                  </a:schemeClr>
                </a:solidFill>
                <a:latin typeface="Cambria" pitchFamily="18" charset="0"/>
                <a:cs typeface="Arial" pitchFamily="34" charset="0"/>
              </a:rPr>
              <a:t>  </a:t>
            </a:r>
            <a:r>
              <a:rPr lang="en-US" b="1" i="1" dirty="0">
                <a:solidFill>
                  <a:schemeClr val="tx2">
                    <a:lumMod val="50000"/>
                  </a:schemeClr>
                </a:solidFill>
                <a:latin typeface="Cambria" pitchFamily="18" charset="0"/>
                <a:cs typeface="Arial" pitchFamily="34" charset="0"/>
              </a:rPr>
              <a:t>(Asset cost)</a:t>
            </a:r>
            <a:endParaRPr lang="en-US" sz="1200" i="1" dirty="0">
              <a:solidFill>
                <a:schemeClr val="tx2">
                  <a:lumMod val="50000"/>
                </a:schemeClr>
              </a:solidFill>
              <a:latin typeface="Cambria" pitchFamily="18" charset="0"/>
              <a:cs typeface="Arial" pitchFamily="34" charset="0"/>
            </a:endParaRPr>
          </a:p>
        </p:txBody>
      </p:sp>
      <p:sp>
        <p:nvSpPr>
          <p:cNvPr id="66566" name="Rectangle 74"/>
          <p:cNvSpPr>
            <a:spLocks noChangeArrowheads="1"/>
          </p:cNvSpPr>
          <p:nvPr/>
        </p:nvSpPr>
        <p:spPr bwMode="auto">
          <a:xfrm>
            <a:off x="6369659" y="1845841"/>
            <a:ext cx="530594" cy="369332"/>
          </a:xfrm>
          <a:prstGeom prst="rect">
            <a:avLst/>
          </a:prstGeom>
          <a:noFill/>
          <a:ln w="9525">
            <a:noFill/>
            <a:miter lim="800000"/>
            <a:headEnd/>
            <a:tailEnd/>
          </a:ln>
        </p:spPr>
        <p:txBody>
          <a:bodyPr wrap="none" lIns="0" tIns="0" rIns="0" bIns="0">
            <a:spAutoFit/>
          </a:bodyPr>
          <a:lstStyle/>
          <a:p>
            <a:pPr>
              <a:defRPr/>
            </a:pPr>
            <a:r>
              <a:rPr lang="en-US" sz="2400" b="1" dirty="0">
                <a:solidFill>
                  <a:schemeClr val="tx2">
                    <a:lumMod val="50000"/>
                  </a:schemeClr>
                </a:solidFill>
                <a:latin typeface="Cambria" pitchFamily="18" charset="0"/>
                <a:cs typeface="Arial" pitchFamily="34" charset="0"/>
              </a:rPr>
              <a:t>RM </a:t>
            </a:r>
            <a:endParaRPr lang="en-US" sz="1200" dirty="0">
              <a:solidFill>
                <a:schemeClr val="tx2">
                  <a:lumMod val="50000"/>
                </a:schemeClr>
              </a:solidFill>
              <a:latin typeface="Cambria" pitchFamily="18" charset="0"/>
              <a:cs typeface="Arial" pitchFamily="34" charset="0"/>
            </a:endParaRPr>
          </a:p>
        </p:txBody>
      </p:sp>
      <p:sp>
        <p:nvSpPr>
          <p:cNvPr id="66567" name="Rectangle 75"/>
          <p:cNvSpPr>
            <a:spLocks noChangeArrowheads="1"/>
          </p:cNvSpPr>
          <p:nvPr/>
        </p:nvSpPr>
        <p:spPr bwMode="auto">
          <a:xfrm>
            <a:off x="6990231" y="1845841"/>
            <a:ext cx="67326" cy="369332"/>
          </a:xfrm>
          <a:prstGeom prst="rect">
            <a:avLst/>
          </a:prstGeom>
          <a:noFill/>
          <a:ln w="9525">
            <a:noFill/>
            <a:miter lim="800000"/>
            <a:headEnd/>
            <a:tailEnd/>
          </a:ln>
        </p:spPr>
        <p:txBody>
          <a:bodyPr wrap="none" lIns="0" tIns="0" rIns="0" bIns="0">
            <a:spAutoFit/>
          </a:bodyPr>
          <a:lstStyle/>
          <a:p>
            <a:pPr>
              <a:defRPr/>
            </a:pPr>
            <a:r>
              <a:rPr lang="en-US" sz="2400" b="1">
                <a:solidFill>
                  <a:schemeClr val="tx2">
                    <a:lumMod val="50000"/>
                  </a:schemeClr>
                </a:solidFill>
                <a:latin typeface="Cambria" pitchFamily="18" charset="0"/>
                <a:cs typeface="Arial" pitchFamily="34" charset="0"/>
              </a:rPr>
              <a:t> </a:t>
            </a:r>
            <a:endParaRPr lang="en-US" sz="1200">
              <a:solidFill>
                <a:schemeClr val="tx2">
                  <a:lumMod val="50000"/>
                </a:schemeClr>
              </a:solidFill>
              <a:latin typeface="Cambria" pitchFamily="18" charset="0"/>
              <a:cs typeface="Arial" pitchFamily="34" charset="0"/>
            </a:endParaRPr>
          </a:p>
        </p:txBody>
      </p:sp>
      <p:sp>
        <p:nvSpPr>
          <p:cNvPr id="66568" name="Rectangle 76"/>
          <p:cNvSpPr>
            <a:spLocks noChangeArrowheads="1"/>
          </p:cNvSpPr>
          <p:nvPr/>
        </p:nvSpPr>
        <p:spPr bwMode="auto">
          <a:xfrm>
            <a:off x="867664" y="2423691"/>
            <a:ext cx="4424416" cy="369332"/>
          </a:xfrm>
          <a:prstGeom prst="rect">
            <a:avLst/>
          </a:prstGeom>
          <a:noFill/>
          <a:ln w="9525">
            <a:noFill/>
            <a:miter lim="800000"/>
            <a:headEnd/>
            <a:tailEnd/>
          </a:ln>
        </p:spPr>
        <p:txBody>
          <a:bodyPr wrap="none" lIns="0" tIns="0" rIns="0" bIns="0">
            <a:spAutoFit/>
          </a:bodyPr>
          <a:lstStyle/>
          <a:p>
            <a:pPr>
              <a:defRPr/>
            </a:pPr>
            <a:r>
              <a:rPr lang="en-US" sz="2400" b="1" dirty="0" err="1">
                <a:solidFill>
                  <a:schemeClr val="tx2">
                    <a:lumMod val="50000"/>
                  </a:schemeClr>
                </a:solidFill>
                <a:latin typeface="Cambria" pitchFamily="18" charset="0"/>
                <a:cs typeface="Arial" pitchFamily="34" charset="0"/>
              </a:rPr>
              <a:t>Tolak</a:t>
            </a:r>
            <a:r>
              <a:rPr lang="en-US" sz="2400" b="1" dirty="0">
                <a:solidFill>
                  <a:schemeClr val="tx2">
                    <a:lumMod val="50000"/>
                  </a:schemeClr>
                </a:solidFill>
                <a:latin typeface="Cambria" pitchFamily="18" charset="0"/>
                <a:cs typeface="Arial" pitchFamily="34" charset="0"/>
              </a:rPr>
              <a:t> </a:t>
            </a:r>
            <a:r>
              <a:rPr lang="en-US" sz="2400" b="1" dirty="0" err="1">
                <a:solidFill>
                  <a:schemeClr val="tx2">
                    <a:lumMod val="50000"/>
                  </a:schemeClr>
                </a:solidFill>
                <a:latin typeface="Cambria" pitchFamily="18" charset="0"/>
                <a:cs typeface="Arial" pitchFamily="34" charset="0"/>
              </a:rPr>
              <a:t>Nilai</a:t>
            </a:r>
            <a:r>
              <a:rPr lang="en-US" sz="2400" b="1" dirty="0">
                <a:solidFill>
                  <a:schemeClr val="tx2">
                    <a:lumMod val="50000"/>
                  </a:schemeClr>
                </a:solidFill>
                <a:latin typeface="Cambria" pitchFamily="18" charset="0"/>
                <a:cs typeface="Arial" pitchFamily="34" charset="0"/>
              </a:rPr>
              <a:t> </a:t>
            </a:r>
            <a:r>
              <a:rPr lang="en-US" sz="2400" b="1" dirty="0" err="1">
                <a:solidFill>
                  <a:schemeClr val="tx2">
                    <a:lumMod val="50000"/>
                  </a:schemeClr>
                </a:solidFill>
                <a:latin typeface="Cambria" pitchFamily="18" charset="0"/>
                <a:cs typeface="Arial" pitchFamily="34" charset="0"/>
              </a:rPr>
              <a:t>Sisa</a:t>
            </a:r>
            <a:r>
              <a:rPr lang="en-US" sz="2400" b="1" dirty="0">
                <a:solidFill>
                  <a:schemeClr val="tx2">
                    <a:lumMod val="50000"/>
                  </a:schemeClr>
                </a:solidFill>
                <a:latin typeface="Cambria" pitchFamily="18" charset="0"/>
                <a:cs typeface="Arial" pitchFamily="34" charset="0"/>
              </a:rPr>
              <a:t>  </a:t>
            </a:r>
            <a:r>
              <a:rPr lang="en-US" b="1" i="1" dirty="0">
                <a:solidFill>
                  <a:schemeClr val="tx2">
                    <a:lumMod val="50000"/>
                  </a:schemeClr>
                </a:solidFill>
                <a:latin typeface="Cambria" pitchFamily="18" charset="0"/>
                <a:cs typeface="Arial" pitchFamily="34" charset="0"/>
              </a:rPr>
              <a:t>(Less: salvage value)</a:t>
            </a:r>
            <a:endParaRPr lang="en-US" sz="1050" i="1" dirty="0">
              <a:solidFill>
                <a:schemeClr val="tx2">
                  <a:lumMod val="50000"/>
                </a:schemeClr>
              </a:solidFill>
              <a:latin typeface="Cambria" pitchFamily="18" charset="0"/>
              <a:cs typeface="Arial" pitchFamily="34" charset="0"/>
            </a:endParaRPr>
          </a:p>
        </p:txBody>
      </p:sp>
      <p:sp>
        <p:nvSpPr>
          <p:cNvPr id="66570" name="Rectangle 78"/>
          <p:cNvSpPr>
            <a:spLocks noChangeArrowheads="1"/>
          </p:cNvSpPr>
          <p:nvPr/>
        </p:nvSpPr>
        <p:spPr bwMode="auto">
          <a:xfrm>
            <a:off x="6663349" y="2423691"/>
            <a:ext cx="201978" cy="369332"/>
          </a:xfrm>
          <a:prstGeom prst="rect">
            <a:avLst/>
          </a:prstGeom>
          <a:noFill/>
          <a:ln w="9525">
            <a:noFill/>
            <a:miter lim="800000"/>
            <a:headEnd/>
            <a:tailEnd/>
          </a:ln>
        </p:spPr>
        <p:txBody>
          <a:bodyPr wrap="none" lIns="0" tIns="0" rIns="0" bIns="0">
            <a:spAutoFit/>
          </a:bodyPr>
          <a:lstStyle/>
          <a:p>
            <a:pPr>
              <a:defRPr/>
            </a:pPr>
            <a:r>
              <a:rPr lang="en-US" sz="2400" b="1">
                <a:solidFill>
                  <a:schemeClr val="tx2">
                    <a:lumMod val="50000"/>
                  </a:schemeClr>
                </a:solidFill>
                <a:latin typeface="Cambria" pitchFamily="18" charset="0"/>
                <a:cs typeface="Arial" pitchFamily="34" charset="0"/>
              </a:rPr>
              <a:t>   </a:t>
            </a:r>
            <a:endParaRPr lang="en-US" sz="1200">
              <a:solidFill>
                <a:schemeClr val="tx2">
                  <a:lumMod val="50000"/>
                </a:schemeClr>
              </a:solidFill>
              <a:latin typeface="Cambria" pitchFamily="18" charset="0"/>
              <a:cs typeface="Arial" pitchFamily="34" charset="0"/>
            </a:endParaRPr>
          </a:p>
        </p:txBody>
      </p:sp>
      <p:sp>
        <p:nvSpPr>
          <p:cNvPr id="66571" name="Rectangle 79"/>
          <p:cNvSpPr>
            <a:spLocks noChangeArrowheads="1"/>
          </p:cNvSpPr>
          <p:nvPr/>
        </p:nvSpPr>
        <p:spPr bwMode="auto">
          <a:xfrm>
            <a:off x="7058494" y="2423691"/>
            <a:ext cx="67326" cy="369332"/>
          </a:xfrm>
          <a:prstGeom prst="rect">
            <a:avLst/>
          </a:prstGeom>
          <a:noFill/>
          <a:ln w="9525">
            <a:noFill/>
            <a:miter lim="800000"/>
            <a:headEnd/>
            <a:tailEnd/>
          </a:ln>
        </p:spPr>
        <p:txBody>
          <a:bodyPr wrap="none" lIns="0" tIns="0" rIns="0" bIns="0">
            <a:spAutoFit/>
          </a:bodyPr>
          <a:lstStyle/>
          <a:p>
            <a:pPr>
              <a:defRPr/>
            </a:pPr>
            <a:r>
              <a:rPr lang="en-US" sz="2400" b="1" dirty="0">
                <a:solidFill>
                  <a:schemeClr val="tx2">
                    <a:lumMod val="50000"/>
                  </a:schemeClr>
                </a:solidFill>
                <a:latin typeface="Cambria" pitchFamily="18" charset="0"/>
                <a:cs typeface="Arial" pitchFamily="34" charset="0"/>
              </a:rPr>
              <a:t> </a:t>
            </a:r>
            <a:endParaRPr lang="en-US" sz="1200" dirty="0">
              <a:solidFill>
                <a:schemeClr val="tx2">
                  <a:lumMod val="50000"/>
                </a:schemeClr>
              </a:solidFill>
              <a:latin typeface="Cambria" pitchFamily="18" charset="0"/>
              <a:cs typeface="Arial" pitchFamily="34" charset="0"/>
            </a:endParaRPr>
          </a:p>
        </p:txBody>
      </p:sp>
      <p:sp>
        <p:nvSpPr>
          <p:cNvPr id="66572" name="Rectangle 80"/>
          <p:cNvSpPr>
            <a:spLocks noChangeArrowheads="1"/>
          </p:cNvSpPr>
          <p:nvPr/>
        </p:nvSpPr>
        <p:spPr bwMode="auto">
          <a:xfrm>
            <a:off x="899592" y="3001541"/>
            <a:ext cx="4726614" cy="369332"/>
          </a:xfrm>
          <a:prstGeom prst="rect">
            <a:avLst/>
          </a:prstGeom>
          <a:noFill/>
          <a:ln w="9525">
            <a:noFill/>
            <a:miter lim="800000"/>
            <a:headEnd/>
            <a:tailEnd/>
          </a:ln>
        </p:spPr>
        <p:txBody>
          <a:bodyPr wrap="none" lIns="0" tIns="0" rIns="0" bIns="0">
            <a:spAutoFit/>
          </a:bodyPr>
          <a:lstStyle/>
          <a:p>
            <a:pPr>
              <a:defRPr/>
            </a:pPr>
            <a:r>
              <a:rPr lang="en-US" sz="2400" b="1" dirty="0" err="1">
                <a:solidFill>
                  <a:schemeClr val="tx2">
                    <a:lumMod val="50000"/>
                  </a:schemeClr>
                </a:solidFill>
                <a:latin typeface="Cambria" pitchFamily="18" charset="0"/>
                <a:cs typeface="Arial" pitchFamily="34" charset="0"/>
              </a:rPr>
              <a:t>Asas</a:t>
            </a:r>
            <a:r>
              <a:rPr lang="en-US" sz="2400" b="1" dirty="0">
                <a:solidFill>
                  <a:schemeClr val="tx2">
                    <a:lumMod val="50000"/>
                  </a:schemeClr>
                </a:solidFill>
                <a:latin typeface="Cambria" pitchFamily="18" charset="0"/>
                <a:cs typeface="Arial" pitchFamily="34" charset="0"/>
              </a:rPr>
              <a:t> </a:t>
            </a:r>
            <a:r>
              <a:rPr lang="en-US" sz="2400" b="1" dirty="0" err="1">
                <a:solidFill>
                  <a:schemeClr val="tx2">
                    <a:lumMod val="50000"/>
                  </a:schemeClr>
                </a:solidFill>
                <a:latin typeface="Cambria" pitchFamily="18" charset="0"/>
                <a:cs typeface="Arial" pitchFamily="34" charset="0"/>
              </a:rPr>
              <a:t>Susut</a:t>
            </a:r>
            <a:r>
              <a:rPr lang="en-US" sz="2400" b="1" dirty="0">
                <a:solidFill>
                  <a:schemeClr val="tx2">
                    <a:lumMod val="50000"/>
                  </a:schemeClr>
                </a:solidFill>
                <a:latin typeface="Cambria" pitchFamily="18" charset="0"/>
                <a:cs typeface="Arial" pitchFamily="34" charset="0"/>
              </a:rPr>
              <a:t> </a:t>
            </a:r>
            <a:r>
              <a:rPr lang="en-US" sz="2400" b="1" dirty="0" err="1">
                <a:solidFill>
                  <a:schemeClr val="tx2">
                    <a:lumMod val="50000"/>
                  </a:schemeClr>
                </a:solidFill>
                <a:latin typeface="Cambria" pitchFamily="18" charset="0"/>
                <a:cs typeface="Arial" pitchFamily="34" charset="0"/>
              </a:rPr>
              <a:t>nilai</a:t>
            </a:r>
            <a:r>
              <a:rPr lang="en-US" sz="2400" b="1" dirty="0">
                <a:solidFill>
                  <a:schemeClr val="tx2">
                    <a:lumMod val="50000"/>
                  </a:schemeClr>
                </a:solidFill>
                <a:latin typeface="Cambria" pitchFamily="18" charset="0"/>
                <a:cs typeface="Arial" pitchFamily="34" charset="0"/>
              </a:rPr>
              <a:t> </a:t>
            </a:r>
            <a:r>
              <a:rPr lang="en-US" b="1" i="1" dirty="0">
                <a:solidFill>
                  <a:schemeClr val="tx2">
                    <a:lumMod val="50000"/>
                  </a:schemeClr>
                </a:solidFill>
                <a:latin typeface="Cambria" pitchFamily="18" charset="0"/>
                <a:cs typeface="Arial" pitchFamily="34" charset="0"/>
              </a:rPr>
              <a:t>(Basis for depreciation)</a:t>
            </a:r>
            <a:endParaRPr lang="en-US" sz="1200" i="1" dirty="0">
              <a:solidFill>
                <a:schemeClr val="tx2">
                  <a:lumMod val="50000"/>
                </a:schemeClr>
              </a:solidFill>
              <a:latin typeface="Cambria" pitchFamily="18" charset="0"/>
              <a:cs typeface="Arial" pitchFamily="34" charset="0"/>
            </a:endParaRPr>
          </a:p>
        </p:txBody>
      </p:sp>
      <p:sp>
        <p:nvSpPr>
          <p:cNvPr id="66574" name="Rectangle 82"/>
          <p:cNvSpPr>
            <a:spLocks noChangeArrowheads="1"/>
          </p:cNvSpPr>
          <p:nvPr/>
        </p:nvSpPr>
        <p:spPr bwMode="auto">
          <a:xfrm>
            <a:off x="6595086" y="3001541"/>
            <a:ext cx="201978" cy="369332"/>
          </a:xfrm>
          <a:prstGeom prst="rect">
            <a:avLst/>
          </a:prstGeom>
          <a:noFill/>
          <a:ln w="9525">
            <a:noFill/>
            <a:miter lim="800000"/>
            <a:headEnd/>
            <a:tailEnd/>
          </a:ln>
        </p:spPr>
        <p:txBody>
          <a:bodyPr wrap="none" lIns="0" tIns="0" rIns="0" bIns="0">
            <a:spAutoFit/>
          </a:bodyPr>
          <a:lstStyle/>
          <a:p>
            <a:pPr>
              <a:defRPr/>
            </a:pPr>
            <a:r>
              <a:rPr lang="en-US" sz="2400" b="1">
                <a:solidFill>
                  <a:schemeClr val="tx2">
                    <a:lumMod val="50000"/>
                  </a:schemeClr>
                </a:solidFill>
                <a:latin typeface="Cambria" pitchFamily="18" charset="0"/>
                <a:cs typeface="Arial" pitchFamily="34" charset="0"/>
              </a:rPr>
              <a:t>   </a:t>
            </a:r>
            <a:endParaRPr lang="en-US" sz="1200">
              <a:solidFill>
                <a:schemeClr val="tx2">
                  <a:lumMod val="50000"/>
                </a:schemeClr>
              </a:solidFill>
              <a:latin typeface="Cambria" pitchFamily="18" charset="0"/>
              <a:cs typeface="Arial" pitchFamily="34" charset="0"/>
            </a:endParaRPr>
          </a:p>
        </p:txBody>
      </p:sp>
      <p:sp>
        <p:nvSpPr>
          <p:cNvPr id="66575" name="Rectangle 83"/>
          <p:cNvSpPr>
            <a:spLocks noChangeArrowheads="1"/>
          </p:cNvSpPr>
          <p:nvPr/>
        </p:nvSpPr>
        <p:spPr bwMode="auto">
          <a:xfrm>
            <a:off x="6990231" y="3001541"/>
            <a:ext cx="67326" cy="369332"/>
          </a:xfrm>
          <a:prstGeom prst="rect">
            <a:avLst/>
          </a:prstGeom>
          <a:noFill/>
          <a:ln w="9525">
            <a:noFill/>
            <a:miter lim="800000"/>
            <a:headEnd/>
            <a:tailEnd/>
          </a:ln>
        </p:spPr>
        <p:txBody>
          <a:bodyPr wrap="none" lIns="0" tIns="0" rIns="0" bIns="0">
            <a:spAutoFit/>
          </a:bodyPr>
          <a:lstStyle/>
          <a:p>
            <a:pPr>
              <a:defRPr/>
            </a:pPr>
            <a:r>
              <a:rPr lang="en-US" sz="2400" b="1">
                <a:solidFill>
                  <a:schemeClr val="tx2">
                    <a:lumMod val="50000"/>
                  </a:schemeClr>
                </a:solidFill>
                <a:latin typeface="Cambria" pitchFamily="18" charset="0"/>
                <a:cs typeface="Arial" pitchFamily="34" charset="0"/>
              </a:rPr>
              <a:t> </a:t>
            </a:r>
            <a:endParaRPr lang="en-US" sz="1200">
              <a:solidFill>
                <a:schemeClr val="tx2">
                  <a:lumMod val="50000"/>
                </a:schemeClr>
              </a:solidFill>
              <a:latin typeface="Cambria" pitchFamily="18" charset="0"/>
              <a:cs typeface="Arial" pitchFamily="34" charset="0"/>
            </a:endParaRPr>
          </a:p>
        </p:txBody>
      </p:sp>
      <p:sp>
        <p:nvSpPr>
          <p:cNvPr id="66576" name="Rectangle 84"/>
          <p:cNvSpPr>
            <a:spLocks noChangeArrowheads="1"/>
          </p:cNvSpPr>
          <p:nvPr/>
        </p:nvSpPr>
        <p:spPr bwMode="auto">
          <a:xfrm>
            <a:off x="947660" y="3577804"/>
            <a:ext cx="2688236" cy="369332"/>
          </a:xfrm>
          <a:prstGeom prst="rect">
            <a:avLst/>
          </a:prstGeom>
          <a:noFill/>
          <a:ln w="9525">
            <a:noFill/>
            <a:miter lim="800000"/>
            <a:headEnd/>
            <a:tailEnd/>
          </a:ln>
        </p:spPr>
        <p:txBody>
          <a:bodyPr wrap="none" lIns="0" tIns="0" rIns="0" bIns="0">
            <a:spAutoFit/>
          </a:bodyPr>
          <a:lstStyle/>
          <a:p>
            <a:pPr>
              <a:defRPr/>
            </a:pPr>
            <a:r>
              <a:rPr lang="en-US" sz="2400" b="1" dirty="0" err="1">
                <a:solidFill>
                  <a:schemeClr val="tx2">
                    <a:lumMod val="50000"/>
                  </a:schemeClr>
                </a:solidFill>
                <a:latin typeface="Cambria" pitchFamily="18" charset="0"/>
                <a:cs typeface="Arial" pitchFamily="34" charset="0"/>
              </a:rPr>
              <a:t>Usia</a:t>
            </a:r>
            <a:r>
              <a:rPr lang="en-US" sz="2400" b="1" dirty="0">
                <a:solidFill>
                  <a:schemeClr val="tx2">
                    <a:lumMod val="50000"/>
                  </a:schemeClr>
                </a:solidFill>
                <a:latin typeface="Cambria" pitchFamily="18" charset="0"/>
                <a:cs typeface="Arial" pitchFamily="34" charset="0"/>
              </a:rPr>
              <a:t> </a:t>
            </a:r>
            <a:r>
              <a:rPr lang="en-US" sz="2400" b="1" dirty="0" err="1">
                <a:solidFill>
                  <a:schemeClr val="tx2">
                    <a:lumMod val="50000"/>
                  </a:schemeClr>
                </a:solidFill>
                <a:latin typeface="Cambria" pitchFamily="18" charset="0"/>
                <a:cs typeface="Arial" pitchFamily="34" charset="0"/>
              </a:rPr>
              <a:t>Guna</a:t>
            </a:r>
            <a:r>
              <a:rPr lang="en-US" sz="2400" b="1" dirty="0">
                <a:solidFill>
                  <a:schemeClr val="tx2">
                    <a:lumMod val="50000"/>
                  </a:schemeClr>
                </a:solidFill>
                <a:latin typeface="Cambria" pitchFamily="18" charset="0"/>
                <a:cs typeface="Arial" pitchFamily="34" charset="0"/>
              </a:rPr>
              <a:t> </a:t>
            </a:r>
            <a:r>
              <a:rPr lang="en-US" b="1" i="1" dirty="0">
                <a:solidFill>
                  <a:schemeClr val="tx2">
                    <a:lumMod val="50000"/>
                  </a:schemeClr>
                </a:solidFill>
                <a:latin typeface="Cambria" pitchFamily="18" charset="0"/>
                <a:cs typeface="Arial" pitchFamily="34" charset="0"/>
              </a:rPr>
              <a:t>(Useful life)</a:t>
            </a:r>
            <a:endParaRPr lang="en-US" sz="1200" i="1" dirty="0">
              <a:solidFill>
                <a:schemeClr val="tx2">
                  <a:lumMod val="50000"/>
                </a:schemeClr>
              </a:solidFill>
              <a:latin typeface="Cambria" pitchFamily="18" charset="0"/>
              <a:cs typeface="Arial" pitchFamily="34" charset="0"/>
            </a:endParaRPr>
          </a:p>
        </p:txBody>
      </p:sp>
      <p:sp>
        <p:nvSpPr>
          <p:cNvPr id="66577" name="Rectangle 85"/>
          <p:cNvSpPr>
            <a:spLocks noChangeArrowheads="1"/>
          </p:cNvSpPr>
          <p:nvPr/>
        </p:nvSpPr>
        <p:spPr bwMode="auto">
          <a:xfrm>
            <a:off x="5949930" y="3577804"/>
            <a:ext cx="168315" cy="369332"/>
          </a:xfrm>
          <a:prstGeom prst="rect">
            <a:avLst/>
          </a:prstGeom>
          <a:noFill/>
          <a:ln w="9525">
            <a:noFill/>
            <a:miter lim="800000"/>
            <a:headEnd/>
            <a:tailEnd/>
          </a:ln>
        </p:spPr>
        <p:txBody>
          <a:bodyPr wrap="none" lIns="0" tIns="0" rIns="0" bIns="0">
            <a:spAutoFit/>
          </a:bodyPr>
          <a:lstStyle/>
          <a:p>
            <a:pPr>
              <a:defRPr/>
            </a:pPr>
            <a:r>
              <a:rPr lang="en-US" sz="2400" b="1">
                <a:solidFill>
                  <a:schemeClr val="tx2">
                    <a:lumMod val="50000"/>
                  </a:schemeClr>
                </a:solidFill>
                <a:latin typeface="Cambria" pitchFamily="18" charset="0"/>
                <a:cs typeface="Arial" pitchFamily="34" charset="0"/>
              </a:rPr>
              <a:t>÷</a:t>
            </a:r>
            <a:endParaRPr lang="en-US" sz="1200">
              <a:solidFill>
                <a:schemeClr val="tx2">
                  <a:lumMod val="50000"/>
                </a:schemeClr>
              </a:solidFill>
              <a:latin typeface="Cambria" pitchFamily="18" charset="0"/>
              <a:cs typeface="Arial" pitchFamily="34" charset="0"/>
            </a:endParaRPr>
          </a:p>
        </p:txBody>
      </p:sp>
      <p:sp>
        <p:nvSpPr>
          <p:cNvPr id="66579" name="Rectangle 87"/>
          <p:cNvSpPr>
            <a:spLocks noChangeArrowheads="1"/>
          </p:cNvSpPr>
          <p:nvPr/>
        </p:nvSpPr>
        <p:spPr bwMode="auto">
          <a:xfrm>
            <a:off x="6640106" y="3577804"/>
            <a:ext cx="740587" cy="369332"/>
          </a:xfrm>
          <a:prstGeom prst="rect">
            <a:avLst/>
          </a:prstGeom>
          <a:noFill/>
          <a:ln w="9525">
            <a:noFill/>
            <a:miter lim="800000"/>
            <a:headEnd/>
            <a:tailEnd/>
          </a:ln>
        </p:spPr>
        <p:txBody>
          <a:bodyPr wrap="none" lIns="0" tIns="0" rIns="0" bIns="0">
            <a:spAutoFit/>
          </a:bodyPr>
          <a:lstStyle/>
          <a:p>
            <a:pPr>
              <a:defRPr/>
            </a:pPr>
            <a:r>
              <a:rPr lang="en-US" sz="2400" b="1" dirty="0">
                <a:solidFill>
                  <a:schemeClr val="tx2">
                    <a:lumMod val="50000"/>
                  </a:schemeClr>
                </a:solidFill>
                <a:latin typeface="Cambria" pitchFamily="18" charset="0"/>
                <a:cs typeface="Arial" pitchFamily="34" charset="0"/>
              </a:rPr>
              <a:t>           </a:t>
            </a:r>
            <a:endParaRPr lang="en-US" sz="1200" dirty="0">
              <a:solidFill>
                <a:schemeClr val="tx2">
                  <a:lumMod val="50000"/>
                </a:schemeClr>
              </a:solidFill>
              <a:latin typeface="Cambria" pitchFamily="18" charset="0"/>
              <a:cs typeface="Arial" pitchFamily="34" charset="0"/>
            </a:endParaRPr>
          </a:p>
        </p:txBody>
      </p:sp>
      <p:sp>
        <p:nvSpPr>
          <p:cNvPr id="66580" name="Rectangle 88"/>
          <p:cNvSpPr>
            <a:spLocks noChangeArrowheads="1"/>
          </p:cNvSpPr>
          <p:nvPr/>
        </p:nvSpPr>
        <p:spPr bwMode="auto">
          <a:xfrm>
            <a:off x="8074494" y="3577804"/>
            <a:ext cx="67326" cy="369332"/>
          </a:xfrm>
          <a:prstGeom prst="rect">
            <a:avLst/>
          </a:prstGeom>
          <a:noFill/>
          <a:ln w="9525">
            <a:noFill/>
            <a:miter lim="800000"/>
            <a:headEnd/>
            <a:tailEnd/>
          </a:ln>
        </p:spPr>
        <p:txBody>
          <a:bodyPr wrap="none" lIns="0" tIns="0" rIns="0" bIns="0">
            <a:spAutoFit/>
          </a:bodyPr>
          <a:lstStyle/>
          <a:p>
            <a:pPr>
              <a:defRPr/>
            </a:pPr>
            <a:r>
              <a:rPr lang="en-US" sz="2400" b="1">
                <a:solidFill>
                  <a:schemeClr val="tx2">
                    <a:lumMod val="50000"/>
                  </a:schemeClr>
                </a:solidFill>
                <a:latin typeface="Cambria" pitchFamily="18" charset="0"/>
                <a:cs typeface="Arial" pitchFamily="34" charset="0"/>
              </a:rPr>
              <a:t> </a:t>
            </a:r>
            <a:endParaRPr lang="en-US" sz="1200">
              <a:solidFill>
                <a:schemeClr val="tx2">
                  <a:lumMod val="50000"/>
                </a:schemeClr>
              </a:solidFill>
              <a:latin typeface="Cambria" pitchFamily="18" charset="0"/>
              <a:cs typeface="Arial" pitchFamily="34" charset="0"/>
            </a:endParaRPr>
          </a:p>
        </p:txBody>
      </p:sp>
      <p:sp>
        <p:nvSpPr>
          <p:cNvPr id="66581" name="Rectangle 89"/>
          <p:cNvSpPr>
            <a:spLocks noChangeArrowheads="1"/>
          </p:cNvSpPr>
          <p:nvPr/>
        </p:nvSpPr>
        <p:spPr bwMode="auto">
          <a:xfrm>
            <a:off x="971600" y="4155654"/>
            <a:ext cx="5181227" cy="369332"/>
          </a:xfrm>
          <a:prstGeom prst="rect">
            <a:avLst/>
          </a:prstGeom>
          <a:noFill/>
          <a:ln w="9525">
            <a:noFill/>
            <a:miter lim="800000"/>
            <a:headEnd/>
            <a:tailEnd/>
          </a:ln>
        </p:spPr>
        <p:txBody>
          <a:bodyPr wrap="none" lIns="0" tIns="0" rIns="0" bIns="0">
            <a:spAutoFit/>
          </a:bodyPr>
          <a:lstStyle/>
          <a:p>
            <a:pPr>
              <a:defRPr/>
            </a:pPr>
            <a:r>
              <a:rPr lang="en-US" sz="2400" b="1" dirty="0" err="1">
                <a:solidFill>
                  <a:schemeClr val="tx2">
                    <a:lumMod val="50000"/>
                  </a:schemeClr>
                </a:solidFill>
                <a:latin typeface="Cambria" pitchFamily="18" charset="0"/>
                <a:cs typeface="Arial" pitchFamily="34" charset="0"/>
              </a:rPr>
              <a:t>Susut</a:t>
            </a:r>
            <a:r>
              <a:rPr lang="en-US" sz="2400" b="1" dirty="0">
                <a:solidFill>
                  <a:schemeClr val="tx2">
                    <a:lumMod val="50000"/>
                  </a:schemeClr>
                </a:solidFill>
                <a:latin typeface="Cambria" pitchFamily="18" charset="0"/>
                <a:cs typeface="Arial" pitchFamily="34" charset="0"/>
              </a:rPr>
              <a:t> </a:t>
            </a:r>
            <a:r>
              <a:rPr lang="en-US" sz="2400" b="1" dirty="0" err="1">
                <a:solidFill>
                  <a:schemeClr val="tx2">
                    <a:lumMod val="50000"/>
                  </a:schemeClr>
                </a:solidFill>
                <a:latin typeface="Cambria" pitchFamily="18" charset="0"/>
                <a:cs typeface="Arial" pitchFamily="34" charset="0"/>
              </a:rPr>
              <a:t>Nilai</a:t>
            </a:r>
            <a:r>
              <a:rPr lang="en-US" sz="2400" b="1" dirty="0">
                <a:solidFill>
                  <a:schemeClr val="tx2">
                    <a:lumMod val="50000"/>
                  </a:schemeClr>
                </a:solidFill>
                <a:latin typeface="Cambria" pitchFamily="18" charset="0"/>
                <a:cs typeface="Arial" pitchFamily="34" charset="0"/>
              </a:rPr>
              <a:t> </a:t>
            </a:r>
            <a:r>
              <a:rPr lang="en-US" sz="2400" b="1" dirty="0" err="1">
                <a:solidFill>
                  <a:schemeClr val="tx2">
                    <a:lumMod val="50000"/>
                  </a:schemeClr>
                </a:solidFill>
                <a:latin typeface="Cambria" pitchFamily="18" charset="0"/>
                <a:cs typeface="Arial" pitchFamily="34" charset="0"/>
              </a:rPr>
              <a:t>Tahunan</a:t>
            </a:r>
            <a:r>
              <a:rPr lang="en-US" sz="2400" b="1" dirty="0">
                <a:solidFill>
                  <a:schemeClr val="tx2">
                    <a:lumMod val="50000"/>
                  </a:schemeClr>
                </a:solidFill>
                <a:latin typeface="Cambria" pitchFamily="18" charset="0"/>
                <a:cs typeface="Arial" pitchFamily="34" charset="0"/>
              </a:rPr>
              <a:t> </a:t>
            </a:r>
            <a:r>
              <a:rPr lang="en-US" b="1" i="1" dirty="0">
                <a:solidFill>
                  <a:schemeClr val="tx2">
                    <a:lumMod val="50000"/>
                  </a:schemeClr>
                </a:solidFill>
                <a:latin typeface="Cambria" pitchFamily="18" charset="0"/>
                <a:cs typeface="Arial" pitchFamily="34" charset="0"/>
              </a:rPr>
              <a:t>(Annual depreciation)</a:t>
            </a:r>
            <a:endParaRPr lang="en-US" sz="1200" i="1" dirty="0">
              <a:solidFill>
                <a:schemeClr val="tx2">
                  <a:lumMod val="50000"/>
                </a:schemeClr>
              </a:solidFill>
              <a:latin typeface="Cambria" pitchFamily="18" charset="0"/>
              <a:cs typeface="Arial" pitchFamily="34" charset="0"/>
            </a:endParaRPr>
          </a:p>
        </p:txBody>
      </p:sp>
      <p:sp>
        <p:nvSpPr>
          <p:cNvPr id="66583" name="Rectangle 91"/>
          <p:cNvSpPr>
            <a:spLocks noChangeArrowheads="1"/>
          </p:cNvSpPr>
          <p:nvPr/>
        </p:nvSpPr>
        <p:spPr bwMode="auto">
          <a:xfrm>
            <a:off x="6634914" y="4155654"/>
            <a:ext cx="665246" cy="369332"/>
          </a:xfrm>
          <a:prstGeom prst="rect">
            <a:avLst/>
          </a:prstGeom>
          <a:noFill/>
          <a:ln w="9525">
            <a:noFill/>
            <a:miter lim="800000"/>
            <a:headEnd/>
            <a:tailEnd/>
          </a:ln>
        </p:spPr>
        <p:txBody>
          <a:bodyPr wrap="none" lIns="0" tIns="0" rIns="0" bIns="0">
            <a:spAutoFit/>
          </a:bodyPr>
          <a:lstStyle/>
          <a:p>
            <a:pPr>
              <a:defRPr/>
            </a:pPr>
            <a:r>
              <a:rPr lang="en-US" sz="2400" b="1" dirty="0">
                <a:solidFill>
                  <a:schemeClr val="tx2">
                    <a:lumMod val="50000"/>
                  </a:schemeClr>
                </a:solidFill>
                <a:latin typeface="Cambria" pitchFamily="18" charset="0"/>
                <a:cs typeface="Arial" pitchFamily="34" charset="0"/>
              </a:rPr>
              <a:t>RM   </a:t>
            </a:r>
            <a:endParaRPr lang="en-US" sz="1200" dirty="0">
              <a:solidFill>
                <a:schemeClr val="tx2">
                  <a:lumMod val="50000"/>
                </a:schemeClr>
              </a:solidFill>
              <a:latin typeface="Cambria" pitchFamily="18" charset="0"/>
              <a:cs typeface="Arial" pitchFamily="34" charset="0"/>
            </a:endParaRPr>
          </a:p>
        </p:txBody>
      </p:sp>
      <p:sp>
        <p:nvSpPr>
          <p:cNvPr id="66584" name="Rectangle 92"/>
          <p:cNvSpPr>
            <a:spLocks noChangeArrowheads="1"/>
          </p:cNvSpPr>
          <p:nvPr/>
        </p:nvSpPr>
        <p:spPr bwMode="auto">
          <a:xfrm>
            <a:off x="7228356" y="4155654"/>
            <a:ext cx="67326" cy="369332"/>
          </a:xfrm>
          <a:prstGeom prst="rect">
            <a:avLst/>
          </a:prstGeom>
          <a:noFill/>
          <a:ln w="9525">
            <a:noFill/>
            <a:miter lim="800000"/>
            <a:headEnd/>
            <a:tailEnd/>
          </a:ln>
        </p:spPr>
        <p:txBody>
          <a:bodyPr wrap="none" lIns="0" tIns="0" rIns="0" bIns="0">
            <a:spAutoFit/>
          </a:bodyPr>
          <a:lstStyle/>
          <a:p>
            <a:pPr>
              <a:defRPr/>
            </a:pPr>
            <a:r>
              <a:rPr lang="en-US" sz="2400" b="1">
                <a:solidFill>
                  <a:schemeClr val="tx2">
                    <a:lumMod val="50000"/>
                  </a:schemeClr>
                </a:solidFill>
                <a:latin typeface="Cambria" pitchFamily="18" charset="0"/>
                <a:cs typeface="Arial" pitchFamily="34" charset="0"/>
              </a:rPr>
              <a:t> </a:t>
            </a:r>
            <a:endParaRPr lang="en-US" sz="1200">
              <a:solidFill>
                <a:schemeClr val="tx2">
                  <a:lumMod val="50000"/>
                </a:schemeClr>
              </a:solidFill>
              <a:latin typeface="Cambria" pitchFamily="18" charset="0"/>
              <a:cs typeface="Arial" pitchFamily="34" charset="0"/>
            </a:endParaRPr>
          </a:p>
        </p:txBody>
      </p:sp>
      <p:sp>
        <p:nvSpPr>
          <p:cNvPr id="66586" name="Rectangle 94"/>
          <p:cNvSpPr>
            <a:spLocks noChangeArrowheads="1"/>
          </p:cNvSpPr>
          <p:nvPr/>
        </p:nvSpPr>
        <p:spPr bwMode="auto">
          <a:xfrm>
            <a:off x="5949929" y="2955822"/>
            <a:ext cx="2235221" cy="45719"/>
          </a:xfrm>
          <a:prstGeom prst="rect">
            <a:avLst/>
          </a:prstGeom>
          <a:solidFill>
            <a:srgbClr val="000000"/>
          </a:solidFill>
          <a:ln w="9525">
            <a:noFill/>
            <a:miter lim="800000"/>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588" name="Rectangle 96"/>
          <p:cNvSpPr>
            <a:spLocks noChangeArrowheads="1"/>
          </p:cNvSpPr>
          <p:nvPr/>
        </p:nvSpPr>
        <p:spPr bwMode="auto">
          <a:xfrm>
            <a:off x="5949929" y="4090041"/>
            <a:ext cx="2238396" cy="45719"/>
          </a:xfrm>
          <a:prstGeom prst="rect">
            <a:avLst/>
          </a:prstGeom>
          <a:solidFill>
            <a:srgbClr val="000000"/>
          </a:solidFill>
          <a:ln w="9525">
            <a:noFill/>
            <a:miter lim="800000"/>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590" name="Rectangle 98"/>
          <p:cNvSpPr>
            <a:spLocks noChangeArrowheads="1"/>
          </p:cNvSpPr>
          <p:nvPr/>
        </p:nvSpPr>
        <p:spPr bwMode="auto">
          <a:xfrm>
            <a:off x="5949930" y="4652860"/>
            <a:ext cx="2251096" cy="45719"/>
          </a:xfrm>
          <a:prstGeom prst="rect">
            <a:avLst/>
          </a:prstGeom>
          <a:solidFill>
            <a:srgbClr val="000000"/>
          </a:solidFill>
          <a:ln w="9525">
            <a:noFill/>
            <a:miter lim="800000"/>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592" name="Rectangle 100"/>
          <p:cNvSpPr>
            <a:spLocks noChangeArrowheads="1"/>
          </p:cNvSpPr>
          <p:nvPr/>
        </p:nvSpPr>
        <p:spPr bwMode="auto">
          <a:xfrm>
            <a:off x="5949929" y="4783832"/>
            <a:ext cx="2235221" cy="68262"/>
          </a:xfrm>
          <a:prstGeom prst="rect">
            <a:avLst/>
          </a:prstGeom>
          <a:solidFill>
            <a:srgbClr val="000000"/>
          </a:solidFill>
          <a:ln w="9525">
            <a:noFill/>
            <a:miter lim="800000"/>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grpSp>
        <p:nvGrpSpPr>
          <p:cNvPr id="48160" name="Group 70"/>
          <p:cNvGrpSpPr>
            <a:grpSpLocks/>
          </p:cNvGrpSpPr>
          <p:nvPr/>
        </p:nvGrpSpPr>
        <p:grpSpPr bwMode="auto">
          <a:xfrm>
            <a:off x="7010400" y="116632"/>
            <a:ext cx="1681163" cy="1633538"/>
            <a:chOff x="2691" y="3192"/>
            <a:chExt cx="1059" cy="1029"/>
          </a:xfrm>
        </p:grpSpPr>
        <p:sp>
          <p:nvSpPr>
            <p:cNvPr id="66594" name="Freeform 5"/>
            <p:cNvSpPr>
              <a:spLocks/>
            </p:cNvSpPr>
            <p:nvPr/>
          </p:nvSpPr>
          <p:spPr bwMode="auto">
            <a:xfrm>
              <a:off x="3112" y="3192"/>
              <a:ext cx="287" cy="226"/>
            </a:xfrm>
            <a:custGeom>
              <a:avLst/>
              <a:gdLst>
                <a:gd name="T0" fmla="*/ 270 w 2014"/>
                <a:gd name="T1" fmla="*/ 200 h 1583"/>
                <a:gd name="T2" fmla="*/ 261 w 2014"/>
                <a:gd name="T3" fmla="*/ 192 h 1583"/>
                <a:gd name="T4" fmla="*/ 257 w 2014"/>
                <a:gd name="T5" fmla="*/ 138 h 1583"/>
                <a:gd name="T6" fmla="*/ 242 w 2014"/>
                <a:gd name="T7" fmla="*/ 86 h 1583"/>
                <a:gd name="T8" fmla="*/ 228 w 2014"/>
                <a:gd name="T9" fmla="*/ 62 h 1583"/>
                <a:gd name="T10" fmla="*/ 214 w 2014"/>
                <a:gd name="T11" fmla="*/ 62 h 1583"/>
                <a:gd name="T12" fmla="*/ 203 w 2014"/>
                <a:gd name="T13" fmla="*/ 73 h 1583"/>
                <a:gd name="T14" fmla="*/ 184 w 2014"/>
                <a:gd name="T15" fmla="*/ 84 h 1583"/>
                <a:gd name="T16" fmla="*/ 162 w 2014"/>
                <a:gd name="T17" fmla="*/ 86 h 1583"/>
                <a:gd name="T18" fmla="*/ 144 w 2014"/>
                <a:gd name="T19" fmla="*/ 97 h 1583"/>
                <a:gd name="T20" fmla="*/ 122 w 2014"/>
                <a:gd name="T21" fmla="*/ 100 h 1583"/>
                <a:gd name="T22" fmla="*/ 101 w 2014"/>
                <a:gd name="T23" fmla="*/ 94 h 1583"/>
                <a:gd name="T24" fmla="*/ 89 w 2014"/>
                <a:gd name="T25" fmla="*/ 91 h 1583"/>
                <a:gd name="T26" fmla="*/ 73 w 2014"/>
                <a:gd name="T27" fmla="*/ 98 h 1583"/>
                <a:gd name="T28" fmla="*/ 54 w 2014"/>
                <a:gd name="T29" fmla="*/ 97 h 1583"/>
                <a:gd name="T30" fmla="*/ 42 w 2014"/>
                <a:gd name="T31" fmla="*/ 126 h 1583"/>
                <a:gd name="T32" fmla="*/ 35 w 2014"/>
                <a:gd name="T33" fmla="*/ 159 h 1583"/>
                <a:gd name="T34" fmla="*/ 34 w 2014"/>
                <a:gd name="T35" fmla="*/ 203 h 1583"/>
                <a:gd name="T36" fmla="*/ 30 w 2014"/>
                <a:gd name="T37" fmla="*/ 220 h 1583"/>
                <a:gd name="T38" fmla="*/ 18 w 2014"/>
                <a:gd name="T39" fmla="*/ 199 h 1583"/>
                <a:gd name="T40" fmla="*/ 16 w 2014"/>
                <a:gd name="T41" fmla="*/ 174 h 1583"/>
                <a:gd name="T42" fmla="*/ 3 w 2014"/>
                <a:gd name="T43" fmla="*/ 162 h 1583"/>
                <a:gd name="T44" fmla="*/ 0 w 2014"/>
                <a:gd name="T45" fmla="*/ 136 h 1583"/>
                <a:gd name="T46" fmla="*/ 5 w 2014"/>
                <a:gd name="T47" fmla="*/ 115 h 1583"/>
                <a:gd name="T48" fmla="*/ 15 w 2014"/>
                <a:gd name="T49" fmla="*/ 90 h 1583"/>
                <a:gd name="T50" fmla="*/ 32 w 2014"/>
                <a:gd name="T51" fmla="*/ 66 h 1583"/>
                <a:gd name="T52" fmla="*/ 49 w 2014"/>
                <a:gd name="T53" fmla="*/ 52 h 1583"/>
                <a:gd name="T54" fmla="*/ 41 w 2014"/>
                <a:gd name="T55" fmla="*/ 45 h 1583"/>
                <a:gd name="T56" fmla="*/ 71 w 2014"/>
                <a:gd name="T57" fmla="*/ 24 h 1583"/>
                <a:gd name="T58" fmla="*/ 108 w 2014"/>
                <a:gd name="T59" fmla="*/ 8 h 1583"/>
                <a:gd name="T60" fmla="*/ 145 w 2014"/>
                <a:gd name="T61" fmla="*/ 0 h 1583"/>
                <a:gd name="T62" fmla="*/ 181 w 2014"/>
                <a:gd name="T63" fmla="*/ 2 h 1583"/>
                <a:gd name="T64" fmla="*/ 210 w 2014"/>
                <a:gd name="T65" fmla="*/ 12 h 1583"/>
                <a:gd name="T66" fmla="*/ 230 w 2014"/>
                <a:gd name="T67" fmla="*/ 30 h 1583"/>
                <a:gd name="T68" fmla="*/ 241 w 2014"/>
                <a:gd name="T69" fmla="*/ 55 h 1583"/>
                <a:gd name="T70" fmla="*/ 261 w 2014"/>
                <a:gd name="T71" fmla="*/ 66 h 1583"/>
                <a:gd name="T72" fmla="*/ 275 w 2014"/>
                <a:gd name="T73" fmla="*/ 86 h 1583"/>
                <a:gd name="T74" fmla="*/ 283 w 2014"/>
                <a:gd name="T75" fmla="*/ 108 h 1583"/>
                <a:gd name="T76" fmla="*/ 287 w 2014"/>
                <a:gd name="T77" fmla="*/ 130 h 1583"/>
                <a:gd name="T78" fmla="*/ 286 w 2014"/>
                <a:gd name="T79" fmla="*/ 161 h 1583"/>
                <a:gd name="T80" fmla="*/ 279 w 2014"/>
                <a:gd name="T81" fmla="*/ 191 h 1583"/>
                <a:gd name="T82" fmla="*/ 272 w 2014"/>
                <a:gd name="T83" fmla="*/ 209 h 15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14"/>
                <a:gd name="T127" fmla="*/ 0 h 1583"/>
                <a:gd name="T128" fmla="*/ 2014 w 2014"/>
                <a:gd name="T129" fmla="*/ 1583 h 15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14" h="1583">
                  <a:moveTo>
                    <a:pt x="1910" y="1462"/>
                  </a:moveTo>
                  <a:lnTo>
                    <a:pt x="1892" y="1400"/>
                  </a:lnTo>
                  <a:lnTo>
                    <a:pt x="1810" y="1528"/>
                  </a:lnTo>
                  <a:lnTo>
                    <a:pt x="1829" y="1348"/>
                  </a:lnTo>
                  <a:lnTo>
                    <a:pt x="1827" y="1156"/>
                  </a:lnTo>
                  <a:lnTo>
                    <a:pt x="1804" y="967"/>
                  </a:lnTo>
                  <a:lnTo>
                    <a:pt x="1760" y="780"/>
                  </a:lnTo>
                  <a:lnTo>
                    <a:pt x="1701" y="603"/>
                  </a:lnTo>
                  <a:lnTo>
                    <a:pt x="1648" y="479"/>
                  </a:lnTo>
                  <a:lnTo>
                    <a:pt x="1599" y="435"/>
                  </a:lnTo>
                  <a:lnTo>
                    <a:pt x="1538" y="423"/>
                  </a:lnTo>
                  <a:lnTo>
                    <a:pt x="1500" y="435"/>
                  </a:lnTo>
                  <a:lnTo>
                    <a:pt x="1472" y="454"/>
                  </a:lnTo>
                  <a:lnTo>
                    <a:pt x="1422" y="514"/>
                  </a:lnTo>
                  <a:lnTo>
                    <a:pt x="1360" y="560"/>
                  </a:lnTo>
                  <a:lnTo>
                    <a:pt x="1289" y="591"/>
                  </a:lnTo>
                  <a:lnTo>
                    <a:pt x="1214" y="603"/>
                  </a:lnTo>
                  <a:lnTo>
                    <a:pt x="1137" y="600"/>
                  </a:lnTo>
                  <a:lnTo>
                    <a:pt x="1078" y="650"/>
                  </a:lnTo>
                  <a:lnTo>
                    <a:pt x="1010" y="679"/>
                  </a:lnTo>
                  <a:lnTo>
                    <a:pt x="936" y="697"/>
                  </a:lnTo>
                  <a:lnTo>
                    <a:pt x="858" y="697"/>
                  </a:lnTo>
                  <a:lnTo>
                    <a:pt x="779" y="688"/>
                  </a:lnTo>
                  <a:lnTo>
                    <a:pt x="709" y="659"/>
                  </a:lnTo>
                  <a:lnTo>
                    <a:pt x="647" y="620"/>
                  </a:lnTo>
                  <a:lnTo>
                    <a:pt x="626" y="639"/>
                  </a:lnTo>
                  <a:lnTo>
                    <a:pt x="572" y="667"/>
                  </a:lnTo>
                  <a:lnTo>
                    <a:pt x="513" y="688"/>
                  </a:lnTo>
                  <a:lnTo>
                    <a:pt x="451" y="688"/>
                  </a:lnTo>
                  <a:lnTo>
                    <a:pt x="379" y="679"/>
                  </a:lnTo>
                  <a:lnTo>
                    <a:pt x="318" y="815"/>
                  </a:lnTo>
                  <a:lnTo>
                    <a:pt x="297" y="883"/>
                  </a:lnTo>
                  <a:lnTo>
                    <a:pt x="275" y="960"/>
                  </a:lnTo>
                  <a:lnTo>
                    <a:pt x="243" y="1117"/>
                  </a:lnTo>
                  <a:lnTo>
                    <a:pt x="236" y="1271"/>
                  </a:lnTo>
                  <a:lnTo>
                    <a:pt x="236" y="1419"/>
                  </a:lnTo>
                  <a:lnTo>
                    <a:pt x="243" y="1583"/>
                  </a:lnTo>
                  <a:lnTo>
                    <a:pt x="208" y="1542"/>
                  </a:lnTo>
                  <a:lnTo>
                    <a:pt x="164" y="1480"/>
                  </a:lnTo>
                  <a:lnTo>
                    <a:pt x="125" y="1392"/>
                  </a:lnTo>
                  <a:lnTo>
                    <a:pt x="114" y="1301"/>
                  </a:lnTo>
                  <a:lnTo>
                    <a:pt x="114" y="1218"/>
                  </a:lnTo>
                  <a:lnTo>
                    <a:pt x="134" y="1132"/>
                  </a:lnTo>
                  <a:lnTo>
                    <a:pt x="18" y="1132"/>
                  </a:lnTo>
                  <a:lnTo>
                    <a:pt x="0" y="1047"/>
                  </a:lnTo>
                  <a:lnTo>
                    <a:pt x="0" y="951"/>
                  </a:lnTo>
                  <a:lnTo>
                    <a:pt x="16" y="854"/>
                  </a:lnTo>
                  <a:lnTo>
                    <a:pt x="32" y="804"/>
                  </a:lnTo>
                  <a:lnTo>
                    <a:pt x="60" y="717"/>
                  </a:lnTo>
                  <a:lnTo>
                    <a:pt x="104" y="629"/>
                  </a:lnTo>
                  <a:lnTo>
                    <a:pt x="173" y="532"/>
                  </a:lnTo>
                  <a:lnTo>
                    <a:pt x="226" y="464"/>
                  </a:lnTo>
                  <a:lnTo>
                    <a:pt x="310" y="384"/>
                  </a:lnTo>
                  <a:lnTo>
                    <a:pt x="342" y="365"/>
                  </a:lnTo>
                  <a:lnTo>
                    <a:pt x="272" y="337"/>
                  </a:lnTo>
                  <a:lnTo>
                    <a:pt x="291" y="314"/>
                  </a:lnTo>
                  <a:lnTo>
                    <a:pt x="379" y="247"/>
                  </a:lnTo>
                  <a:lnTo>
                    <a:pt x="498" y="169"/>
                  </a:lnTo>
                  <a:lnTo>
                    <a:pt x="634" y="103"/>
                  </a:lnTo>
                  <a:lnTo>
                    <a:pt x="761" y="54"/>
                  </a:lnTo>
                  <a:lnTo>
                    <a:pt x="874" y="23"/>
                  </a:lnTo>
                  <a:lnTo>
                    <a:pt x="1017" y="3"/>
                  </a:lnTo>
                  <a:lnTo>
                    <a:pt x="1161" y="0"/>
                  </a:lnTo>
                  <a:lnTo>
                    <a:pt x="1272" y="13"/>
                  </a:lnTo>
                  <a:lnTo>
                    <a:pt x="1372" y="38"/>
                  </a:lnTo>
                  <a:lnTo>
                    <a:pt x="1472" y="82"/>
                  </a:lnTo>
                  <a:lnTo>
                    <a:pt x="1544" y="137"/>
                  </a:lnTo>
                  <a:lnTo>
                    <a:pt x="1616" y="209"/>
                  </a:lnTo>
                  <a:lnTo>
                    <a:pt x="1665" y="298"/>
                  </a:lnTo>
                  <a:lnTo>
                    <a:pt x="1690" y="384"/>
                  </a:lnTo>
                  <a:lnTo>
                    <a:pt x="1757" y="407"/>
                  </a:lnTo>
                  <a:lnTo>
                    <a:pt x="1832" y="464"/>
                  </a:lnTo>
                  <a:lnTo>
                    <a:pt x="1886" y="521"/>
                  </a:lnTo>
                  <a:lnTo>
                    <a:pt x="1931" y="600"/>
                  </a:lnTo>
                  <a:lnTo>
                    <a:pt x="1961" y="667"/>
                  </a:lnTo>
                  <a:lnTo>
                    <a:pt x="1989" y="754"/>
                  </a:lnTo>
                  <a:lnTo>
                    <a:pt x="2008" y="844"/>
                  </a:lnTo>
                  <a:lnTo>
                    <a:pt x="2014" y="912"/>
                  </a:lnTo>
                  <a:lnTo>
                    <a:pt x="2014" y="1019"/>
                  </a:lnTo>
                  <a:lnTo>
                    <a:pt x="2008" y="1126"/>
                  </a:lnTo>
                  <a:lnTo>
                    <a:pt x="1989" y="1234"/>
                  </a:lnTo>
                  <a:lnTo>
                    <a:pt x="1961" y="1340"/>
                  </a:lnTo>
                  <a:lnTo>
                    <a:pt x="1916" y="1453"/>
                  </a:lnTo>
                  <a:lnTo>
                    <a:pt x="1910" y="1462"/>
                  </a:lnTo>
                  <a:close/>
                </a:path>
              </a:pathLst>
            </a:custGeom>
            <a:solidFill>
              <a:srgbClr val="000000"/>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595" name="Freeform 6"/>
            <p:cNvSpPr>
              <a:spLocks/>
            </p:cNvSpPr>
            <p:nvPr/>
          </p:nvSpPr>
          <p:spPr bwMode="auto">
            <a:xfrm>
              <a:off x="3136" y="3253"/>
              <a:ext cx="237" cy="308"/>
            </a:xfrm>
            <a:custGeom>
              <a:avLst/>
              <a:gdLst>
                <a:gd name="T0" fmla="*/ 9 w 1656"/>
                <a:gd name="T1" fmla="*/ 142 h 2161"/>
                <a:gd name="T2" fmla="*/ 10 w 1656"/>
                <a:gd name="T3" fmla="*/ 99 h 2161"/>
                <a:gd name="T4" fmla="*/ 18 w 1656"/>
                <a:gd name="T5" fmla="*/ 66 h 2161"/>
                <a:gd name="T6" fmla="*/ 29 w 1656"/>
                <a:gd name="T7" fmla="*/ 36 h 2161"/>
                <a:gd name="T8" fmla="*/ 49 w 1656"/>
                <a:gd name="T9" fmla="*/ 38 h 2161"/>
                <a:gd name="T10" fmla="*/ 65 w 1656"/>
                <a:gd name="T11" fmla="*/ 31 h 2161"/>
                <a:gd name="T12" fmla="*/ 77 w 1656"/>
                <a:gd name="T13" fmla="*/ 34 h 2161"/>
                <a:gd name="T14" fmla="*/ 98 w 1656"/>
                <a:gd name="T15" fmla="*/ 39 h 2161"/>
                <a:gd name="T16" fmla="*/ 120 w 1656"/>
                <a:gd name="T17" fmla="*/ 36 h 2161"/>
                <a:gd name="T18" fmla="*/ 138 w 1656"/>
                <a:gd name="T19" fmla="*/ 25 h 2161"/>
                <a:gd name="T20" fmla="*/ 160 w 1656"/>
                <a:gd name="T21" fmla="*/ 24 h 2161"/>
                <a:gd name="T22" fmla="*/ 179 w 1656"/>
                <a:gd name="T23" fmla="*/ 13 h 2161"/>
                <a:gd name="T24" fmla="*/ 190 w 1656"/>
                <a:gd name="T25" fmla="*/ 2 h 2161"/>
                <a:gd name="T26" fmla="*/ 204 w 1656"/>
                <a:gd name="T27" fmla="*/ 2 h 2161"/>
                <a:gd name="T28" fmla="*/ 219 w 1656"/>
                <a:gd name="T29" fmla="*/ 26 h 2161"/>
                <a:gd name="T30" fmla="*/ 233 w 1656"/>
                <a:gd name="T31" fmla="*/ 78 h 2161"/>
                <a:gd name="T32" fmla="*/ 237 w 1656"/>
                <a:gd name="T33" fmla="*/ 132 h 2161"/>
                <a:gd name="T34" fmla="*/ 233 w 1656"/>
                <a:gd name="T35" fmla="*/ 170 h 2161"/>
                <a:gd name="T36" fmla="*/ 223 w 1656"/>
                <a:gd name="T37" fmla="*/ 215 h 2161"/>
                <a:gd name="T38" fmla="*/ 203 w 1656"/>
                <a:gd name="T39" fmla="*/ 257 h 2161"/>
                <a:gd name="T40" fmla="*/ 191 w 1656"/>
                <a:gd name="T41" fmla="*/ 270 h 2161"/>
                <a:gd name="T42" fmla="*/ 175 w 1656"/>
                <a:gd name="T43" fmla="*/ 277 h 2161"/>
                <a:gd name="T44" fmla="*/ 161 w 1656"/>
                <a:gd name="T45" fmla="*/ 285 h 2161"/>
                <a:gd name="T46" fmla="*/ 157 w 1656"/>
                <a:gd name="T47" fmla="*/ 294 h 2161"/>
                <a:gd name="T48" fmla="*/ 151 w 1656"/>
                <a:gd name="T49" fmla="*/ 302 h 2161"/>
                <a:gd name="T50" fmla="*/ 120 w 1656"/>
                <a:gd name="T51" fmla="*/ 308 h 2161"/>
                <a:gd name="T52" fmla="*/ 89 w 1656"/>
                <a:gd name="T53" fmla="*/ 303 h 2161"/>
                <a:gd name="T54" fmla="*/ 78 w 1656"/>
                <a:gd name="T55" fmla="*/ 300 h 2161"/>
                <a:gd name="T56" fmla="*/ 70 w 1656"/>
                <a:gd name="T57" fmla="*/ 288 h 2161"/>
                <a:gd name="T58" fmla="*/ 63 w 1656"/>
                <a:gd name="T59" fmla="*/ 279 h 2161"/>
                <a:gd name="T60" fmla="*/ 53 w 1656"/>
                <a:gd name="T61" fmla="*/ 275 h 2161"/>
                <a:gd name="T62" fmla="*/ 50 w 1656"/>
                <a:gd name="T63" fmla="*/ 259 h 2161"/>
                <a:gd name="T64" fmla="*/ 44 w 1656"/>
                <a:gd name="T65" fmla="*/ 237 h 2161"/>
                <a:gd name="T66" fmla="*/ 21 w 1656"/>
                <a:gd name="T67" fmla="*/ 233 h 2161"/>
                <a:gd name="T68" fmla="*/ 23 w 1656"/>
                <a:gd name="T69" fmla="*/ 198 h 2161"/>
                <a:gd name="T70" fmla="*/ 12 w 1656"/>
                <a:gd name="T71" fmla="*/ 175 h 2161"/>
                <a:gd name="T72" fmla="*/ 5 w 1656"/>
                <a:gd name="T73" fmla="*/ 159 h 2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6"/>
                <a:gd name="T112" fmla="*/ 0 h 2161"/>
                <a:gd name="T113" fmla="*/ 1656 w 1656"/>
                <a:gd name="T114" fmla="*/ 2161 h 2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6" h="2161">
                  <a:moveTo>
                    <a:pt x="70" y="1160"/>
                  </a:moveTo>
                  <a:lnTo>
                    <a:pt x="63" y="996"/>
                  </a:lnTo>
                  <a:lnTo>
                    <a:pt x="63" y="848"/>
                  </a:lnTo>
                  <a:lnTo>
                    <a:pt x="70" y="694"/>
                  </a:lnTo>
                  <a:lnTo>
                    <a:pt x="102" y="537"/>
                  </a:lnTo>
                  <a:lnTo>
                    <a:pt x="124" y="460"/>
                  </a:lnTo>
                  <a:lnTo>
                    <a:pt x="145" y="392"/>
                  </a:lnTo>
                  <a:lnTo>
                    <a:pt x="206" y="256"/>
                  </a:lnTo>
                  <a:lnTo>
                    <a:pt x="278" y="265"/>
                  </a:lnTo>
                  <a:lnTo>
                    <a:pt x="340" y="265"/>
                  </a:lnTo>
                  <a:lnTo>
                    <a:pt x="399" y="244"/>
                  </a:lnTo>
                  <a:lnTo>
                    <a:pt x="453" y="216"/>
                  </a:lnTo>
                  <a:lnTo>
                    <a:pt x="474" y="197"/>
                  </a:lnTo>
                  <a:lnTo>
                    <a:pt x="536" y="236"/>
                  </a:lnTo>
                  <a:lnTo>
                    <a:pt x="606" y="265"/>
                  </a:lnTo>
                  <a:lnTo>
                    <a:pt x="685" y="274"/>
                  </a:lnTo>
                  <a:lnTo>
                    <a:pt x="763" y="274"/>
                  </a:lnTo>
                  <a:lnTo>
                    <a:pt x="837" y="256"/>
                  </a:lnTo>
                  <a:lnTo>
                    <a:pt x="905" y="227"/>
                  </a:lnTo>
                  <a:lnTo>
                    <a:pt x="964" y="177"/>
                  </a:lnTo>
                  <a:lnTo>
                    <a:pt x="1041" y="180"/>
                  </a:lnTo>
                  <a:lnTo>
                    <a:pt x="1116" y="168"/>
                  </a:lnTo>
                  <a:lnTo>
                    <a:pt x="1187" y="137"/>
                  </a:lnTo>
                  <a:lnTo>
                    <a:pt x="1249" y="91"/>
                  </a:lnTo>
                  <a:lnTo>
                    <a:pt x="1299" y="31"/>
                  </a:lnTo>
                  <a:lnTo>
                    <a:pt x="1327" y="12"/>
                  </a:lnTo>
                  <a:lnTo>
                    <a:pt x="1365" y="0"/>
                  </a:lnTo>
                  <a:lnTo>
                    <a:pt x="1426" y="12"/>
                  </a:lnTo>
                  <a:lnTo>
                    <a:pt x="1475" y="56"/>
                  </a:lnTo>
                  <a:lnTo>
                    <a:pt x="1528" y="180"/>
                  </a:lnTo>
                  <a:lnTo>
                    <a:pt x="1587" y="357"/>
                  </a:lnTo>
                  <a:lnTo>
                    <a:pt x="1631" y="544"/>
                  </a:lnTo>
                  <a:lnTo>
                    <a:pt x="1654" y="733"/>
                  </a:lnTo>
                  <a:lnTo>
                    <a:pt x="1656" y="925"/>
                  </a:lnTo>
                  <a:lnTo>
                    <a:pt x="1637" y="1105"/>
                  </a:lnTo>
                  <a:lnTo>
                    <a:pt x="1631" y="1191"/>
                  </a:lnTo>
                  <a:lnTo>
                    <a:pt x="1606" y="1353"/>
                  </a:lnTo>
                  <a:lnTo>
                    <a:pt x="1561" y="1509"/>
                  </a:lnTo>
                  <a:lnTo>
                    <a:pt x="1500" y="1659"/>
                  </a:lnTo>
                  <a:lnTo>
                    <a:pt x="1420" y="1804"/>
                  </a:lnTo>
                  <a:lnTo>
                    <a:pt x="1377" y="1863"/>
                  </a:lnTo>
                  <a:lnTo>
                    <a:pt x="1336" y="1897"/>
                  </a:lnTo>
                  <a:lnTo>
                    <a:pt x="1277" y="1924"/>
                  </a:lnTo>
                  <a:lnTo>
                    <a:pt x="1222" y="1943"/>
                  </a:lnTo>
                  <a:lnTo>
                    <a:pt x="1157" y="1975"/>
                  </a:lnTo>
                  <a:lnTo>
                    <a:pt x="1128" y="1998"/>
                  </a:lnTo>
                  <a:lnTo>
                    <a:pt x="1107" y="2028"/>
                  </a:lnTo>
                  <a:lnTo>
                    <a:pt x="1097" y="2065"/>
                  </a:lnTo>
                  <a:lnTo>
                    <a:pt x="1089" y="2103"/>
                  </a:lnTo>
                  <a:lnTo>
                    <a:pt x="1055" y="2120"/>
                  </a:lnTo>
                  <a:lnTo>
                    <a:pt x="947" y="2149"/>
                  </a:lnTo>
                  <a:lnTo>
                    <a:pt x="837" y="2161"/>
                  </a:lnTo>
                  <a:lnTo>
                    <a:pt x="725" y="2151"/>
                  </a:lnTo>
                  <a:lnTo>
                    <a:pt x="619" y="2129"/>
                  </a:lnTo>
                  <a:lnTo>
                    <a:pt x="574" y="2113"/>
                  </a:lnTo>
                  <a:lnTo>
                    <a:pt x="544" y="2103"/>
                  </a:lnTo>
                  <a:lnTo>
                    <a:pt x="515" y="2082"/>
                  </a:lnTo>
                  <a:lnTo>
                    <a:pt x="486" y="2023"/>
                  </a:lnTo>
                  <a:lnTo>
                    <a:pt x="469" y="1992"/>
                  </a:lnTo>
                  <a:lnTo>
                    <a:pt x="439" y="1960"/>
                  </a:lnTo>
                  <a:lnTo>
                    <a:pt x="407" y="1937"/>
                  </a:lnTo>
                  <a:lnTo>
                    <a:pt x="371" y="1928"/>
                  </a:lnTo>
                  <a:lnTo>
                    <a:pt x="363" y="1872"/>
                  </a:lnTo>
                  <a:lnTo>
                    <a:pt x="352" y="1815"/>
                  </a:lnTo>
                  <a:lnTo>
                    <a:pt x="329" y="1741"/>
                  </a:lnTo>
                  <a:lnTo>
                    <a:pt x="305" y="1661"/>
                  </a:lnTo>
                  <a:lnTo>
                    <a:pt x="281" y="1612"/>
                  </a:lnTo>
                  <a:lnTo>
                    <a:pt x="145" y="1632"/>
                  </a:lnTo>
                  <a:lnTo>
                    <a:pt x="53" y="1424"/>
                  </a:lnTo>
                  <a:lnTo>
                    <a:pt x="160" y="1388"/>
                  </a:lnTo>
                  <a:lnTo>
                    <a:pt x="131" y="1231"/>
                  </a:lnTo>
                  <a:lnTo>
                    <a:pt x="82" y="1231"/>
                  </a:lnTo>
                  <a:lnTo>
                    <a:pt x="0" y="1153"/>
                  </a:lnTo>
                  <a:lnTo>
                    <a:pt x="35" y="1119"/>
                  </a:lnTo>
                  <a:lnTo>
                    <a:pt x="70" y="1160"/>
                  </a:lnTo>
                  <a:close/>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596" name="Freeform 7"/>
            <p:cNvSpPr>
              <a:spLocks/>
            </p:cNvSpPr>
            <p:nvPr/>
          </p:nvSpPr>
          <p:spPr bwMode="auto">
            <a:xfrm>
              <a:off x="3359" y="3392"/>
              <a:ext cx="30" cy="78"/>
            </a:xfrm>
            <a:custGeom>
              <a:avLst/>
              <a:gdLst>
                <a:gd name="T0" fmla="*/ 11 w 209"/>
                <a:gd name="T1" fmla="*/ 18 h 543"/>
                <a:gd name="T2" fmla="*/ 23 w 209"/>
                <a:gd name="T3" fmla="*/ 0 h 543"/>
                <a:gd name="T4" fmla="*/ 28 w 209"/>
                <a:gd name="T5" fmla="*/ 16 h 543"/>
                <a:gd name="T6" fmla="*/ 30 w 209"/>
                <a:gd name="T7" fmla="*/ 28 h 543"/>
                <a:gd name="T8" fmla="*/ 29 w 209"/>
                <a:gd name="T9" fmla="*/ 42 h 543"/>
                <a:gd name="T10" fmla="*/ 25 w 209"/>
                <a:gd name="T11" fmla="*/ 52 h 543"/>
                <a:gd name="T12" fmla="*/ 19 w 209"/>
                <a:gd name="T13" fmla="*/ 62 h 543"/>
                <a:gd name="T14" fmla="*/ 10 w 209"/>
                <a:gd name="T15" fmla="*/ 70 h 543"/>
                <a:gd name="T16" fmla="*/ 0 w 209"/>
                <a:gd name="T17" fmla="*/ 78 h 543"/>
                <a:gd name="T18" fmla="*/ 0 w 209"/>
                <a:gd name="T19" fmla="*/ 76 h 543"/>
                <a:gd name="T20" fmla="*/ 7 w 209"/>
                <a:gd name="T21" fmla="*/ 54 h 543"/>
                <a:gd name="T22" fmla="*/ 10 w 209"/>
                <a:gd name="T23" fmla="*/ 31 h 543"/>
                <a:gd name="T24" fmla="*/ 11 w 209"/>
                <a:gd name="T25" fmla="*/ 18 h 5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9"/>
                <a:gd name="T40" fmla="*/ 0 h 543"/>
                <a:gd name="T41" fmla="*/ 209 w 209"/>
                <a:gd name="T42" fmla="*/ 543 h 5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9" h="543">
                  <a:moveTo>
                    <a:pt x="78" y="128"/>
                  </a:moveTo>
                  <a:lnTo>
                    <a:pt x="160" y="0"/>
                  </a:lnTo>
                  <a:lnTo>
                    <a:pt x="192" y="109"/>
                  </a:lnTo>
                  <a:lnTo>
                    <a:pt x="209" y="194"/>
                  </a:lnTo>
                  <a:lnTo>
                    <a:pt x="199" y="293"/>
                  </a:lnTo>
                  <a:lnTo>
                    <a:pt x="175" y="360"/>
                  </a:lnTo>
                  <a:lnTo>
                    <a:pt x="131" y="430"/>
                  </a:lnTo>
                  <a:lnTo>
                    <a:pt x="72" y="488"/>
                  </a:lnTo>
                  <a:lnTo>
                    <a:pt x="0" y="543"/>
                  </a:lnTo>
                  <a:lnTo>
                    <a:pt x="2" y="532"/>
                  </a:lnTo>
                  <a:lnTo>
                    <a:pt x="47" y="376"/>
                  </a:lnTo>
                  <a:lnTo>
                    <a:pt x="72" y="214"/>
                  </a:lnTo>
                  <a:lnTo>
                    <a:pt x="78" y="128"/>
                  </a:lnTo>
                  <a:close/>
                </a:path>
              </a:pathLst>
            </a:custGeom>
            <a:solidFill>
              <a:srgbClr val="963D14"/>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597" name="Freeform 8"/>
            <p:cNvSpPr>
              <a:spLocks/>
            </p:cNvSpPr>
            <p:nvPr/>
          </p:nvSpPr>
          <p:spPr bwMode="auto">
            <a:xfrm>
              <a:off x="3179" y="3329"/>
              <a:ext cx="45" cy="21"/>
            </a:xfrm>
            <a:custGeom>
              <a:avLst/>
              <a:gdLst>
                <a:gd name="T0" fmla="*/ 45 w 314"/>
                <a:gd name="T1" fmla="*/ 10 h 144"/>
                <a:gd name="T2" fmla="*/ 39 w 314"/>
                <a:gd name="T3" fmla="*/ 4 h 144"/>
                <a:gd name="T4" fmla="*/ 31 w 314"/>
                <a:gd name="T5" fmla="*/ 1 h 144"/>
                <a:gd name="T6" fmla="*/ 23 w 314"/>
                <a:gd name="T7" fmla="*/ 0 h 144"/>
                <a:gd name="T8" fmla="*/ 14 w 314"/>
                <a:gd name="T9" fmla="*/ 2 h 144"/>
                <a:gd name="T10" fmla="*/ 7 w 314"/>
                <a:gd name="T11" fmla="*/ 7 h 144"/>
                <a:gd name="T12" fmla="*/ 3 w 314"/>
                <a:gd name="T13" fmla="*/ 14 h 144"/>
                <a:gd name="T14" fmla="*/ 0 w 314"/>
                <a:gd name="T15" fmla="*/ 21 h 144"/>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144"/>
                <a:gd name="T26" fmla="*/ 314 w 314"/>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144">
                  <a:moveTo>
                    <a:pt x="314" y="66"/>
                  </a:moveTo>
                  <a:lnTo>
                    <a:pt x="270" y="28"/>
                  </a:lnTo>
                  <a:lnTo>
                    <a:pt x="217" y="5"/>
                  </a:lnTo>
                  <a:lnTo>
                    <a:pt x="160" y="0"/>
                  </a:lnTo>
                  <a:lnTo>
                    <a:pt x="101" y="14"/>
                  </a:lnTo>
                  <a:lnTo>
                    <a:pt x="51" y="47"/>
                  </a:lnTo>
                  <a:lnTo>
                    <a:pt x="18" y="95"/>
                  </a:lnTo>
                  <a:lnTo>
                    <a:pt x="0" y="144"/>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598" name="Freeform 9"/>
            <p:cNvSpPr>
              <a:spLocks/>
            </p:cNvSpPr>
            <p:nvPr/>
          </p:nvSpPr>
          <p:spPr bwMode="auto">
            <a:xfrm>
              <a:off x="3280" y="3328"/>
              <a:ext cx="51" cy="19"/>
            </a:xfrm>
            <a:custGeom>
              <a:avLst/>
              <a:gdLst>
                <a:gd name="T0" fmla="*/ 51 w 355"/>
                <a:gd name="T1" fmla="*/ 19 h 130"/>
                <a:gd name="T2" fmla="*/ 46 w 355"/>
                <a:gd name="T3" fmla="*/ 11 h 130"/>
                <a:gd name="T4" fmla="*/ 39 w 355"/>
                <a:gd name="T5" fmla="*/ 5 h 130"/>
                <a:gd name="T6" fmla="*/ 31 w 355"/>
                <a:gd name="T7" fmla="*/ 1 h 130"/>
                <a:gd name="T8" fmla="*/ 22 w 355"/>
                <a:gd name="T9" fmla="*/ 0 h 130"/>
                <a:gd name="T10" fmla="*/ 12 w 355"/>
                <a:gd name="T11" fmla="*/ 2 h 130"/>
                <a:gd name="T12" fmla="*/ 5 w 355"/>
                <a:gd name="T13" fmla="*/ 7 h 130"/>
                <a:gd name="T14" fmla="*/ 0 w 355"/>
                <a:gd name="T15" fmla="*/ 11 h 130"/>
                <a:gd name="T16" fmla="*/ 0 60000 65536"/>
                <a:gd name="T17" fmla="*/ 0 60000 65536"/>
                <a:gd name="T18" fmla="*/ 0 60000 65536"/>
                <a:gd name="T19" fmla="*/ 0 60000 65536"/>
                <a:gd name="T20" fmla="*/ 0 60000 65536"/>
                <a:gd name="T21" fmla="*/ 0 60000 65536"/>
                <a:gd name="T22" fmla="*/ 0 60000 65536"/>
                <a:gd name="T23" fmla="*/ 0 60000 65536"/>
                <a:gd name="T24" fmla="*/ 0 w 355"/>
                <a:gd name="T25" fmla="*/ 0 h 130"/>
                <a:gd name="T26" fmla="*/ 355 w 355"/>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5" h="130">
                  <a:moveTo>
                    <a:pt x="355" y="130"/>
                  </a:moveTo>
                  <a:lnTo>
                    <a:pt x="321" y="73"/>
                  </a:lnTo>
                  <a:lnTo>
                    <a:pt x="271" y="32"/>
                  </a:lnTo>
                  <a:lnTo>
                    <a:pt x="215" y="8"/>
                  </a:lnTo>
                  <a:lnTo>
                    <a:pt x="151" y="0"/>
                  </a:lnTo>
                  <a:lnTo>
                    <a:pt x="86" y="14"/>
                  </a:lnTo>
                  <a:lnTo>
                    <a:pt x="32" y="45"/>
                  </a:lnTo>
                  <a:lnTo>
                    <a:pt x="0" y="75"/>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599" name="Freeform 10"/>
            <p:cNvSpPr>
              <a:spLocks/>
            </p:cNvSpPr>
            <p:nvPr/>
          </p:nvSpPr>
          <p:spPr bwMode="auto">
            <a:xfrm>
              <a:off x="3185" y="3368"/>
              <a:ext cx="39" cy="7"/>
            </a:xfrm>
            <a:custGeom>
              <a:avLst/>
              <a:gdLst>
                <a:gd name="T0" fmla="*/ 39 w 275"/>
                <a:gd name="T1" fmla="*/ 3 h 51"/>
                <a:gd name="T2" fmla="*/ 30 w 275"/>
                <a:gd name="T3" fmla="*/ 0 h 51"/>
                <a:gd name="T4" fmla="*/ 20 w 275"/>
                <a:gd name="T5" fmla="*/ 0 h 51"/>
                <a:gd name="T6" fmla="*/ 10 w 275"/>
                <a:gd name="T7" fmla="*/ 2 h 51"/>
                <a:gd name="T8" fmla="*/ 1 w 275"/>
                <a:gd name="T9" fmla="*/ 6 h 51"/>
                <a:gd name="T10" fmla="*/ 0 w 275"/>
                <a:gd name="T11" fmla="*/ 7 h 51"/>
                <a:gd name="T12" fmla="*/ 0 60000 65536"/>
                <a:gd name="T13" fmla="*/ 0 60000 65536"/>
                <a:gd name="T14" fmla="*/ 0 60000 65536"/>
                <a:gd name="T15" fmla="*/ 0 60000 65536"/>
                <a:gd name="T16" fmla="*/ 0 60000 65536"/>
                <a:gd name="T17" fmla="*/ 0 60000 65536"/>
                <a:gd name="T18" fmla="*/ 0 w 275"/>
                <a:gd name="T19" fmla="*/ 0 h 51"/>
                <a:gd name="T20" fmla="*/ 275 w 27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75" h="51">
                  <a:moveTo>
                    <a:pt x="275" y="25"/>
                  </a:moveTo>
                  <a:lnTo>
                    <a:pt x="210" y="2"/>
                  </a:lnTo>
                  <a:lnTo>
                    <a:pt x="140" y="0"/>
                  </a:lnTo>
                  <a:lnTo>
                    <a:pt x="71" y="12"/>
                  </a:lnTo>
                  <a:lnTo>
                    <a:pt x="7" y="47"/>
                  </a:lnTo>
                  <a:lnTo>
                    <a:pt x="0" y="51"/>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00" name="Freeform 11"/>
            <p:cNvSpPr>
              <a:spLocks/>
            </p:cNvSpPr>
            <p:nvPr/>
          </p:nvSpPr>
          <p:spPr bwMode="auto">
            <a:xfrm>
              <a:off x="3280" y="3368"/>
              <a:ext cx="45" cy="7"/>
            </a:xfrm>
            <a:custGeom>
              <a:avLst/>
              <a:gdLst>
                <a:gd name="T0" fmla="*/ 45 w 316"/>
                <a:gd name="T1" fmla="*/ 7 h 49"/>
                <a:gd name="T2" fmla="*/ 34 w 316"/>
                <a:gd name="T3" fmla="*/ 2 h 49"/>
                <a:gd name="T4" fmla="*/ 23 w 316"/>
                <a:gd name="T5" fmla="*/ 0 h 49"/>
                <a:gd name="T6" fmla="*/ 11 w 316"/>
                <a:gd name="T7" fmla="*/ 0 h 49"/>
                <a:gd name="T8" fmla="*/ 0 w 316"/>
                <a:gd name="T9" fmla="*/ 3 h 49"/>
                <a:gd name="T10" fmla="*/ 0 60000 65536"/>
                <a:gd name="T11" fmla="*/ 0 60000 65536"/>
                <a:gd name="T12" fmla="*/ 0 60000 65536"/>
                <a:gd name="T13" fmla="*/ 0 60000 65536"/>
                <a:gd name="T14" fmla="*/ 0 60000 65536"/>
                <a:gd name="T15" fmla="*/ 0 w 316"/>
                <a:gd name="T16" fmla="*/ 0 h 49"/>
                <a:gd name="T17" fmla="*/ 316 w 316"/>
                <a:gd name="T18" fmla="*/ 49 h 49"/>
              </a:gdLst>
              <a:ahLst/>
              <a:cxnLst>
                <a:cxn ang="T10">
                  <a:pos x="T0" y="T1"/>
                </a:cxn>
                <a:cxn ang="T11">
                  <a:pos x="T2" y="T3"/>
                </a:cxn>
                <a:cxn ang="T12">
                  <a:pos x="T4" y="T5"/>
                </a:cxn>
                <a:cxn ang="T13">
                  <a:pos x="T6" y="T7"/>
                </a:cxn>
                <a:cxn ang="T14">
                  <a:pos x="T8" y="T9"/>
                </a:cxn>
              </a:cxnLst>
              <a:rect l="T15" t="T16" r="T17" b="T18"/>
              <a:pathLst>
                <a:path w="316" h="49">
                  <a:moveTo>
                    <a:pt x="316" y="49"/>
                  </a:moveTo>
                  <a:lnTo>
                    <a:pt x="238" y="15"/>
                  </a:lnTo>
                  <a:lnTo>
                    <a:pt x="159" y="0"/>
                  </a:lnTo>
                  <a:lnTo>
                    <a:pt x="77" y="1"/>
                  </a:lnTo>
                  <a:lnTo>
                    <a:pt x="0" y="23"/>
                  </a:lnTo>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01" name="Freeform 12"/>
            <p:cNvSpPr>
              <a:spLocks/>
            </p:cNvSpPr>
            <p:nvPr/>
          </p:nvSpPr>
          <p:spPr bwMode="auto">
            <a:xfrm>
              <a:off x="3226" y="3362"/>
              <a:ext cx="11" cy="54"/>
            </a:xfrm>
            <a:custGeom>
              <a:avLst/>
              <a:gdLst>
                <a:gd name="T0" fmla="*/ 4 w 71"/>
                <a:gd name="T1" fmla="*/ 0 h 378"/>
                <a:gd name="T2" fmla="*/ 11 w 71"/>
                <a:gd name="T3" fmla="*/ 20 h 378"/>
                <a:gd name="T4" fmla="*/ 0 w 71"/>
                <a:gd name="T5" fmla="*/ 54 h 378"/>
                <a:gd name="T6" fmla="*/ 0 60000 65536"/>
                <a:gd name="T7" fmla="*/ 0 60000 65536"/>
                <a:gd name="T8" fmla="*/ 0 60000 65536"/>
                <a:gd name="T9" fmla="*/ 0 w 71"/>
                <a:gd name="T10" fmla="*/ 0 h 378"/>
                <a:gd name="T11" fmla="*/ 71 w 71"/>
                <a:gd name="T12" fmla="*/ 378 h 378"/>
              </a:gdLst>
              <a:ahLst/>
              <a:cxnLst>
                <a:cxn ang="T6">
                  <a:pos x="T0" y="T1"/>
                </a:cxn>
                <a:cxn ang="T7">
                  <a:pos x="T2" y="T3"/>
                </a:cxn>
                <a:cxn ang="T8">
                  <a:pos x="T4" y="T5"/>
                </a:cxn>
              </a:cxnLst>
              <a:rect l="T9" t="T10" r="T11" b="T12"/>
              <a:pathLst>
                <a:path w="71" h="378">
                  <a:moveTo>
                    <a:pt x="24" y="0"/>
                  </a:moveTo>
                  <a:lnTo>
                    <a:pt x="71" y="137"/>
                  </a:lnTo>
                  <a:lnTo>
                    <a:pt x="0" y="378"/>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02" name="Freeform 13"/>
            <p:cNvSpPr>
              <a:spLocks/>
            </p:cNvSpPr>
            <p:nvPr/>
          </p:nvSpPr>
          <p:spPr bwMode="auto">
            <a:xfrm>
              <a:off x="3215" y="3438"/>
              <a:ext cx="53" cy="10"/>
            </a:xfrm>
            <a:custGeom>
              <a:avLst/>
              <a:gdLst>
                <a:gd name="T0" fmla="*/ 53 w 368"/>
                <a:gd name="T1" fmla="*/ 0 h 70"/>
                <a:gd name="T2" fmla="*/ 52 w 368"/>
                <a:gd name="T3" fmla="*/ 1 h 70"/>
                <a:gd name="T4" fmla="*/ 50 w 368"/>
                <a:gd name="T5" fmla="*/ 2 h 70"/>
                <a:gd name="T6" fmla="*/ 48 w 368"/>
                <a:gd name="T7" fmla="*/ 2 h 70"/>
                <a:gd name="T8" fmla="*/ 46 w 368"/>
                <a:gd name="T9" fmla="*/ 2 h 70"/>
                <a:gd name="T10" fmla="*/ 45 w 368"/>
                <a:gd name="T11" fmla="*/ 5 h 70"/>
                <a:gd name="T12" fmla="*/ 42 w 368"/>
                <a:gd name="T13" fmla="*/ 7 h 70"/>
                <a:gd name="T14" fmla="*/ 38 w 368"/>
                <a:gd name="T15" fmla="*/ 9 h 70"/>
                <a:gd name="T16" fmla="*/ 33 w 368"/>
                <a:gd name="T17" fmla="*/ 10 h 70"/>
                <a:gd name="T18" fmla="*/ 25 w 368"/>
                <a:gd name="T19" fmla="*/ 10 h 70"/>
                <a:gd name="T20" fmla="*/ 18 w 368"/>
                <a:gd name="T21" fmla="*/ 9 h 70"/>
                <a:gd name="T22" fmla="*/ 16 w 368"/>
                <a:gd name="T23" fmla="*/ 8 h 70"/>
                <a:gd name="T24" fmla="*/ 13 w 368"/>
                <a:gd name="T25" fmla="*/ 7 h 70"/>
                <a:gd name="T26" fmla="*/ 11 w 368"/>
                <a:gd name="T27" fmla="*/ 5 h 70"/>
                <a:gd name="T28" fmla="*/ 7 w 368"/>
                <a:gd name="T29" fmla="*/ 5 h 70"/>
                <a:gd name="T30" fmla="*/ 4 w 368"/>
                <a:gd name="T31" fmla="*/ 4 h 70"/>
                <a:gd name="T32" fmla="*/ 2 w 368"/>
                <a:gd name="T33" fmla="*/ 2 h 70"/>
                <a:gd name="T34" fmla="*/ 0 w 368"/>
                <a:gd name="T35" fmla="*/ 1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70"/>
                <a:gd name="T56" fmla="*/ 368 w 368"/>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70">
                  <a:moveTo>
                    <a:pt x="368" y="0"/>
                  </a:moveTo>
                  <a:lnTo>
                    <a:pt x="361" y="7"/>
                  </a:lnTo>
                  <a:lnTo>
                    <a:pt x="347" y="13"/>
                  </a:lnTo>
                  <a:lnTo>
                    <a:pt x="332" y="17"/>
                  </a:lnTo>
                  <a:lnTo>
                    <a:pt x="318" y="17"/>
                  </a:lnTo>
                  <a:lnTo>
                    <a:pt x="309" y="35"/>
                  </a:lnTo>
                  <a:lnTo>
                    <a:pt x="292" y="51"/>
                  </a:lnTo>
                  <a:lnTo>
                    <a:pt x="262" y="65"/>
                  </a:lnTo>
                  <a:lnTo>
                    <a:pt x="226" y="70"/>
                  </a:lnTo>
                  <a:lnTo>
                    <a:pt x="173" y="70"/>
                  </a:lnTo>
                  <a:lnTo>
                    <a:pt x="125" y="62"/>
                  </a:lnTo>
                  <a:lnTo>
                    <a:pt x="109" y="58"/>
                  </a:lnTo>
                  <a:lnTo>
                    <a:pt x="90" y="47"/>
                  </a:lnTo>
                  <a:lnTo>
                    <a:pt x="74" y="35"/>
                  </a:lnTo>
                  <a:lnTo>
                    <a:pt x="51" y="35"/>
                  </a:lnTo>
                  <a:lnTo>
                    <a:pt x="29" y="26"/>
                  </a:lnTo>
                  <a:lnTo>
                    <a:pt x="16" y="15"/>
                  </a:lnTo>
                  <a:lnTo>
                    <a:pt x="0" y="6"/>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03" name="Freeform 14"/>
            <p:cNvSpPr>
              <a:spLocks/>
            </p:cNvSpPr>
            <p:nvPr/>
          </p:nvSpPr>
          <p:spPr bwMode="auto">
            <a:xfrm>
              <a:off x="3189" y="3456"/>
              <a:ext cx="120" cy="22"/>
            </a:xfrm>
            <a:custGeom>
              <a:avLst/>
              <a:gdLst>
                <a:gd name="T0" fmla="*/ 0 w 834"/>
                <a:gd name="T1" fmla="*/ 2 h 154"/>
                <a:gd name="T2" fmla="*/ 6 w 834"/>
                <a:gd name="T3" fmla="*/ 8 h 154"/>
                <a:gd name="T4" fmla="*/ 15 w 834"/>
                <a:gd name="T5" fmla="*/ 12 h 154"/>
                <a:gd name="T6" fmla="*/ 30 w 834"/>
                <a:gd name="T7" fmla="*/ 18 h 154"/>
                <a:gd name="T8" fmla="*/ 46 w 834"/>
                <a:gd name="T9" fmla="*/ 21 h 154"/>
                <a:gd name="T10" fmla="*/ 63 w 834"/>
                <a:gd name="T11" fmla="*/ 22 h 154"/>
                <a:gd name="T12" fmla="*/ 79 w 834"/>
                <a:gd name="T13" fmla="*/ 20 h 154"/>
                <a:gd name="T14" fmla="*/ 95 w 834"/>
                <a:gd name="T15" fmla="*/ 14 h 154"/>
                <a:gd name="T16" fmla="*/ 109 w 834"/>
                <a:gd name="T17" fmla="*/ 7 h 154"/>
                <a:gd name="T18" fmla="*/ 120 w 834"/>
                <a:gd name="T19" fmla="*/ 0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4"/>
                <a:gd name="T31" fmla="*/ 0 h 154"/>
                <a:gd name="T32" fmla="*/ 834 w 834"/>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4" h="154">
                  <a:moveTo>
                    <a:pt x="0" y="14"/>
                  </a:moveTo>
                  <a:lnTo>
                    <a:pt x="44" y="53"/>
                  </a:lnTo>
                  <a:lnTo>
                    <a:pt x="103" y="85"/>
                  </a:lnTo>
                  <a:lnTo>
                    <a:pt x="210" y="124"/>
                  </a:lnTo>
                  <a:lnTo>
                    <a:pt x="322" y="147"/>
                  </a:lnTo>
                  <a:lnTo>
                    <a:pt x="435" y="154"/>
                  </a:lnTo>
                  <a:lnTo>
                    <a:pt x="551" y="139"/>
                  </a:lnTo>
                  <a:lnTo>
                    <a:pt x="661" y="101"/>
                  </a:lnTo>
                  <a:lnTo>
                    <a:pt x="761" y="49"/>
                  </a:lnTo>
                  <a:lnTo>
                    <a:pt x="834" y="0"/>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04" name="Line 15"/>
            <p:cNvSpPr>
              <a:spLocks noChangeShapeType="1"/>
            </p:cNvSpPr>
            <p:nvPr/>
          </p:nvSpPr>
          <p:spPr bwMode="auto">
            <a:xfrm flipH="1">
              <a:off x="3182" y="3456"/>
              <a:ext cx="34" cy="9"/>
            </a:xfrm>
            <a:prstGeom prst="line">
              <a:avLst/>
            </a:prstGeom>
            <a:noFill/>
            <a:ln w="0">
              <a:solidFill>
                <a:srgbClr val="000000"/>
              </a:solidFill>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05" name="Line 16"/>
            <p:cNvSpPr>
              <a:spLocks noChangeShapeType="1"/>
            </p:cNvSpPr>
            <p:nvPr/>
          </p:nvSpPr>
          <p:spPr bwMode="auto">
            <a:xfrm>
              <a:off x="3297" y="3445"/>
              <a:ext cx="20" cy="17"/>
            </a:xfrm>
            <a:prstGeom prst="line">
              <a:avLst/>
            </a:prstGeom>
            <a:noFill/>
            <a:ln w="0">
              <a:solidFill>
                <a:srgbClr val="000000"/>
              </a:solidFill>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06" name="Freeform 17"/>
            <p:cNvSpPr>
              <a:spLocks/>
            </p:cNvSpPr>
            <p:nvPr/>
          </p:nvSpPr>
          <p:spPr bwMode="auto">
            <a:xfrm>
              <a:off x="3230" y="3496"/>
              <a:ext cx="34" cy="3"/>
            </a:xfrm>
            <a:custGeom>
              <a:avLst/>
              <a:gdLst>
                <a:gd name="T0" fmla="*/ 0 w 238"/>
                <a:gd name="T1" fmla="*/ 0 h 21"/>
                <a:gd name="T2" fmla="*/ 10 w 238"/>
                <a:gd name="T3" fmla="*/ 3 h 21"/>
                <a:gd name="T4" fmla="*/ 20 w 238"/>
                <a:gd name="T5" fmla="*/ 3 h 21"/>
                <a:gd name="T6" fmla="*/ 31 w 238"/>
                <a:gd name="T7" fmla="*/ 1 h 21"/>
                <a:gd name="T8" fmla="*/ 34 w 238"/>
                <a:gd name="T9" fmla="*/ 0 h 21"/>
                <a:gd name="T10" fmla="*/ 0 60000 65536"/>
                <a:gd name="T11" fmla="*/ 0 60000 65536"/>
                <a:gd name="T12" fmla="*/ 0 60000 65536"/>
                <a:gd name="T13" fmla="*/ 0 60000 65536"/>
                <a:gd name="T14" fmla="*/ 0 60000 65536"/>
                <a:gd name="T15" fmla="*/ 0 w 238"/>
                <a:gd name="T16" fmla="*/ 0 h 21"/>
                <a:gd name="T17" fmla="*/ 238 w 238"/>
                <a:gd name="T18" fmla="*/ 21 h 21"/>
              </a:gdLst>
              <a:ahLst/>
              <a:cxnLst>
                <a:cxn ang="T10">
                  <a:pos x="T0" y="T1"/>
                </a:cxn>
                <a:cxn ang="T11">
                  <a:pos x="T2" y="T3"/>
                </a:cxn>
                <a:cxn ang="T12">
                  <a:pos x="T4" y="T5"/>
                </a:cxn>
                <a:cxn ang="T13">
                  <a:pos x="T6" y="T7"/>
                </a:cxn>
                <a:cxn ang="T14">
                  <a:pos x="T8" y="T9"/>
                </a:cxn>
              </a:cxnLst>
              <a:rect l="T15" t="T16" r="T17" b="T18"/>
              <a:pathLst>
                <a:path w="238" h="21">
                  <a:moveTo>
                    <a:pt x="0" y="0"/>
                  </a:moveTo>
                  <a:lnTo>
                    <a:pt x="71" y="21"/>
                  </a:lnTo>
                  <a:lnTo>
                    <a:pt x="139" y="18"/>
                  </a:lnTo>
                  <a:lnTo>
                    <a:pt x="216" y="9"/>
                  </a:lnTo>
                  <a:lnTo>
                    <a:pt x="238" y="0"/>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07" name="Line 18"/>
            <p:cNvSpPr>
              <a:spLocks noChangeShapeType="1"/>
            </p:cNvSpPr>
            <p:nvPr/>
          </p:nvSpPr>
          <p:spPr bwMode="auto">
            <a:xfrm flipH="1">
              <a:off x="3336" y="3459"/>
              <a:ext cx="8" cy="26"/>
            </a:xfrm>
            <a:prstGeom prst="line">
              <a:avLst/>
            </a:prstGeom>
            <a:noFill/>
            <a:ln w="0">
              <a:solidFill>
                <a:srgbClr val="000000"/>
              </a:solidFill>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08" name="Freeform 19"/>
            <p:cNvSpPr>
              <a:spLocks/>
            </p:cNvSpPr>
            <p:nvPr/>
          </p:nvSpPr>
          <p:spPr bwMode="auto">
            <a:xfrm>
              <a:off x="3086" y="3354"/>
              <a:ext cx="55" cy="63"/>
            </a:xfrm>
            <a:custGeom>
              <a:avLst/>
              <a:gdLst>
                <a:gd name="T0" fmla="*/ 50 w 389"/>
                <a:gd name="T1" fmla="*/ 63 h 444"/>
                <a:gd name="T2" fmla="*/ 48 w 389"/>
                <a:gd name="T3" fmla="*/ 62 h 444"/>
                <a:gd name="T4" fmla="*/ 34 w 389"/>
                <a:gd name="T5" fmla="*/ 58 h 444"/>
                <a:gd name="T6" fmla="*/ 37 w 389"/>
                <a:gd name="T7" fmla="*/ 47 h 444"/>
                <a:gd name="T8" fmla="*/ 0 w 389"/>
                <a:gd name="T9" fmla="*/ 39 h 444"/>
                <a:gd name="T10" fmla="*/ 2 w 389"/>
                <a:gd name="T11" fmla="*/ 29 h 444"/>
                <a:gd name="T12" fmla="*/ 5 w 389"/>
                <a:gd name="T13" fmla="*/ 17 h 444"/>
                <a:gd name="T14" fmla="*/ 10 w 389"/>
                <a:gd name="T15" fmla="*/ 9 h 444"/>
                <a:gd name="T16" fmla="*/ 18 w 389"/>
                <a:gd name="T17" fmla="*/ 3 h 444"/>
                <a:gd name="T18" fmla="*/ 20 w 389"/>
                <a:gd name="T19" fmla="*/ 2 h 444"/>
                <a:gd name="T20" fmla="*/ 28 w 389"/>
                <a:gd name="T21" fmla="*/ 0 h 444"/>
                <a:gd name="T22" fmla="*/ 45 w 389"/>
                <a:gd name="T23" fmla="*/ 0 h 444"/>
                <a:gd name="T24" fmla="*/ 42 w 389"/>
                <a:gd name="T25" fmla="*/ 12 h 444"/>
                <a:gd name="T26" fmla="*/ 42 w 389"/>
                <a:gd name="T27" fmla="*/ 24 h 444"/>
                <a:gd name="T28" fmla="*/ 43 w 389"/>
                <a:gd name="T29" fmla="*/ 37 h 444"/>
                <a:gd name="T30" fmla="*/ 49 w 389"/>
                <a:gd name="T31" fmla="*/ 49 h 444"/>
                <a:gd name="T32" fmla="*/ 55 w 389"/>
                <a:gd name="T33" fmla="*/ 58 h 444"/>
                <a:gd name="T34" fmla="*/ 50 w 389"/>
                <a:gd name="T35" fmla="*/ 63 h 4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9"/>
                <a:gd name="T55" fmla="*/ 0 h 444"/>
                <a:gd name="T56" fmla="*/ 389 w 389"/>
                <a:gd name="T57" fmla="*/ 444 h 4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9" h="444">
                  <a:moveTo>
                    <a:pt x="354" y="444"/>
                  </a:moveTo>
                  <a:lnTo>
                    <a:pt x="340" y="435"/>
                  </a:lnTo>
                  <a:lnTo>
                    <a:pt x="240" y="409"/>
                  </a:lnTo>
                  <a:lnTo>
                    <a:pt x="261" y="330"/>
                  </a:lnTo>
                  <a:lnTo>
                    <a:pt x="0" y="275"/>
                  </a:lnTo>
                  <a:lnTo>
                    <a:pt x="14" y="201"/>
                  </a:lnTo>
                  <a:lnTo>
                    <a:pt x="38" y="122"/>
                  </a:lnTo>
                  <a:lnTo>
                    <a:pt x="73" y="64"/>
                  </a:lnTo>
                  <a:lnTo>
                    <a:pt x="124" y="24"/>
                  </a:lnTo>
                  <a:lnTo>
                    <a:pt x="144" y="16"/>
                  </a:lnTo>
                  <a:lnTo>
                    <a:pt x="197" y="0"/>
                  </a:lnTo>
                  <a:lnTo>
                    <a:pt x="315" y="0"/>
                  </a:lnTo>
                  <a:lnTo>
                    <a:pt x="295" y="86"/>
                  </a:lnTo>
                  <a:lnTo>
                    <a:pt x="295" y="169"/>
                  </a:lnTo>
                  <a:lnTo>
                    <a:pt x="306" y="260"/>
                  </a:lnTo>
                  <a:lnTo>
                    <a:pt x="345" y="348"/>
                  </a:lnTo>
                  <a:lnTo>
                    <a:pt x="389" y="410"/>
                  </a:lnTo>
                  <a:lnTo>
                    <a:pt x="354" y="444"/>
                  </a:lnTo>
                  <a:close/>
                </a:path>
              </a:pathLst>
            </a:custGeom>
            <a:solidFill>
              <a:srgbClr val="960C0C"/>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09" name="Freeform 20"/>
            <p:cNvSpPr>
              <a:spLocks/>
            </p:cNvSpPr>
            <p:nvPr/>
          </p:nvSpPr>
          <p:spPr bwMode="auto">
            <a:xfrm>
              <a:off x="3103" y="3456"/>
              <a:ext cx="88" cy="114"/>
            </a:xfrm>
            <a:custGeom>
              <a:avLst/>
              <a:gdLst>
                <a:gd name="T0" fmla="*/ 86 w 617"/>
                <a:gd name="T1" fmla="*/ 72 h 795"/>
                <a:gd name="T2" fmla="*/ 85 w 617"/>
                <a:gd name="T3" fmla="*/ 64 h 795"/>
                <a:gd name="T4" fmla="*/ 83 w 617"/>
                <a:gd name="T5" fmla="*/ 56 h 795"/>
                <a:gd name="T6" fmla="*/ 80 w 617"/>
                <a:gd name="T7" fmla="*/ 45 h 795"/>
                <a:gd name="T8" fmla="*/ 77 w 617"/>
                <a:gd name="T9" fmla="*/ 34 h 795"/>
                <a:gd name="T10" fmla="*/ 73 w 617"/>
                <a:gd name="T11" fmla="*/ 27 h 795"/>
                <a:gd name="T12" fmla="*/ 54 w 617"/>
                <a:gd name="T13" fmla="*/ 30 h 795"/>
                <a:gd name="T14" fmla="*/ 41 w 617"/>
                <a:gd name="T15" fmla="*/ 0 h 795"/>
                <a:gd name="T16" fmla="*/ 22 w 617"/>
                <a:gd name="T17" fmla="*/ 7 h 795"/>
                <a:gd name="T18" fmla="*/ 0 w 617"/>
                <a:gd name="T19" fmla="*/ 26 h 795"/>
                <a:gd name="T20" fmla="*/ 9 w 617"/>
                <a:gd name="T21" fmla="*/ 52 h 795"/>
                <a:gd name="T22" fmla="*/ 13 w 617"/>
                <a:gd name="T23" fmla="*/ 64 h 795"/>
                <a:gd name="T24" fmla="*/ 18 w 617"/>
                <a:gd name="T25" fmla="*/ 76 h 795"/>
                <a:gd name="T26" fmla="*/ 25 w 617"/>
                <a:gd name="T27" fmla="*/ 90 h 795"/>
                <a:gd name="T28" fmla="*/ 29 w 617"/>
                <a:gd name="T29" fmla="*/ 97 h 795"/>
                <a:gd name="T30" fmla="*/ 33 w 617"/>
                <a:gd name="T31" fmla="*/ 103 h 795"/>
                <a:gd name="T32" fmla="*/ 34 w 617"/>
                <a:gd name="T33" fmla="*/ 105 h 795"/>
                <a:gd name="T34" fmla="*/ 38 w 617"/>
                <a:gd name="T35" fmla="*/ 108 h 795"/>
                <a:gd name="T36" fmla="*/ 42 w 617"/>
                <a:gd name="T37" fmla="*/ 111 h 795"/>
                <a:gd name="T38" fmla="*/ 45 w 617"/>
                <a:gd name="T39" fmla="*/ 112 h 795"/>
                <a:gd name="T40" fmla="*/ 51 w 617"/>
                <a:gd name="T41" fmla="*/ 114 h 795"/>
                <a:gd name="T42" fmla="*/ 51 w 617"/>
                <a:gd name="T43" fmla="*/ 114 h 795"/>
                <a:gd name="T44" fmla="*/ 62 w 617"/>
                <a:gd name="T45" fmla="*/ 87 h 795"/>
                <a:gd name="T46" fmla="*/ 68 w 617"/>
                <a:gd name="T47" fmla="*/ 87 h 795"/>
                <a:gd name="T48" fmla="*/ 73 w 617"/>
                <a:gd name="T49" fmla="*/ 98 h 795"/>
                <a:gd name="T50" fmla="*/ 65 w 617"/>
                <a:gd name="T51" fmla="*/ 113 h 795"/>
                <a:gd name="T52" fmla="*/ 88 w 617"/>
                <a:gd name="T53" fmla="*/ 105 h 795"/>
                <a:gd name="T54" fmla="*/ 88 w 617"/>
                <a:gd name="T55" fmla="*/ 102 h 795"/>
                <a:gd name="T56" fmla="*/ 86 w 617"/>
                <a:gd name="T57" fmla="*/ 72 h 7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7"/>
                <a:gd name="T88" fmla="*/ 0 h 795"/>
                <a:gd name="T89" fmla="*/ 617 w 617"/>
                <a:gd name="T90" fmla="*/ 795 h 7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7" h="795">
                  <a:moveTo>
                    <a:pt x="604" y="504"/>
                  </a:moveTo>
                  <a:lnTo>
                    <a:pt x="596" y="448"/>
                  </a:lnTo>
                  <a:lnTo>
                    <a:pt x="585" y="391"/>
                  </a:lnTo>
                  <a:lnTo>
                    <a:pt x="562" y="317"/>
                  </a:lnTo>
                  <a:lnTo>
                    <a:pt x="538" y="237"/>
                  </a:lnTo>
                  <a:lnTo>
                    <a:pt x="514" y="188"/>
                  </a:lnTo>
                  <a:lnTo>
                    <a:pt x="378" y="208"/>
                  </a:lnTo>
                  <a:lnTo>
                    <a:pt x="286" y="0"/>
                  </a:lnTo>
                  <a:lnTo>
                    <a:pt x="156" y="47"/>
                  </a:lnTo>
                  <a:lnTo>
                    <a:pt x="0" y="178"/>
                  </a:lnTo>
                  <a:lnTo>
                    <a:pt x="62" y="366"/>
                  </a:lnTo>
                  <a:lnTo>
                    <a:pt x="94" y="448"/>
                  </a:lnTo>
                  <a:lnTo>
                    <a:pt x="127" y="529"/>
                  </a:lnTo>
                  <a:lnTo>
                    <a:pt x="174" y="626"/>
                  </a:lnTo>
                  <a:lnTo>
                    <a:pt x="200" y="673"/>
                  </a:lnTo>
                  <a:lnTo>
                    <a:pt x="228" y="717"/>
                  </a:lnTo>
                  <a:lnTo>
                    <a:pt x="241" y="734"/>
                  </a:lnTo>
                  <a:lnTo>
                    <a:pt x="264" y="756"/>
                  </a:lnTo>
                  <a:lnTo>
                    <a:pt x="293" y="774"/>
                  </a:lnTo>
                  <a:lnTo>
                    <a:pt x="319" y="782"/>
                  </a:lnTo>
                  <a:lnTo>
                    <a:pt x="355" y="795"/>
                  </a:lnTo>
                  <a:lnTo>
                    <a:pt x="359" y="795"/>
                  </a:lnTo>
                  <a:lnTo>
                    <a:pt x="432" y="610"/>
                  </a:lnTo>
                  <a:lnTo>
                    <a:pt x="474" y="610"/>
                  </a:lnTo>
                  <a:lnTo>
                    <a:pt x="511" y="682"/>
                  </a:lnTo>
                  <a:lnTo>
                    <a:pt x="459" y="788"/>
                  </a:lnTo>
                  <a:lnTo>
                    <a:pt x="615" y="734"/>
                  </a:lnTo>
                  <a:lnTo>
                    <a:pt x="617" y="712"/>
                  </a:lnTo>
                  <a:lnTo>
                    <a:pt x="604" y="504"/>
                  </a:lnTo>
                  <a:close/>
                </a:path>
              </a:pathLst>
            </a:custGeom>
            <a:solidFill>
              <a:srgbClr val="960C0C"/>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10" name="Freeform 21"/>
            <p:cNvSpPr>
              <a:spLocks/>
            </p:cNvSpPr>
            <p:nvPr/>
          </p:nvSpPr>
          <p:spPr bwMode="auto">
            <a:xfrm>
              <a:off x="2979" y="3387"/>
              <a:ext cx="180" cy="247"/>
            </a:xfrm>
            <a:custGeom>
              <a:avLst/>
              <a:gdLst>
                <a:gd name="T0" fmla="*/ 0 w 1264"/>
                <a:gd name="T1" fmla="*/ 177 h 1730"/>
                <a:gd name="T2" fmla="*/ 8 w 1264"/>
                <a:gd name="T3" fmla="*/ 175 h 1730"/>
                <a:gd name="T4" fmla="*/ 16 w 1264"/>
                <a:gd name="T5" fmla="*/ 169 h 1730"/>
                <a:gd name="T6" fmla="*/ 23 w 1264"/>
                <a:gd name="T7" fmla="*/ 161 h 1730"/>
                <a:gd name="T8" fmla="*/ 28 w 1264"/>
                <a:gd name="T9" fmla="*/ 152 h 1730"/>
                <a:gd name="T10" fmla="*/ 63 w 1264"/>
                <a:gd name="T11" fmla="*/ 76 h 1730"/>
                <a:gd name="T12" fmla="*/ 62 w 1264"/>
                <a:gd name="T13" fmla="*/ 29 h 1730"/>
                <a:gd name="T14" fmla="*/ 73 w 1264"/>
                <a:gd name="T15" fmla="*/ 0 h 1730"/>
                <a:gd name="T16" fmla="*/ 107 w 1264"/>
                <a:gd name="T17" fmla="*/ 6 h 1730"/>
                <a:gd name="T18" fmla="*/ 144 w 1264"/>
                <a:gd name="T19" fmla="*/ 14 h 1730"/>
                <a:gd name="T20" fmla="*/ 141 w 1264"/>
                <a:gd name="T21" fmla="*/ 25 h 1730"/>
                <a:gd name="T22" fmla="*/ 155 w 1264"/>
                <a:gd name="T23" fmla="*/ 29 h 1730"/>
                <a:gd name="T24" fmla="*/ 157 w 1264"/>
                <a:gd name="T25" fmla="*/ 30 h 1730"/>
                <a:gd name="T26" fmla="*/ 169 w 1264"/>
                <a:gd name="T27" fmla="*/ 42 h 1730"/>
                <a:gd name="T28" fmla="*/ 176 w 1264"/>
                <a:gd name="T29" fmla="*/ 42 h 1730"/>
                <a:gd name="T30" fmla="*/ 180 w 1264"/>
                <a:gd name="T31" fmla="*/ 64 h 1730"/>
                <a:gd name="T32" fmla="*/ 165 w 1264"/>
                <a:gd name="T33" fmla="*/ 69 h 1730"/>
                <a:gd name="T34" fmla="*/ 146 w 1264"/>
                <a:gd name="T35" fmla="*/ 76 h 1730"/>
                <a:gd name="T36" fmla="*/ 124 w 1264"/>
                <a:gd name="T37" fmla="*/ 95 h 1730"/>
                <a:gd name="T38" fmla="*/ 115 w 1264"/>
                <a:gd name="T39" fmla="*/ 101 h 1730"/>
                <a:gd name="T40" fmla="*/ 101 w 1264"/>
                <a:gd name="T41" fmla="*/ 142 h 1730"/>
                <a:gd name="T42" fmla="*/ 79 w 1264"/>
                <a:gd name="T43" fmla="*/ 200 h 1730"/>
                <a:gd name="T44" fmla="*/ 77 w 1264"/>
                <a:gd name="T45" fmla="*/ 203 h 1730"/>
                <a:gd name="T46" fmla="*/ 71 w 1264"/>
                <a:gd name="T47" fmla="*/ 214 h 1730"/>
                <a:gd name="T48" fmla="*/ 63 w 1264"/>
                <a:gd name="T49" fmla="*/ 222 h 1730"/>
                <a:gd name="T50" fmla="*/ 54 w 1264"/>
                <a:gd name="T51" fmla="*/ 229 h 1730"/>
                <a:gd name="T52" fmla="*/ 51 w 1264"/>
                <a:gd name="T53" fmla="*/ 230 h 1730"/>
                <a:gd name="T54" fmla="*/ 34 w 1264"/>
                <a:gd name="T55" fmla="*/ 236 h 1730"/>
                <a:gd name="T56" fmla="*/ 15 w 1264"/>
                <a:gd name="T57" fmla="*/ 247 h 1730"/>
                <a:gd name="T58" fmla="*/ 0 w 1264"/>
                <a:gd name="T59" fmla="*/ 177 h 17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4"/>
                <a:gd name="T91" fmla="*/ 0 h 1730"/>
                <a:gd name="T92" fmla="*/ 1264 w 1264"/>
                <a:gd name="T93" fmla="*/ 1730 h 17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4" h="1730">
                  <a:moveTo>
                    <a:pt x="0" y="1240"/>
                  </a:moveTo>
                  <a:lnTo>
                    <a:pt x="55" y="1225"/>
                  </a:lnTo>
                  <a:lnTo>
                    <a:pt x="113" y="1184"/>
                  </a:lnTo>
                  <a:lnTo>
                    <a:pt x="161" y="1131"/>
                  </a:lnTo>
                  <a:lnTo>
                    <a:pt x="196" y="1068"/>
                  </a:lnTo>
                  <a:lnTo>
                    <a:pt x="439" y="534"/>
                  </a:lnTo>
                  <a:lnTo>
                    <a:pt x="435" y="200"/>
                  </a:lnTo>
                  <a:lnTo>
                    <a:pt x="516" y="0"/>
                  </a:lnTo>
                  <a:lnTo>
                    <a:pt x="750" y="44"/>
                  </a:lnTo>
                  <a:lnTo>
                    <a:pt x="1011" y="99"/>
                  </a:lnTo>
                  <a:lnTo>
                    <a:pt x="990" y="178"/>
                  </a:lnTo>
                  <a:lnTo>
                    <a:pt x="1090" y="204"/>
                  </a:lnTo>
                  <a:lnTo>
                    <a:pt x="1104" y="213"/>
                  </a:lnTo>
                  <a:lnTo>
                    <a:pt x="1186" y="291"/>
                  </a:lnTo>
                  <a:lnTo>
                    <a:pt x="1235" y="291"/>
                  </a:lnTo>
                  <a:lnTo>
                    <a:pt x="1264" y="448"/>
                  </a:lnTo>
                  <a:lnTo>
                    <a:pt x="1157" y="484"/>
                  </a:lnTo>
                  <a:lnTo>
                    <a:pt x="1027" y="531"/>
                  </a:lnTo>
                  <a:lnTo>
                    <a:pt x="871" y="662"/>
                  </a:lnTo>
                  <a:lnTo>
                    <a:pt x="810" y="708"/>
                  </a:lnTo>
                  <a:lnTo>
                    <a:pt x="708" y="997"/>
                  </a:lnTo>
                  <a:lnTo>
                    <a:pt x="552" y="1401"/>
                  </a:lnTo>
                  <a:lnTo>
                    <a:pt x="544" y="1423"/>
                  </a:lnTo>
                  <a:lnTo>
                    <a:pt x="497" y="1501"/>
                  </a:lnTo>
                  <a:lnTo>
                    <a:pt x="443" y="1557"/>
                  </a:lnTo>
                  <a:lnTo>
                    <a:pt x="379" y="1603"/>
                  </a:lnTo>
                  <a:lnTo>
                    <a:pt x="357" y="1610"/>
                  </a:lnTo>
                  <a:lnTo>
                    <a:pt x="239" y="1652"/>
                  </a:lnTo>
                  <a:lnTo>
                    <a:pt x="103" y="1730"/>
                  </a:lnTo>
                  <a:lnTo>
                    <a:pt x="0" y="1240"/>
                  </a:lnTo>
                  <a:close/>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11" name="Freeform 22"/>
            <p:cNvSpPr>
              <a:spLocks/>
            </p:cNvSpPr>
            <p:nvPr/>
          </p:nvSpPr>
          <p:spPr bwMode="auto">
            <a:xfrm>
              <a:off x="3058" y="3508"/>
              <a:ext cx="59" cy="79"/>
            </a:xfrm>
            <a:custGeom>
              <a:avLst/>
              <a:gdLst>
                <a:gd name="T0" fmla="*/ 54 w 413"/>
                <a:gd name="T1" fmla="*/ 0 h 551"/>
                <a:gd name="T2" fmla="*/ 22 w 413"/>
                <a:gd name="T3" fmla="*/ 21 h 551"/>
                <a:gd name="T4" fmla="*/ 0 w 413"/>
                <a:gd name="T5" fmla="*/ 79 h 551"/>
                <a:gd name="T6" fmla="*/ 24 w 413"/>
                <a:gd name="T7" fmla="*/ 53 h 551"/>
                <a:gd name="T8" fmla="*/ 59 w 413"/>
                <a:gd name="T9" fmla="*/ 12 h 551"/>
                <a:gd name="T10" fmla="*/ 54 w 413"/>
                <a:gd name="T11" fmla="*/ 0 h 551"/>
                <a:gd name="T12" fmla="*/ 0 60000 65536"/>
                <a:gd name="T13" fmla="*/ 0 60000 65536"/>
                <a:gd name="T14" fmla="*/ 0 60000 65536"/>
                <a:gd name="T15" fmla="*/ 0 60000 65536"/>
                <a:gd name="T16" fmla="*/ 0 60000 65536"/>
                <a:gd name="T17" fmla="*/ 0 60000 65536"/>
                <a:gd name="T18" fmla="*/ 0 w 413"/>
                <a:gd name="T19" fmla="*/ 0 h 551"/>
                <a:gd name="T20" fmla="*/ 413 w 413"/>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413" h="551">
                  <a:moveTo>
                    <a:pt x="381" y="0"/>
                  </a:moveTo>
                  <a:lnTo>
                    <a:pt x="156" y="147"/>
                  </a:lnTo>
                  <a:lnTo>
                    <a:pt x="0" y="551"/>
                  </a:lnTo>
                  <a:lnTo>
                    <a:pt x="165" y="367"/>
                  </a:lnTo>
                  <a:lnTo>
                    <a:pt x="413" y="82"/>
                  </a:lnTo>
                  <a:lnTo>
                    <a:pt x="381" y="0"/>
                  </a:lnTo>
                  <a:close/>
                </a:path>
              </a:pathLst>
            </a:custGeom>
            <a:solidFill>
              <a:srgbClr val="963D14"/>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12" name="Freeform 23"/>
            <p:cNvSpPr>
              <a:spLocks/>
            </p:cNvSpPr>
            <p:nvPr/>
          </p:nvSpPr>
          <p:spPr bwMode="auto">
            <a:xfrm>
              <a:off x="3041" y="3406"/>
              <a:ext cx="79" cy="57"/>
            </a:xfrm>
            <a:custGeom>
              <a:avLst/>
              <a:gdLst>
                <a:gd name="T0" fmla="*/ 79 w 551"/>
                <a:gd name="T1" fmla="*/ 6 h 399"/>
                <a:gd name="T2" fmla="*/ 57 w 551"/>
                <a:gd name="T3" fmla="*/ 0 h 399"/>
                <a:gd name="T4" fmla="*/ 14 w 551"/>
                <a:gd name="T5" fmla="*/ 24 h 399"/>
                <a:gd name="T6" fmla="*/ 0 w 551"/>
                <a:gd name="T7" fmla="*/ 57 h 399"/>
                <a:gd name="T8" fmla="*/ 0 60000 65536"/>
                <a:gd name="T9" fmla="*/ 0 60000 65536"/>
                <a:gd name="T10" fmla="*/ 0 60000 65536"/>
                <a:gd name="T11" fmla="*/ 0 60000 65536"/>
                <a:gd name="T12" fmla="*/ 0 w 551"/>
                <a:gd name="T13" fmla="*/ 0 h 399"/>
                <a:gd name="T14" fmla="*/ 551 w 551"/>
                <a:gd name="T15" fmla="*/ 399 h 399"/>
              </a:gdLst>
              <a:ahLst/>
              <a:cxnLst>
                <a:cxn ang="T8">
                  <a:pos x="T0" y="T1"/>
                </a:cxn>
                <a:cxn ang="T9">
                  <a:pos x="T2" y="T3"/>
                </a:cxn>
                <a:cxn ang="T10">
                  <a:pos x="T4" y="T5"/>
                </a:cxn>
                <a:cxn ang="T11">
                  <a:pos x="T6" y="T7"/>
                </a:cxn>
              </a:cxnLst>
              <a:rect l="T12" t="T13" r="T14" b="T15"/>
              <a:pathLst>
                <a:path w="551" h="399">
                  <a:moveTo>
                    <a:pt x="551" y="43"/>
                  </a:moveTo>
                  <a:lnTo>
                    <a:pt x="395" y="0"/>
                  </a:lnTo>
                  <a:lnTo>
                    <a:pt x="97" y="166"/>
                  </a:lnTo>
                  <a:lnTo>
                    <a:pt x="0" y="399"/>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13" name="Freeform 24"/>
            <p:cNvSpPr>
              <a:spLocks/>
            </p:cNvSpPr>
            <p:nvPr/>
          </p:nvSpPr>
          <p:spPr bwMode="auto">
            <a:xfrm>
              <a:off x="3044" y="3429"/>
              <a:ext cx="111" cy="56"/>
            </a:xfrm>
            <a:custGeom>
              <a:avLst/>
              <a:gdLst>
                <a:gd name="T0" fmla="*/ 111 w 778"/>
                <a:gd name="T1" fmla="*/ 0 h 392"/>
                <a:gd name="T2" fmla="*/ 74 w 778"/>
                <a:gd name="T3" fmla="*/ 0 h 392"/>
                <a:gd name="T4" fmla="*/ 23 w 778"/>
                <a:gd name="T5" fmla="*/ 23 h 392"/>
                <a:gd name="T6" fmla="*/ 0 w 778"/>
                <a:gd name="T7" fmla="*/ 56 h 392"/>
                <a:gd name="T8" fmla="*/ 0 60000 65536"/>
                <a:gd name="T9" fmla="*/ 0 60000 65536"/>
                <a:gd name="T10" fmla="*/ 0 60000 65536"/>
                <a:gd name="T11" fmla="*/ 0 60000 65536"/>
                <a:gd name="T12" fmla="*/ 0 w 778"/>
                <a:gd name="T13" fmla="*/ 0 h 392"/>
                <a:gd name="T14" fmla="*/ 778 w 778"/>
                <a:gd name="T15" fmla="*/ 392 h 392"/>
              </a:gdLst>
              <a:ahLst/>
              <a:cxnLst>
                <a:cxn ang="T8">
                  <a:pos x="T0" y="T1"/>
                </a:cxn>
                <a:cxn ang="T9">
                  <a:pos x="T2" y="T3"/>
                </a:cxn>
                <a:cxn ang="T10">
                  <a:pos x="T4" y="T5"/>
                </a:cxn>
                <a:cxn ang="T11">
                  <a:pos x="T6" y="T7"/>
                </a:cxn>
              </a:cxnLst>
              <a:rect l="T12" t="T13" r="T14" b="T15"/>
              <a:pathLst>
                <a:path w="778" h="392">
                  <a:moveTo>
                    <a:pt x="778" y="0"/>
                  </a:moveTo>
                  <a:lnTo>
                    <a:pt x="516" y="0"/>
                  </a:lnTo>
                  <a:lnTo>
                    <a:pt x="158" y="162"/>
                  </a:lnTo>
                  <a:lnTo>
                    <a:pt x="0" y="392"/>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14" name="Freeform 25"/>
            <p:cNvSpPr>
              <a:spLocks/>
            </p:cNvSpPr>
            <p:nvPr/>
          </p:nvSpPr>
          <p:spPr bwMode="auto">
            <a:xfrm>
              <a:off x="3064" y="3438"/>
              <a:ext cx="93" cy="58"/>
            </a:xfrm>
            <a:custGeom>
              <a:avLst/>
              <a:gdLst>
                <a:gd name="T0" fmla="*/ 93 w 650"/>
                <a:gd name="T1" fmla="*/ 0 h 400"/>
                <a:gd name="T2" fmla="*/ 14 w 650"/>
                <a:gd name="T3" fmla="*/ 25 h 400"/>
                <a:gd name="T4" fmla="*/ 0 w 650"/>
                <a:gd name="T5" fmla="*/ 58 h 400"/>
                <a:gd name="T6" fmla="*/ 0 60000 65536"/>
                <a:gd name="T7" fmla="*/ 0 60000 65536"/>
                <a:gd name="T8" fmla="*/ 0 60000 65536"/>
                <a:gd name="T9" fmla="*/ 0 w 650"/>
                <a:gd name="T10" fmla="*/ 0 h 400"/>
                <a:gd name="T11" fmla="*/ 650 w 650"/>
                <a:gd name="T12" fmla="*/ 400 h 400"/>
              </a:gdLst>
              <a:ahLst/>
              <a:cxnLst>
                <a:cxn ang="T6">
                  <a:pos x="T0" y="T1"/>
                </a:cxn>
                <a:cxn ang="T7">
                  <a:pos x="T2" y="T3"/>
                </a:cxn>
                <a:cxn ang="T8">
                  <a:pos x="T4" y="T5"/>
                </a:cxn>
              </a:cxnLst>
              <a:rect l="T9" t="T10" r="T11" b="T12"/>
              <a:pathLst>
                <a:path w="650" h="400">
                  <a:moveTo>
                    <a:pt x="650" y="0"/>
                  </a:moveTo>
                  <a:lnTo>
                    <a:pt x="95" y="174"/>
                  </a:lnTo>
                  <a:lnTo>
                    <a:pt x="0" y="400"/>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15" name="Freeform 26"/>
            <p:cNvSpPr>
              <a:spLocks/>
            </p:cNvSpPr>
            <p:nvPr/>
          </p:nvSpPr>
          <p:spPr bwMode="auto">
            <a:xfrm>
              <a:off x="3189" y="3510"/>
              <a:ext cx="150" cy="62"/>
            </a:xfrm>
            <a:custGeom>
              <a:avLst/>
              <a:gdLst>
                <a:gd name="T0" fmla="*/ 0 w 1049"/>
                <a:gd name="T1" fmla="*/ 18 h 432"/>
                <a:gd name="T2" fmla="*/ 5 w 1049"/>
                <a:gd name="T3" fmla="*/ 19 h 432"/>
                <a:gd name="T4" fmla="*/ 10 w 1049"/>
                <a:gd name="T5" fmla="*/ 22 h 432"/>
                <a:gd name="T6" fmla="*/ 14 w 1049"/>
                <a:gd name="T7" fmla="*/ 27 h 432"/>
                <a:gd name="T8" fmla="*/ 16 w 1049"/>
                <a:gd name="T9" fmla="*/ 31 h 432"/>
                <a:gd name="T10" fmla="*/ 21 w 1049"/>
                <a:gd name="T11" fmla="*/ 40 h 432"/>
                <a:gd name="T12" fmla="*/ 25 w 1049"/>
                <a:gd name="T13" fmla="*/ 43 h 432"/>
                <a:gd name="T14" fmla="*/ 29 w 1049"/>
                <a:gd name="T15" fmla="*/ 44 h 432"/>
                <a:gd name="T16" fmla="*/ 35 w 1049"/>
                <a:gd name="T17" fmla="*/ 47 h 432"/>
                <a:gd name="T18" fmla="*/ 51 w 1049"/>
                <a:gd name="T19" fmla="*/ 50 h 432"/>
                <a:gd name="T20" fmla="*/ 67 w 1049"/>
                <a:gd name="T21" fmla="*/ 51 h 432"/>
                <a:gd name="T22" fmla="*/ 82 w 1049"/>
                <a:gd name="T23" fmla="*/ 50 h 432"/>
                <a:gd name="T24" fmla="*/ 98 w 1049"/>
                <a:gd name="T25" fmla="*/ 45 h 432"/>
                <a:gd name="T26" fmla="*/ 103 w 1049"/>
                <a:gd name="T27" fmla="*/ 43 h 432"/>
                <a:gd name="T28" fmla="*/ 104 w 1049"/>
                <a:gd name="T29" fmla="*/ 37 h 432"/>
                <a:gd name="T30" fmla="*/ 105 w 1049"/>
                <a:gd name="T31" fmla="*/ 32 h 432"/>
                <a:gd name="T32" fmla="*/ 108 w 1049"/>
                <a:gd name="T33" fmla="*/ 28 h 432"/>
                <a:gd name="T34" fmla="*/ 112 w 1049"/>
                <a:gd name="T35" fmla="*/ 25 h 432"/>
                <a:gd name="T36" fmla="*/ 122 w 1049"/>
                <a:gd name="T37" fmla="*/ 20 h 432"/>
                <a:gd name="T38" fmla="*/ 130 w 1049"/>
                <a:gd name="T39" fmla="*/ 17 h 432"/>
                <a:gd name="T40" fmla="*/ 138 w 1049"/>
                <a:gd name="T41" fmla="*/ 13 h 432"/>
                <a:gd name="T42" fmla="*/ 144 w 1049"/>
                <a:gd name="T43" fmla="*/ 8 h 432"/>
                <a:gd name="T44" fmla="*/ 150 w 1049"/>
                <a:gd name="T45" fmla="*/ 0 h 432"/>
                <a:gd name="T46" fmla="*/ 150 w 1049"/>
                <a:gd name="T47" fmla="*/ 29 h 432"/>
                <a:gd name="T48" fmla="*/ 146 w 1049"/>
                <a:gd name="T49" fmla="*/ 31 h 432"/>
                <a:gd name="T50" fmla="*/ 131 w 1049"/>
                <a:gd name="T51" fmla="*/ 43 h 432"/>
                <a:gd name="T52" fmla="*/ 113 w 1049"/>
                <a:gd name="T53" fmla="*/ 52 h 432"/>
                <a:gd name="T54" fmla="*/ 68 w 1049"/>
                <a:gd name="T55" fmla="*/ 62 h 432"/>
                <a:gd name="T56" fmla="*/ 58 w 1049"/>
                <a:gd name="T57" fmla="*/ 62 h 432"/>
                <a:gd name="T58" fmla="*/ 38 w 1049"/>
                <a:gd name="T59" fmla="*/ 60 h 432"/>
                <a:gd name="T60" fmla="*/ 19 w 1049"/>
                <a:gd name="T61" fmla="*/ 55 h 432"/>
                <a:gd name="T62" fmla="*/ 2 w 1049"/>
                <a:gd name="T63" fmla="*/ 51 h 432"/>
                <a:gd name="T64" fmla="*/ 2 w 1049"/>
                <a:gd name="T65" fmla="*/ 48 h 432"/>
                <a:gd name="T66" fmla="*/ 0 w 1049"/>
                <a:gd name="T67" fmla="*/ 18 h 4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9"/>
                <a:gd name="T103" fmla="*/ 0 h 432"/>
                <a:gd name="T104" fmla="*/ 1049 w 1049"/>
                <a:gd name="T105" fmla="*/ 432 h 4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9" h="432">
                  <a:moveTo>
                    <a:pt x="0" y="124"/>
                  </a:moveTo>
                  <a:lnTo>
                    <a:pt x="36" y="133"/>
                  </a:lnTo>
                  <a:lnTo>
                    <a:pt x="68" y="156"/>
                  </a:lnTo>
                  <a:lnTo>
                    <a:pt x="98" y="188"/>
                  </a:lnTo>
                  <a:lnTo>
                    <a:pt x="115" y="219"/>
                  </a:lnTo>
                  <a:lnTo>
                    <a:pt x="144" y="278"/>
                  </a:lnTo>
                  <a:lnTo>
                    <a:pt x="173" y="299"/>
                  </a:lnTo>
                  <a:lnTo>
                    <a:pt x="203" y="309"/>
                  </a:lnTo>
                  <a:lnTo>
                    <a:pt x="248" y="325"/>
                  </a:lnTo>
                  <a:lnTo>
                    <a:pt x="354" y="347"/>
                  </a:lnTo>
                  <a:lnTo>
                    <a:pt x="466" y="357"/>
                  </a:lnTo>
                  <a:lnTo>
                    <a:pt x="576" y="345"/>
                  </a:lnTo>
                  <a:lnTo>
                    <a:pt x="684" y="316"/>
                  </a:lnTo>
                  <a:lnTo>
                    <a:pt x="718" y="299"/>
                  </a:lnTo>
                  <a:lnTo>
                    <a:pt x="726" y="261"/>
                  </a:lnTo>
                  <a:lnTo>
                    <a:pt x="736" y="224"/>
                  </a:lnTo>
                  <a:lnTo>
                    <a:pt x="757" y="194"/>
                  </a:lnTo>
                  <a:lnTo>
                    <a:pt x="786" y="171"/>
                  </a:lnTo>
                  <a:lnTo>
                    <a:pt x="851" y="139"/>
                  </a:lnTo>
                  <a:lnTo>
                    <a:pt x="906" y="120"/>
                  </a:lnTo>
                  <a:lnTo>
                    <a:pt x="965" y="93"/>
                  </a:lnTo>
                  <a:lnTo>
                    <a:pt x="1006" y="59"/>
                  </a:lnTo>
                  <a:lnTo>
                    <a:pt x="1049" y="0"/>
                  </a:lnTo>
                  <a:lnTo>
                    <a:pt x="1047" y="204"/>
                  </a:lnTo>
                  <a:lnTo>
                    <a:pt x="1024" y="219"/>
                  </a:lnTo>
                  <a:lnTo>
                    <a:pt x="914" y="302"/>
                  </a:lnTo>
                  <a:lnTo>
                    <a:pt x="791" y="361"/>
                  </a:lnTo>
                  <a:lnTo>
                    <a:pt x="478" y="431"/>
                  </a:lnTo>
                  <a:lnTo>
                    <a:pt x="407" y="432"/>
                  </a:lnTo>
                  <a:lnTo>
                    <a:pt x="263" y="416"/>
                  </a:lnTo>
                  <a:lnTo>
                    <a:pt x="131" y="383"/>
                  </a:lnTo>
                  <a:lnTo>
                    <a:pt x="11" y="354"/>
                  </a:lnTo>
                  <a:lnTo>
                    <a:pt x="13" y="332"/>
                  </a:lnTo>
                  <a:lnTo>
                    <a:pt x="0" y="124"/>
                  </a:lnTo>
                  <a:close/>
                </a:path>
              </a:pathLst>
            </a:custGeom>
            <a:solidFill>
              <a:srgbClr val="963D14"/>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16" name="Freeform 27"/>
            <p:cNvSpPr>
              <a:spLocks/>
            </p:cNvSpPr>
            <p:nvPr/>
          </p:nvSpPr>
          <p:spPr bwMode="auto">
            <a:xfrm>
              <a:off x="2691" y="3554"/>
              <a:ext cx="463" cy="229"/>
            </a:xfrm>
            <a:custGeom>
              <a:avLst/>
              <a:gdLst>
                <a:gd name="T0" fmla="*/ 288 w 3242"/>
                <a:gd name="T1" fmla="*/ 215 h 1600"/>
                <a:gd name="T2" fmla="*/ 331 w 3242"/>
                <a:gd name="T3" fmla="*/ 176 h 1600"/>
                <a:gd name="T4" fmla="*/ 369 w 3242"/>
                <a:gd name="T5" fmla="*/ 138 h 1600"/>
                <a:gd name="T6" fmla="*/ 405 w 3242"/>
                <a:gd name="T7" fmla="*/ 99 h 1600"/>
                <a:gd name="T8" fmla="*/ 439 w 3242"/>
                <a:gd name="T9" fmla="*/ 58 h 1600"/>
                <a:gd name="T10" fmla="*/ 446 w 3242"/>
                <a:gd name="T11" fmla="*/ 51 h 1600"/>
                <a:gd name="T12" fmla="*/ 451 w 3242"/>
                <a:gd name="T13" fmla="*/ 55 h 1600"/>
                <a:gd name="T14" fmla="*/ 451 w 3242"/>
                <a:gd name="T15" fmla="*/ 39 h 1600"/>
                <a:gd name="T16" fmla="*/ 460 w 3242"/>
                <a:gd name="T17" fmla="*/ 32 h 1600"/>
                <a:gd name="T18" fmla="*/ 463 w 3242"/>
                <a:gd name="T19" fmla="*/ 15 h 1600"/>
                <a:gd name="T20" fmla="*/ 462 w 3242"/>
                <a:gd name="T21" fmla="*/ 15 h 1600"/>
                <a:gd name="T22" fmla="*/ 457 w 3242"/>
                <a:gd name="T23" fmla="*/ 13 h 1600"/>
                <a:gd name="T24" fmla="*/ 454 w 3242"/>
                <a:gd name="T25" fmla="*/ 12 h 1600"/>
                <a:gd name="T26" fmla="*/ 449 w 3242"/>
                <a:gd name="T27" fmla="*/ 10 h 1600"/>
                <a:gd name="T28" fmla="*/ 446 w 3242"/>
                <a:gd name="T29" fmla="*/ 7 h 1600"/>
                <a:gd name="T30" fmla="*/ 444 w 3242"/>
                <a:gd name="T31" fmla="*/ 4 h 1600"/>
                <a:gd name="T32" fmla="*/ 432 w 3242"/>
                <a:gd name="T33" fmla="*/ 6 h 1600"/>
                <a:gd name="T34" fmla="*/ 417 w 3242"/>
                <a:gd name="T35" fmla="*/ 8 h 1600"/>
                <a:gd name="T36" fmla="*/ 403 w 3242"/>
                <a:gd name="T37" fmla="*/ 8 h 1600"/>
                <a:gd name="T38" fmla="*/ 390 w 3242"/>
                <a:gd name="T39" fmla="*/ 6 h 1600"/>
                <a:gd name="T40" fmla="*/ 366 w 3242"/>
                <a:gd name="T41" fmla="*/ 33 h 1600"/>
                <a:gd name="T42" fmla="*/ 365 w 3242"/>
                <a:gd name="T43" fmla="*/ 36 h 1600"/>
                <a:gd name="T44" fmla="*/ 358 w 3242"/>
                <a:gd name="T45" fmla="*/ 47 h 1600"/>
                <a:gd name="T46" fmla="*/ 351 w 3242"/>
                <a:gd name="T47" fmla="*/ 55 h 1600"/>
                <a:gd name="T48" fmla="*/ 341 w 3242"/>
                <a:gd name="T49" fmla="*/ 62 h 1600"/>
                <a:gd name="T50" fmla="*/ 338 w 3242"/>
                <a:gd name="T51" fmla="*/ 63 h 1600"/>
                <a:gd name="T52" fmla="*/ 321 w 3242"/>
                <a:gd name="T53" fmla="*/ 69 h 1600"/>
                <a:gd name="T54" fmla="*/ 302 w 3242"/>
                <a:gd name="T55" fmla="*/ 80 h 1600"/>
                <a:gd name="T56" fmla="*/ 287 w 3242"/>
                <a:gd name="T57" fmla="*/ 10 h 1600"/>
                <a:gd name="T58" fmla="*/ 288 w 3242"/>
                <a:gd name="T59" fmla="*/ 10 h 1600"/>
                <a:gd name="T60" fmla="*/ 285 w 3242"/>
                <a:gd name="T61" fmla="*/ 0 h 1600"/>
                <a:gd name="T62" fmla="*/ 213 w 3242"/>
                <a:gd name="T63" fmla="*/ 23 h 1600"/>
                <a:gd name="T64" fmla="*/ 142 w 3242"/>
                <a:gd name="T65" fmla="*/ 49 h 1600"/>
                <a:gd name="T66" fmla="*/ 115 w 3242"/>
                <a:gd name="T67" fmla="*/ 65 h 1600"/>
                <a:gd name="T68" fmla="*/ 103 w 3242"/>
                <a:gd name="T69" fmla="*/ 72 h 1600"/>
                <a:gd name="T70" fmla="*/ 88 w 3242"/>
                <a:gd name="T71" fmla="*/ 80 h 1600"/>
                <a:gd name="T72" fmla="*/ 59 w 3242"/>
                <a:gd name="T73" fmla="*/ 92 h 1600"/>
                <a:gd name="T74" fmla="*/ 29 w 3242"/>
                <a:gd name="T75" fmla="*/ 105 h 1600"/>
                <a:gd name="T76" fmla="*/ 22 w 3242"/>
                <a:gd name="T77" fmla="*/ 115 h 1600"/>
                <a:gd name="T78" fmla="*/ 15 w 3242"/>
                <a:gd name="T79" fmla="*/ 126 h 1600"/>
                <a:gd name="T80" fmla="*/ 8 w 3242"/>
                <a:gd name="T81" fmla="*/ 138 h 1600"/>
                <a:gd name="T82" fmla="*/ 2 w 3242"/>
                <a:gd name="T83" fmla="*/ 153 h 1600"/>
                <a:gd name="T84" fmla="*/ 0 w 3242"/>
                <a:gd name="T85" fmla="*/ 164 h 1600"/>
                <a:gd name="T86" fmla="*/ 1 w 3242"/>
                <a:gd name="T87" fmla="*/ 171 h 1600"/>
                <a:gd name="T88" fmla="*/ 4 w 3242"/>
                <a:gd name="T89" fmla="*/ 178 h 1600"/>
                <a:gd name="T90" fmla="*/ 12 w 3242"/>
                <a:gd name="T91" fmla="*/ 192 h 1600"/>
                <a:gd name="T92" fmla="*/ 21 w 3242"/>
                <a:gd name="T93" fmla="*/ 202 h 1600"/>
                <a:gd name="T94" fmla="*/ 30 w 3242"/>
                <a:gd name="T95" fmla="*/ 209 h 1600"/>
                <a:gd name="T96" fmla="*/ 43 w 3242"/>
                <a:gd name="T97" fmla="*/ 217 h 1600"/>
                <a:gd name="T98" fmla="*/ 60 w 3242"/>
                <a:gd name="T99" fmla="*/ 224 h 1600"/>
                <a:gd name="T100" fmla="*/ 77 w 3242"/>
                <a:gd name="T101" fmla="*/ 228 h 1600"/>
                <a:gd name="T102" fmla="*/ 92 w 3242"/>
                <a:gd name="T103" fmla="*/ 229 h 1600"/>
                <a:gd name="T104" fmla="*/ 109 w 3242"/>
                <a:gd name="T105" fmla="*/ 229 h 1600"/>
                <a:gd name="T106" fmla="*/ 126 w 3242"/>
                <a:gd name="T107" fmla="*/ 228 h 1600"/>
                <a:gd name="T108" fmla="*/ 145 w 3242"/>
                <a:gd name="T109" fmla="*/ 226 h 1600"/>
                <a:gd name="T110" fmla="*/ 180 w 3242"/>
                <a:gd name="T111" fmla="*/ 217 h 1600"/>
                <a:gd name="T112" fmla="*/ 215 w 3242"/>
                <a:gd name="T113" fmla="*/ 206 h 1600"/>
                <a:gd name="T114" fmla="*/ 248 w 3242"/>
                <a:gd name="T115" fmla="*/ 193 h 1600"/>
                <a:gd name="T116" fmla="*/ 281 w 3242"/>
                <a:gd name="T117" fmla="*/ 176 h 1600"/>
                <a:gd name="T118" fmla="*/ 285 w 3242"/>
                <a:gd name="T119" fmla="*/ 174 h 1600"/>
                <a:gd name="T120" fmla="*/ 275 w 3242"/>
                <a:gd name="T121" fmla="*/ 217 h 1600"/>
                <a:gd name="T122" fmla="*/ 288 w 3242"/>
                <a:gd name="T123" fmla="*/ 215 h 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42"/>
                <a:gd name="T187" fmla="*/ 0 h 1600"/>
                <a:gd name="T188" fmla="*/ 3242 w 3242"/>
                <a:gd name="T189" fmla="*/ 1600 h 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42" h="1600">
                  <a:moveTo>
                    <a:pt x="2014" y="1505"/>
                  </a:moveTo>
                  <a:lnTo>
                    <a:pt x="2317" y="1228"/>
                  </a:lnTo>
                  <a:lnTo>
                    <a:pt x="2583" y="965"/>
                  </a:lnTo>
                  <a:lnTo>
                    <a:pt x="2835" y="695"/>
                  </a:lnTo>
                  <a:lnTo>
                    <a:pt x="3074" y="406"/>
                  </a:lnTo>
                  <a:lnTo>
                    <a:pt x="3120" y="354"/>
                  </a:lnTo>
                  <a:lnTo>
                    <a:pt x="3156" y="383"/>
                  </a:lnTo>
                  <a:lnTo>
                    <a:pt x="3159" y="275"/>
                  </a:lnTo>
                  <a:lnTo>
                    <a:pt x="3218" y="224"/>
                  </a:lnTo>
                  <a:lnTo>
                    <a:pt x="3242" y="107"/>
                  </a:lnTo>
                  <a:lnTo>
                    <a:pt x="3238" y="107"/>
                  </a:lnTo>
                  <a:lnTo>
                    <a:pt x="3202" y="94"/>
                  </a:lnTo>
                  <a:lnTo>
                    <a:pt x="3176" y="86"/>
                  </a:lnTo>
                  <a:lnTo>
                    <a:pt x="3147" y="68"/>
                  </a:lnTo>
                  <a:lnTo>
                    <a:pt x="3124" y="46"/>
                  </a:lnTo>
                  <a:lnTo>
                    <a:pt x="3111" y="29"/>
                  </a:lnTo>
                  <a:lnTo>
                    <a:pt x="3023" y="45"/>
                  </a:lnTo>
                  <a:lnTo>
                    <a:pt x="2919" y="53"/>
                  </a:lnTo>
                  <a:lnTo>
                    <a:pt x="2823" y="53"/>
                  </a:lnTo>
                  <a:lnTo>
                    <a:pt x="2729" y="45"/>
                  </a:lnTo>
                  <a:lnTo>
                    <a:pt x="2564" y="229"/>
                  </a:lnTo>
                  <a:lnTo>
                    <a:pt x="2556" y="251"/>
                  </a:lnTo>
                  <a:lnTo>
                    <a:pt x="2509" y="329"/>
                  </a:lnTo>
                  <a:lnTo>
                    <a:pt x="2455" y="385"/>
                  </a:lnTo>
                  <a:lnTo>
                    <a:pt x="2391" y="431"/>
                  </a:lnTo>
                  <a:lnTo>
                    <a:pt x="2369" y="438"/>
                  </a:lnTo>
                  <a:lnTo>
                    <a:pt x="2251" y="480"/>
                  </a:lnTo>
                  <a:lnTo>
                    <a:pt x="2115" y="558"/>
                  </a:lnTo>
                  <a:lnTo>
                    <a:pt x="2012" y="72"/>
                  </a:lnTo>
                  <a:lnTo>
                    <a:pt x="2014" y="71"/>
                  </a:lnTo>
                  <a:lnTo>
                    <a:pt x="1996" y="0"/>
                  </a:lnTo>
                  <a:lnTo>
                    <a:pt x="1493" y="159"/>
                  </a:lnTo>
                  <a:lnTo>
                    <a:pt x="993" y="342"/>
                  </a:lnTo>
                  <a:lnTo>
                    <a:pt x="805" y="455"/>
                  </a:lnTo>
                  <a:lnTo>
                    <a:pt x="724" y="504"/>
                  </a:lnTo>
                  <a:lnTo>
                    <a:pt x="617" y="557"/>
                  </a:lnTo>
                  <a:lnTo>
                    <a:pt x="414" y="640"/>
                  </a:lnTo>
                  <a:lnTo>
                    <a:pt x="203" y="734"/>
                  </a:lnTo>
                  <a:lnTo>
                    <a:pt x="151" y="806"/>
                  </a:lnTo>
                  <a:lnTo>
                    <a:pt x="103" y="878"/>
                  </a:lnTo>
                  <a:lnTo>
                    <a:pt x="59" y="964"/>
                  </a:lnTo>
                  <a:lnTo>
                    <a:pt x="16" y="1070"/>
                  </a:lnTo>
                  <a:lnTo>
                    <a:pt x="0" y="1148"/>
                  </a:lnTo>
                  <a:lnTo>
                    <a:pt x="10" y="1192"/>
                  </a:lnTo>
                  <a:lnTo>
                    <a:pt x="28" y="1244"/>
                  </a:lnTo>
                  <a:lnTo>
                    <a:pt x="87" y="1344"/>
                  </a:lnTo>
                  <a:lnTo>
                    <a:pt x="147" y="1408"/>
                  </a:lnTo>
                  <a:lnTo>
                    <a:pt x="210" y="1463"/>
                  </a:lnTo>
                  <a:lnTo>
                    <a:pt x="298" y="1519"/>
                  </a:lnTo>
                  <a:lnTo>
                    <a:pt x="422" y="1566"/>
                  </a:lnTo>
                  <a:lnTo>
                    <a:pt x="542" y="1591"/>
                  </a:lnTo>
                  <a:lnTo>
                    <a:pt x="646" y="1600"/>
                  </a:lnTo>
                  <a:lnTo>
                    <a:pt x="761" y="1600"/>
                  </a:lnTo>
                  <a:lnTo>
                    <a:pt x="885" y="1591"/>
                  </a:lnTo>
                  <a:lnTo>
                    <a:pt x="1013" y="1576"/>
                  </a:lnTo>
                  <a:lnTo>
                    <a:pt x="1263" y="1517"/>
                  </a:lnTo>
                  <a:lnTo>
                    <a:pt x="1503" y="1440"/>
                  </a:lnTo>
                  <a:lnTo>
                    <a:pt x="1739" y="1346"/>
                  </a:lnTo>
                  <a:lnTo>
                    <a:pt x="1968" y="1232"/>
                  </a:lnTo>
                  <a:lnTo>
                    <a:pt x="1996" y="1218"/>
                  </a:lnTo>
                  <a:lnTo>
                    <a:pt x="1923" y="1519"/>
                  </a:lnTo>
                  <a:lnTo>
                    <a:pt x="2014" y="1505"/>
                  </a:lnTo>
                  <a:close/>
                </a:path>
              </a:pathLst>
            </a:custGeom>
            <a:solidFill>
              <a:srgbClr val="66F7FF"/>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17" name="Freeform 28"/>
            <p:cNvSpPr>
              <a:spLocks/>
            </p:cNvSpPr>
            <p:nvPr/>
          </p:nvSpPr>
          <p:spPr bwMode="auto">
            <a:xfrm>
              <a:off x="2847" y="3634"/>
              <a:ext cx="149" cy="124"/>
            </a:xfrm>
            <a:custGeom>
              <a:avLst/>
              <a:gdLst>
                <a:gd name="T0" fmla="*/ 146 w 1046"/>
                <a:gd name="T1" fmla="*/ 0 h 869"/>
                <a:gd name="T2" fmla="*/ 149 w 1046"/>
                <a:gd name="T3" fmla="*/ 15 h 869"/>
                <a:gd name="T4" fmla="*/ 59 w 1046"/>
                <a:gd name="T5" fmla="*/ 55 h 869"/>
                <a:gd name="T6" fmla="*/ 48 w 1046"/>
                <a:gd name="T7" fmla="*/ 69 h 869"/>
                <a:gd name="T8" fmla="*/ 28 w 1046"/>
                <a:gd name="T9" fmla="*/ 80 h 869"/>
                <a:gd name="T10" fmla="*/ 0 w 1046"/>
                <a:gd name="T11" fmla="*/ 124 h 869"/>
                <a:gd name="T12" fmla="*/ 0 60000 65536"/>
                <a:gd name="T13" fmla="*/ 0 60000 65536"/>
                <a:gd name="T14" fmla="*/ 0 60000 65536"/>
                <a:gd name="T15" fmla="*/ 0 60000 65536"/>
                <a:gd name="T16" fmla="*/ 0 60000 65536"/>
                <a:gd name="T17" fmla="*/ 0 60000 65536"/>
                <a:gd name="T18" fmla="*/ 0 w 1046"/>
                <a:gd name="T19" fmla="*/ 0 h 869"/>
                <a:gd name="T20" fmla="*/ 1046 w 1046"/>
                <a:gd name="T21" fmla="*/ 869 h 869"/>
              </a:gdLst>
              <a:ahLst/>
              <a:cxnLst>
                <a:cxn ang="T12">
                  <a:pos x="T0" y="T1"/>
                </a:cxn>
                <a:cxn ang="T13">
                  <a:pos x="T2" y="T3"/>
                </a:cxn>
                <a:cxn ang="T14">
                  <a:pos x="T4" y="T5"/>
                </a:cxn>
                <a:cxn ang="T15">
                  <a:pos x="T6" y="T7"/>
                </a:cxn>
                <a:cxn ang="T16">
                  <a:pos x="T8" y="T9"/>
                </a:cxn>
                <a:cxn ang="T17">
                  <a:pos x="T10" y="T11"/>
                </a:cxn>
              </a:cxnLst>
              <a:rect l="T18" t="T19" r="T20" b="T21"/>
              <a:pathLst>
                <a:path w="1046" h="869">
                  <a:moveTo>
                    <a:pt x="1025" y="0"/>
                  </a:moveTo>
                  <a:lnTo>
                    <a:pt x="1046" y="104"/>
                  </a:lnTo>
                  <a:lnTo>
                    <a:pt x="413" y="384"/>
                  </a:lnTo>
                  <a:lnTo>
                    <a:pt x="335" y="484"/>
                  </a:lnTo>
                  <a:lnTo>
                    <a:pt x="195" y="559"/>
                  </a:lnTo>
                  <a:lnTo>
                    <a:pt x="0" y="869"/>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18" name="Freeform 29"/>
            <p:cNvSpPr>
              <a:spLocks/>
            </p:cNvSpPr>
            <p:nvPr/>
          </p:nvSpPr>
          <p:spPr bwMode="auto">
            <a:xfrm>
              <a:off x="2979" y="3543"/>
              <a:ext cx="197" cy="226"/>
            </a:xfrm>
            <a:custGeom>
              <a:avLst/>
              <a:gdLst>
                <a:gd name="T0" fmla="*/ 0 w 1380"/>
                <a:gd name="T1" fmla="*/ 226 h 1583"/>
                <a:gd name="T2" fmla="*/ 43 w 1380"/>
                <a:gd name="T3" fmla="*/ 186 h 1583"/>
                <a:gd name="T4" fmla="*/ 81 w 1380"/>
                <a:gd name="T5" fmla="*/ 149 h 1583"/>
                <a:gd name="T6" fmla="*/ 117 w 1380"/>
                <a:gd name="T7" fmla="*/ 110 h 1583"/>
                <a:gd name="T8" fmla="*/ 151 w 1380"/>
                <a:gd name="T9" fmla="*/ 69 h 1583"/>
                <a:gd name="T10" fmla="*/ 158 w 1380"/>
                <a:gd name="T11" fmla="*/ 62 h 1583"/>
                <a:gd name="T12" fmla="*/ 163 w 1380"/>
                <a:gd name="T13" fmla="*/ 66 h 1583"/>
                <a:gd name="T14" fmla="*/ 163 w 1380"/>
                <a:gd name="T15" fmla="*/ 50 h 1583"/>
                <a:gd name="T16" fmla="*/ 172 w 1380"/>
                <a:gd name="T17" fmla="*/ 43 h 1583"/>
                <a:gd name="T18" fmla="*/ 175 w 1380"/>
                <a:gd name="T19" fmla="*/ 26 h 1583"/>
                <a:gd name="T20" fmla="*/ 186 w 1380"/>
                <a:gd name="T21" fmla="*/ 0 h 1583"/>
                <a:gd name="T22" fmla="*/ 192 w 1380"/>
                <a:gd name="T23" fmla="*/ 0 h 1583"/>
                <a:gd name="T24" fmla="*/ 197 w 1380"/>
                <a:gd name="T25" fmla="*/ 10 h 1583"/>
                <a:gd name="T26" fmla="*/ 190 w 1380"/>
                <a:gd name="T27" fmla="*/ 25 h 1583"/>
                <a:gd name="T28" fmla="*/ 183 w 1380"/>
                <a:gd name="T29" fmla="*/ 38 h 1583"/>
                <a:gd name="T30" fmla="*/ 189 w 1380"/>
                <a:gd name="T31" fmla="*/ 62 h 1583"/>
                <a:gd name="T32" fmla="*/ 183 w 1380"/>
                <a:gd name="T33" fmla="*/ 63 h 1583"/>
                <a:gd name="T34" fmla="*/ 180 w 1380"/>
                <a:gd name="T35" fmla="*/ 76 h 1583"/>
                <a:gd name="T36" fmla="*/ 169 w 1380"/>
                <a:gd name="T37" fmla="*/ 78 h 1583"/>
                <a:gd name="T38" fmla="*/ 155 w 1380"/>
                <a:gd name="T39" fmla="*/ 90 h 1583"/>
                <a:gd name="T40" fmla="*/ 154 w 1380"/>
                <a:gd name="T41" fmla="*/ 95 h 1583"/>
                <a:gd name="T42" fmla="*/ 145 w 1380"/>
                <a:gd name="T43" fmla="*/ 102 h 1583"/>
                <a:gd name="T44" fmla="*/ 134 w 1380"/>
                <a:gd name="T45" fmla="*/ 113 h 1583"/>
                <a:gd name="T46" fmla="*/ 133 w 1380"/>
                <a:gd name="T47" fmla="*/ 120 h 1583"/>
                <a:gd name="T48" fmla="*/ 121 w 1380"/>
                <a:gd name="T49" fmla="*/ 127 h 1583"/>
                <a:gd name="T50" fmla="*/ 119 w 1380"/>
                <a:gd name="T51" fmla="*/ 135 h 1583"/>
                <a:gd name="T52" fmla="*/ 108 w 1380"/>
                <a:gd name="T53" fmla="*/ 141 h 1583"/>
                <a:gd name="T54" fmla="*/ 106 w 1380"/>
                <a:gd name="T55" fmla="*/ 148 h 1583"/>
                <a:gd name="T56" fmla="*/ 95 w 1380"/>
                <a:gd name="T57" fmla="*/ 156 h 1583"/>
                <a:gd name="T58" fmla="*/ 94 w 1380"/>
                <a:gd name="T59" fmla="*/ 162 h 1583"/>
                <a:gd name="T60" fmla="*/ 81 w 1380"/>
                <a:gd name="T61" fmla="*/ 170 h 1583"/>
                <a:gd name="T62" fmla="*/ 81 w 1380"/>
                <a:gd name="T63" fmla="*/ 177 h 1583"/>
                <a:gd name="T64" fmla="*/ 66 w 1380"/>
                <a:gd name="T65" fmla="*/ 187 h 1583"/>
                <a:gd name="T66" fmla="*/ 65 w 1380"/>
                <a:gd name="T67" fmla="*/ 195 h 1583"/>
                <a:gd name="T68" fmla="*/ 42 w 1380"/>
                <a:gd name="T69" fmla="*/ 219 h 1583"/>
                <a:gd name="T70" fmla="*/ 0 w 1380"/>
                <a:gd name="T71" fmla="*/ 226 h 15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0"/>
                <a:gd name="T109" fmla="*/ 0 h 1583"/>
                <a:gd name="T110" fmla="*/ 1380 w 1380"/>
                <a:gd name="T111" fmla="*/ 1583 h 15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0" h="1583">
                  <a:moveTo>
                    <a:pt x="0" y="1583"/>
                  </a:moveTo>
                  <a:lnTo>
                    <a:pt x="303" y="1306"/>
                  </a:lnTo>
                  <a:lnTo>
                    <a:pt x="569" y="1043"/>
                  </a:lnTo>
                  <a:lnTo>
                    <a:pt x="821" y="773"/>
                  </a:lnTo>
                  <a:lnTo>
                    <a:pt x="1060" y="484"/>
                  </a:lnTo>
                  <a:lnTo>
                    <a:pt x="1106" y="432"/>
                  </a:lnTo>
                  <a:lnTo>
                    <a:pt x="1142" y="461"/>
                  </a:lnTo>
                  <a:lnTo>
                    <a:pt x="1145" y="353"/>
                  </a:lnTo>
                  <a:lnTo>
                    <a:pt x="1204" y="302"/>
                  </a:lnTo>
                  <a:lnTo>
                    <a:pt x="1228" y="185"/>
                  </a:lnTo>
                  <a:lnTo>
                    <a:pt x="1301" y="0"/>
                  </a:lnTo>
                  <a:lnTo>
                    <a:pt x="1343" y="0"/>
                  </a:lnTo>
                  <a:lnTo>
                    <a:pt x="1380" y="72"/>
                  </a:lnTo>
                  <a:lnTo>
                    <a:pt x="1328" y="178"/>
                  </a:lnTo>
                  <a:lnTo>
                    <a:pt x="1283" y="267"/>
                  </a:lnTo>
                  <a:lnTo>
                    <a:pt x="1321" y="431"/>
                  </a:lnTo>
                  <a:lnTo>
                    <a:pt x="1283" y="439"/>
                  </a:lnTo>
                  <a:lnTo>
                    <a:pt x="1262" y="531"/>
                  </a:lnTo>
                  <a:lnTo>
                    <a:pt x="1184" y="546"/>
                  </a:lnTo>
                  <a:lnTo>
                    <a:pt x="1088" y="627"/>
                  </a:lnTo>
                  <a:lnTo>
                    <a:pt x="1082" y="664"/>
                  </a:lnTo>
                  <a:lnTo>
                    <a:pt x="1018" y="715"/>
                  </a:lnTo>
                  <a:lnTo>
                    <a:pt x="938" y="792"/>
                  </a:lnTo>
                  <a:lnTo>
                    <a:pt x="929" y="843"/>
                  </a:lnTo>
                  <a:lnTo>
                    <a:pt x="847" y="888"/>
                  </a:lnTo>
                  <a:lnTo>
                    <a:pt x="832" y="946"/>
                  </a:lnTo>
                  <a:lnTo>
                    <a:pt x="755" y="987"/>
                  </a:lnTo>
                  <a:lnTo>
                    <a:pt x="741" y="1036"/>
                  </a:lnTo>
                  <a:lnTo>
                    <a:pt x="666" y="1093"/>
                  </a:lnTo>
                  <a:lnTo>
                    <a:pt x="659" y="1133"/>
                  </a:lnTo>
                  <a:lnTo>
                    <a:pt x="566" y="1189"/>
                  </a:lnTo>
                  <a:lnTo>
                    <a:pt x="566" y="1240"/>
                  </a:lnTo>
                  <a:lnTo>
                    <a:pt x="461" y="1309"/>
                  </a:lnTo>
                  <a:lnTo>
                    <a:pt x="453" y="1367"/>
                  </a:lnTo>
                  <a:lnTo>
                    <a:pt x="291" y="1537"/>
                  </a:lnTo>
                  <a:lnTo>
                    <a:pt x="0" y="1583"/>
                  </a:lnTo>
                  <a:close/>
                </a:path>
              </a:pathLst>
            </a:custGeom>
            <a:solidFill>
              <a:srgbClr val="960C0C"/>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19" name="Freeform 30"/>
            <p:cNvSpPr>
              <a:spLocks/>
            </p:cNvSpPr>
            <p:nvPr/>
          </p:nvSpPr>
          <p:spPr bwMode="auto">
            <a:xfrm>
              <a:off x="3058" y="3825"/>
              <a:ext cx="450" cy="324"/>
            </a:xfrm>
            <a:custGeom>
              <a:avLst/>
              <a:gdLst>
                <a:gd name="T0" fmla="*/ 262 w 3148"/>
                <a:gd name="T1" fmla="*/ 307 h 2273"/>
                <a:gd name="T2" fmla="*/ 450 w 3148"/>
                <a:gd name="T3" fmla="*/ 296 h 2273"/>
                <a:gd name="T4" fmla="*/ 450 w 3148"/>
                <a:gd name="T5" fmla="*/ 0 h 2273"/>
                <a:gd name="T6" fmla="*/ 397 w 3148"/>
                <a:gd name="T7" fmla="*/ 3 h 2273"/>
                <a:gd name="T8" fmla="*/ 261 w 3148"/>
                <a:gd name="T9" fmla="*/ 12 h 2273"/>
                <a:gd name="T10" fmla="*/ 261 w 3148"/>
                <a:gd name="T11" fmla="*/ 14 h 2273"/>
                <a:gd name="T12" fmla="*/ 260 w 3148"/>
                <a:gd name="T13" fmla="*/ 17 h 2273"/>
                <a:gd name="T14" fmla="*/ 257 w 3148"/>
                <a:gd name="T15" fmla="*/ 20 h 2273"/>
                <a:gd name="T16" fmla="*/ 254 w 3148"/>
                <a:gd name="T17" fmla="*/ 22 h 2273"/>
                <a:gd name="T18" fmla="*/ 250 w 3148"/>
                <a:gd name="T19" fmla="*/ 25 h 2273"/>
                <a:gd name="T20" fmla="*/ 246 w 3148"/>
                <a:gd name="T21" fmla="*/ 27 h 2273"/>
                <a:gd name="T22" fmla="*/ 240 w 3148"/>
                <a:gd name="T23" fmla="*/ 28 h 2273"/>
                <a:gd name="T24" fmla="*/ 234 w 3148"/>
                <a:gd name="T25" fmla="*/ 29 h 2273"/>
                <a:gd name="T26" fmla="*/ 228 w 3148"/>
                <a:gd name="T27" fmla="*/ 29 h 2273"/>
                <a:gd name="T28" fmla="*/ 222 w 3148"/>
                <a:gd name="T29" fmla="*/ 29 h 2273"/>
                <a:gd name="T30" fmla="*/ 216 w 3148"/>
                <a:gd name="T31" fmla="*/ 28 h 2273"/>
                <a:gd name="T32" fmla="*/ 211 w 3148"/>
                <a:gd name="T33" fmla="*/ 27 h 2273"/>
                <a:gd name="T34" fmla="*/ 206 w 3148"/>
                <a:gd name="T35" fmla="*/ 25 h 2273"/>
                <a:gd name="T36" fmla="*/ 201 w 3148"/>
                <a:gd name="T37" fmla="*/ 23 h 2273"/>
                <a:gd name="T38" fmla="*/ 198 w 3148"/>
                <a:gd name="T39" fmla="*/ 21 h 2273"/>
                <a:gd name="T40" fmla="*/ 195 w 3148"/>
                <a:gd name="T41" fmla="*/ 18 h 2273"/>
                <a:gd name="T42" fmla="*/ 194 w 3148"/>
                <a:gd name="T43" fmla="*/ 15 h 2273"/>
                <a:gd name="T44" fmla="*/ 194 w 3148"/>
                <a:gd name="T45" fmla="*/ 14 h 2273"/>
                <a:gd name="T46" fmla="*/ 25 w 3148"/>
                <a:gd name="T47" fmla="*/ 4 h 2273"/>
                <a:gd name="T48" fmla="*/ 0 w 3148"/>
                <a:gd name="T49" fmla="*/ 3 h 2273"/>
                <a:gd name="T50" fmla="*/ 0 w 3148"/>
                <a:gd name="T51" fmla="*/ 54 h 2273"/>
                <a:gd name="T52" fmla="*/ 0 w 3148"/>
                <a:gd name="T53" fmla="*/ 109 h 2273"/>
                <a:gd name="T54" fmla="*/ 0 w 3148"/>
                <a:gd name="T55" fmla="*/ 300 h 2273"/>
                <a:gd name="T56" fmla="*/ 17 w 3148"/>
                <a:gd name="T57" fmla="*/ 301 h 2273"/>
                <a:gd name="T58" fmla="*/ 33 w 3148"/>
                <a:gd name="T59" fmla="*/ 302 h 2273"/>
                <a:gd name="T60" fmla="*/ 93 w 3148"/>
                <a:gd name="T61" fmla="*/ 306 h 2273"/>
                <a:gd name="T62" fmla="*/ 118 w 3148"/>
                <a:gd name="T63" fmla="*/ 307 h 2273"/>
                <a:gd name="T64" fmla="*/ 155 w 3148"/>
                <a:gd name="T65" fmla="*/ 260 h 2273"/>
                <a:gd name="T66" fmla="*/ 165 w 3148"/>
                <a:gd name="T67" fmla="*/ 265 h 2273"/>
                <a:gd name="T68" fmla="*/ 147 w 3148"/>
                <a:gd name="T69" fmla="*/ 309 h 2273"/>
                <a:gd name="T70" fmla="*/ 157 w 3148"/>
                <a:gd name="T71" fmla="*/ 310 h 2273"/>
                <a:gd name="T72" fmla="*/ 190 w 3148"/>
                <a:gd name="T73" fmla="*/ 264 h 2273"/>
                <a:gd name="T74" fmla="*/ 199 w 3148"/>
                <a:gd name="T75" fmla="*/ 269 h 2273"/>
                <a:gd name="T76" fmla="*/ 179 w 3148"/>
                <a:gd name="T77" fmla="*/ 315 h 2273"/>
                <a:gd name="T78" fmla="*/ 189 w 3148"/>
                <a:gd name="T79" fmla="*/ 318 h 2273"/>
                <a:gd name="T80" fmla="*/ 209 w 3148"/>
                <a:gd name="T81" fmla="*/ 289 h 2273"/>
                <a:gd name="T82" fmla="*/ 221 w 3148"/>
                <a:gd name="T83" fmla="*/ 294 h 2273"/>
                <a:gd name="T84" fmla="*/ 219 w 3148"/>
                <a:gd name="T85" fmla="*/ 300 h 2273"/>
                <a:gd name="T86" fmla="*/ 226 w 3148"/>
                <a:gd name="T87" fmla="*/ 303 h 2273"/>
                <a:gd name="T88" fmla="*/ 222 w 3148"/>
                <a:gd name="T89" fmla="*/ 324 h 2273"/>
                <a:gd name="T90" fmla="*/ 229 w 3148"/>
                <a:gd name="T91" fmla="*/ 324 h 2273"/>
                <a:gd name="T92" fmla="*/ 235 w 3148"/>
                <a:gd name="T93" fmla="*/ 323 h 2273"/>
                <a:gd name="T94" fmla="*/ 240 w 3148"/>
                <a:gd name="T95" fmla="*/ 323 h 2273"/>
                <a:gd name="T96" fmla="*/ 246 w 3148"/>
                <a:gd name="T97" fmla="*/ 322 h 2273"/>
                <a:gd name="T98" fmla="*/ 251 w 3148"/>
                <a:gd name="T99" fmla="*/ 319 h 2273"/>
                <a:gd name="T100" fmla="*/ 255 w 3148"/>
                <a:gd name="T101" fmla="*/ 317 h 2273"/>
                <a:gd name="T102" fmla="*/ 258 w 3148"/>
                <a:gd name="T103" fmla="*/ 315 h 2273"/>
                <a:gd name="T104" fmla="*/ 260 w 3148"/>
                <a:gd name="T105" fmla="*/ 311 h 2273"/>
                <a:gd name="T106" fmla="*/ 262 w 3148"/>
                <a:gd name="T107" fmla="*/ 309 h 2273"/>
                <a:gd name="T108" fmla="*/ 262 w 3148"/>
                <a:gd name="T109" fmla="*/ 307 h 2273"/>
                <a:gd name="T110" fmla="*/ 262 w 3148"/>
                <a:gd name="T111" fmla="*/ 307 h 22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48"/>
                <a:gd name="T169" fmla="*/ 0 h 2273"/>
                <a:gd name="T170" fmla="*/ 3148 w 3148"/>
                <a:gd name="T171" fmla="*/ 2273 h 22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48" h="2273">
                  <a:moveTo>
                    <a:pt x="1832" y="2154"/>
                  </a:moveTo>
                  <a:lnTo>
                    <a:pt x="3148" y="2077"/>
                  </a:lnTo>
                  <a:lnTo>
                    <a:pt x="3148" y="0"/>
                  </a:lnTo>
                  <a:lnTo>
                    <a:pt x="2776" y="23"/>
                  </a:lnTo>
                  <a:lnTo>
                    <a:pt x="1826" y="87"/>
                  </a:lnTo>
                  <a:lnTo>
                    <a:pt x="1826" y="100"/>
                  </a:lnTo>
                  <a:lnTo>
                    <a:pt x="1818" y="117"/>
                  </a:lnTo>
                  <a:lnTo>
                    <a:pt x="1800" y="140"/>
                  </a:lnTo>
                  <a:lnTo>
                    <a:pt x="1779" y="157"/>
                  </a:lnTo>
                  <a:lnTo>
                    <a:pt x="1748" y="172"/>
                  </a:lnTo>
                  <a:lnTo>
                    <a:pt x="1718" y="186"/>
                  </a:lnTo>
                  <a:lnTo>
                    <a:pt x="1677" y="196"/>
                  </a:lnTo>
                  <a:lnTo>
                    <a:pt x="1638" y="202"/>
                  </a:lnTo>
                  <a:lnTo>
                    <a:pt x="1596" y="203"/>
                  </a:lnTo>
                  <a:lnTo>
                    <a:pt x="1555" y="202"/>
                  </a:lnTo>
                  <a:lnTo>
                    <a:pt x="1511" y="199"/>
                  </a:lnTo>
                  <a:lnTo>
                    <a:pt x="1473" y="188"/>
                  </a:lnTo>
                  <a:lnTo>
                    <a:pt x="1439" y="177"/>
                  </a:lnTo>
                  <a:lnTo>
                    <a:pt x="1407" y="163"/>
                  </a:lnTo>
                  <a:lnTo>
                    <a:pt x="1383" y="145"/>
                  </a:lnTo>
                  <a:lnTo>
                    <a:pt x="1364" y="124"/>
                  </a:lnTo>
                  <a:lnTo>
                    <a:pt x="1355" y="108"/>
                  </a:lnTo>
                  <a:lnTo>
                    <a:pt x="1354" y="97"/>
                  </a:lnTo>
                  <a:lnTo>
                    <a:pt x="176" y="28"/>
                  </a:lnTo>
                  <a:lnTo>
                    <a:pt x="0" y="18"/>
                  </a:lnTo>
                  <a:lnTo>
                    <a:pt x="0" y="378"/>
                  </a:lnTo>
                  <a:lnTo>
                    <a:pt x="0" y="764"/>
                  </a:lnTo>
                  <a:lnTo>
                    <a:pt x="0" y="2105"/>
                  </a:lnTo>
                  <a:lnTo>
                    <a:pt x="119" y="2114"/>
                  </a:lnTo>
                  <a:lnTo>
                    <a:pt x="231" y="2118"/>
                  </a:lnTo>
                  <a:lnTo>
                    <a:pt x="651" y="2148"/>
                  </a:lnTo>
                  <a:lnTo>
                    <a:pt x="823" y="2156"/>
                  </a:lnTo>
                  <a:lnTo>
                    <a:pt x="1082" y="1823"/>
                  </a:lnTo>
                  <a:lnTo>
                    <a:pt x="1152" y="1861"/>
                  </a:lnTo>
                  <a:lnTo>
                    <a:pt x="1030" y="2166"/>
                  </a:lnTo>
                  <a:lnTo>
                    <a:pt x="1098" y="2177"/>
                  </a:lnTo>
                  <a:lnTo>
                    <a:pt x="1327" y="1850"/>
                  </a:lnTo>
                  <a:lnTo>
                    <a:pt x="1389" y="1888"/>
                  </a:lnTo>
                  <a:lnTo>
                    <a:pt x="1249" y="2207"/>
                  </a:lnTo>
                  <a:lnTo>
                    <a:pt x="1319" y="2232"/>
                  </a:lnTo>
                  <a:lnTo>
                    <a:pt x="1464" y="2025"/>
                  </a:lnTo>
                  <a:lnTo>
                    <a:pt x="1547" y="2063"/>
                  </a:lnTo>
                  <a:lnTo>
                    <a:pt x="1530" y="2105"/>
                  </a:lnTo>
                  <a:lnTo>
                    <a:pt x="1583" y="2128"/>
                  </a:lnTo>
                  <a:lnTo>
                    <a:pt x="1551" y="2273"/>
                  </a:lnTo>
                  <a:lnTo>
                    <a:pt x="1601" y="2273"/>
                  </a:lnTo>
                  <a:lnTo>
                    <a:pt x="1641" y="2269"/>
                  </a:lnTo>
                  <a:lnTo>
                    <a:pt x="1681" y="2265"/>
                  </a:lnTo>
                  <a:lnTo>
                    <a:pt x="1718" y="2256"/>
                  </a:lnTo>
                  <a:lnTo>
                    <a:pt x="1754" y="2241"/>
                  </a:lnTo>
                  <a:lnTo>
                    <a:pt x="1782" y="2222"/>
                  </a:lnTo>
                  <a:lnTo>
                    <a:pt x="1806" y="2207"/>
                  </a:lnTo>
                  <a:lnTo>
                    <a:pt x="1821" y="2184"/>
                  </a:lnTo>
                  <a:lnTo>
                    <a:pt x="1832" y="2169"/>
                  </a:lnTo>
                  <a:lnTo>
                    <a:pt x="1832" y="2156"/>
                  </a:lnTo>
                  <a:lnTo>
                    <a:pt x="1832" y="2154"/>
                  </a:lnTo>
                  <a:close/>
                </a:path>
              </a:pathLst>
            </a:custGeom>
            <a:solidFill>
              <a:srgbClr val="0023C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20" name="Freeform 31"/>
            <p:cNvSpPr>
              <a:spLocks/>
            </p:cNvSpPr>
            <p:nvPr/>
          </p:nvSpPr>
          <p:spPr bwMode="auto">
            <a:xfrm>
              <a:off x="3151" y="4085"/>
              <a:ext cx="133" cy="136"/>
            </a:xfrm>
            <a:custGeom>
              <a:avLst/>
              <a:gdLst>
                <a:gd name="T0" fmla="*/ 0 w 932"/>
                <a:gd name="T1" fmla="*/ 46 h 950"/>
                <a:gd name="T2" fmla="*/ 5 w 932"/>
                <a:gd name="T3" fmla="*/ 84 h 950"/>
                <a:gd name="T4" fmla="*/ 11 w 932"/>
                <a:gd name="T5" fmla="*/ 91 h 950"/>
                <a:gd name="T6" fmla="*/ 24 w 932"/>
                <a:gd name="T7" fmla="*/ 109 h 950"/>
                <a:gd name="T8" fmla="*/ 34 w 932"/>
                <a:gd name="T9" fmla="*/ 128 h 950"/>
                <a:gd name="T10" fmla="*/ 54 w 932"/>
                <a:gd name="T11" fmla="*/ 133 h 950"/>
                <a:gd name="T12" fmla="*/ 74 w 932"/>
                <a:gd name="T13" fmla="*/ 136 h 950"/>
                <a:gd name="T14" fmla="*/ 95 w 932"/>
                <a:gd name="T15" fmla="*/ 136 h 950"/>
                <a:gd name="T16" fmla="*/ 103 w 932"/>
                <a:gd name="T17" fmla="*/ 135 h 950"/>
                <a:gd name="T18" fmla="*/ 108 w 932"/>
                <a:gd name="T19" fmla="*/ 133 h 950"/>
                <a:gd name="T20" fmla="*/ 110 w 932"/>
                <a:gd name="T21" fmla="*/ 131 h 950"/>
                <a:gd name="T22" fmla="*/ 114 w 932"/>
                <a:gd name="T23" fmla="*/ 125 h 950"/>
                <a:gd name="T24" fmla="*/ 115 w 932"/>
                <a:gd name="T25" fmla="*/ 121 h 950"/>
                <a:gd name="T26" fmla="*/ 128 w 932"/>
                <a:gd name="T27" fmla="*/ 64 h 950"/>
                <a:gd name="T28" fmla="*/ 133 w 932"/>
                <a:gd name="T29" fmla="*/ 44 h 950"/>
                <a:gd name="T30" fmla="*/ 125 w 932"/>
                <a:gd name="T31" fmla="*/ 40 h 950"/>
                <a:gd name="T32" fmla="*/ 128 w 932"/>
                <a:gd name="T33" fmla="*/ 34 h 950"/>
                <a:gd name="T34" fmla="*/ 116 w 932"/>
                <a:gd name="T35" fmla="*/ 29 h 950"/>
                <a:gd name="T36" fmla="*/ 95 w 932"/>
                <a:gd name="T37" fmla="*/ 59 h 950"/>
                <a:gd name="T38" fmla="*/ 65 w 932"/>
                <a:gd name="T39" fmla="*/ 102 h 950"/>
                <a:gd name="T40" fmla="*/ 85 w 932"/>
                <a:gd name="T41" fmla="*/ 55 h 950"/>
                <a:gd name="T42" fmla="*/ 105 w 932"/>
                <a:gd name="T43" fmla="*/ 9 h 950"/>
                <a:gd name="T44" fmla="*/ 96 w 932"/>
                <a:gd name="T45" fmla="*/ 4 h 950"/>
                <a:gd name="T46" fmla="*/ 64 w 932"/>
                <a:gd name="T47" fmla="*/ 51 h 950"/>
                <a:gd name="T48" fmla="*/ 40 w 932"/>
                <a:gd name="T49" fmla="*/ 85 h 950"/>
                <a:gd name="T50" fmla="*/ 54 w 932"/>
                <a:gd name="T51" fmla="*/ 49 h 950"/>
                <a:gd name="T52" fmla="*/ 71 w 932"/>
                <a:gd name="T53" fmla="*/ 5 h 950"/>
                <a:gd name="T54" fmla="*/ 62 w 932"/>
                <a:gd name="T55" fmla="*/ 0 h 950"/>
                <a:gd name="T56" fmla="*/ 25 w 932"/>
                <a:gd name="T57" fmla="*/ 48 h 950"/>
                <a:gd name="T58" fmla="*/ 0 w 932"/>
                <a:gd name="T59" fmla="*/ 46 h 9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2"/>
                <a:gd name="T91" fmla="*/ 0 h 950"/>
                <a:gd name="T92" fmla="*/ 932 w 932"/>
                <a:gd name="T93" fmla="*/ 950 h 9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2" h="950">
                  <a:moveTo>
                    <a:pt x="0" y="324"/>
                  </a:moveTo>
                  <a:lnTo>
                    <a:pt x="38" y="586"/>
                  </a:lnTo>
                  <a:lnTo>
                    <a:pt x="77" y="633"/>
                  </a:lnTo>
                  <a:lnTo>
                    <a:pt x="168" y="758"/>
                  </a:lnTo>
                  <a:lnTo>
                    <a:pt x="235" y="892"/>
                  </a:lnTo>
                  <a:lnTo>
                    <a:pt x="375" y="929"/>
                  </a:lnTo>
                  <a:lnTo>
                    <a:pt x="520" y="950"/>
                  </a:lnTo>
                  <a:lnTo>
                    <a:pt x="664" y="950"/>
                  </a:lnTo>
                  <a:lnTo>
                    <a:pt x="725" y="943"/>
                  </a:lnTo>
                  <a:lnTo>
                    <a:pt x="756" y="928"/>
                  </a:lnTo>
                  <a:lnTo>
                    <a:pt x="768" y="915"/>
                  </a:lnTo>
                  <a:lnTo>
                    <a:pt x="797" y="873"/>
                  </a:lnTo>
                  <a:lnTo>
                    <a:pt x="803" y="842"/>
                  </a:lnTo>
                  <a:lnTo>
                    <a:pt x="900" y="450"/>
                  </a:lnTo>
                  <a:lnTo>
                    <a:pt x="932" y="305"/>
                  </a:lnTo>
                  <a:lnTo>
                    <a:pt x="879" y="282"/>
                  </a:lnTo>
                  <a:lnTo>
                    <a:pt x="896" y="240"/>
                  </a:lnTo>
                  <a:lnTo>
                    <a:pt x="813" y="202"/>
                  </a:lnTo>
                  <a:lnTo>
                    <a:pt x="668" y="409"/>
                  </a:lnTo>
                  <a:lnTo>
                    <a:pt x="453" y="712"/>
                  </a:lnTo>
                  <a:lnTo>
                    <a:pt x="598" y="384"/>
                  </a:lnTo>
                  <a:lnTo>
                    <a:pt x="738" y="65"/>
                  </a:lnTo>
                  <a:lnTo>
                    <a:pt x="676" y="27"/>
                  </a:lnTo>
                  <a:lnTo>
                    <a:pt x="447" y="354"/>
                  </a:lnTo>
                  <a:lnTo>
                    <a:pt x="282" y="593"/>
                  </a:lnTo>
                  <a:lnTo>
                    <a:pt x="379" y="343"/>
                  </a:lnTo>
                  <a:lnTo>
                    <a:pt x="501" y="38"/>
                  </a:lnTo>
                  <a:lnTo>
                    <a:pt x="431" y="0"/>
                  </a:lnTo>
                  <a:lnTo>
                    <a:pt x="172" y="333"/>
                  </a:lnTo>
                  <a:lnTo>
                    <a:pt x="0" y="324"/>
                  </a:lnTo>
                  <a:close/>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21" name="Freeform 32"/>
            <p:cNvSpPr>
              <a:spLocks/>
            </p:cNvSpPr>
            <p:nvPr/>
          </p:nvSpPr>
          <p:spPr bwMode="auto">
            <a:xfrm>
              <a:off x="3083" y="3819"/>
              <a:ext cx="372" cy="35"/>
            </a:xfrm>
            <a:custGeom>
              <a:avLst/>
              <a:gdLst>
                <a:gd name="T0" fmla="*/ 350 w 2600"/>
                <a:gd name="T1" fmla="*/ 1 h 241"/>
                <a:gd name="T2" fmla="*/ 328 w 2600"/>
                <a:gd name="T3" fmla="*/ 0 h 241"/>
                <a:gd name="T4" fmla="*/ 305 w 2600"/>
                <a:gd name="T5" fmla="*/ 0 h 241"/>
                <a:gd name="T6" fmla="*/ 282 w 2600"/>
                <a:gd name="T7" fmla="*/ 1 h 241"/>
                <a:gd name="T8" fmla="*/ 258 w 2600"/>
                <a:gd name="T9" fmla="*/ 6 h 241"/>
                <a:gd name="T10" fmla="*/ 230 w 2600"/>
                <a:gd name="T11" fmla="*/ 13 h 241"/>
                <a:gd name="T12" fmla="*/ 218 w 2600"/>
                <a:gd name="T13" fmla="*/ 18 h 241"/>
                <a:gd name="T14" fmla="*/ 206 w 2600"/>
                <a:gd name="T15" fmla="*/ 26 h 241"/>
                <a:gd name="T16" fmla="*/ 199 w 2600"/>
                <a:gd name="T17" fmla="*/ 24 h 241"/>
                <a:gd name="T18" fmla="*/ 191 w 2600"/>
                <a:gd name="T19" fmla="*/ 21 h 241"/>
                <a:gd name="T20" fmla="*/ 164 w 2600"/>
                <a:gd name="T21" fmla="*/ 13 h 241"/>
                <a:gd name="T22" fmla="*/ 142 w 2600"/>
                <a:gd name="T23" fmla="*/ 9 h 241"/>
                <a:gd name="T24" fmla="*/ 133 w 2600"/>
                <a:gd name="T25" fmla="*/ 7 h 241"/>
                <a:gd name="T26" fmla="*/ 106 w 2600"/>
                <a:gd name="T27" fmla="*/ 4 h 241"/>
                <a:gd name="T28" fmla="*/ 72 w 2600"/>
                <a:gd name="T29" fmla="*/ 2 h 241"/>
                <a:gd name="T30" fmla="*/ 39 w 2600"/>
                <a:gd name="T31" fmla="*/ 3 h 241"/>
                <a:gd name="T32" fmla="*/ 0 w 2600"/>
                <a:gd name="T33" fmla="*/ 10 h 241"/>
                <a:gd name="T34" fmla="*/ 169 w 2600"/>
                <a:gd name="T35" fmla="*/ 20 h 241"/>
                <a:gd name="T36" fmla="*/ 169 w 2600"/>
                <a:gd name="T37" fmla="*/ 21 h 241"/>
                <a:gd name="T38" fmla="*/ 170 w 2600"/>
                <a:gd name="T39" fmla="*/ 24 h 241"/>
                <a:gd name="T40" fmla="*/ 173 w 2600"/>
                <a:gd name="T41" fmla="*/ 27 h 241"/>
                <a:gd name="T42" fmla="*/ 176 w 2600"/>
                <a:gd name="T43" fmla="*/ 29 h 241"/>
                <a:gd name="T44" fmla="*/ 181 w 2600"/>
                <a:gd name="T45" fmla="*/ 31 h 241"/>
                <a:gd name="T46" fmla="*/ 186 w 2600"/>
                <a:gd name="T47" fmla="*/ 33 h 241"/>
                <a:gd name="T48" fmla="*/ 191 w 2600"/>
                <a:gd name="T49" fmla="*/ 34 h 241"/>
                <a:gd name="T50" fmla="*/ 197 w 2600"/>
                <a:gd name="T51" fmla="*/ 35 h 241"/>
                <a:gd name="T52" fmla="*/ 203 w 2600"/>
                <a:gd name="T53" fmla="*/ 35 h 241"/>
                <a:gd name="T54" fmla="*/ 209 w 2600"/>
                <a:gd name="T55" fmla="*/ 35 h 241"/>
                <a:gd name="T56" fmla="*/ 215 w 2600"/>
                <a:gd name="T57" fmla="*/ 34 h 241"/>
                <a:gd name="T58" fmla="*/ 221 w 2600"/>
                <a:gd name="T59" fmla="*/ 33 h 241"/>
                <a:gd name="T60" fmla="*/ 225 w 2600"/>
                <a:gd name="T61" fmla="*/ 30 h 241"/>
                <a:gd name="T62" fmla="*/ 229 w 2600"/>
                <a:gd name="T63" fmla="*/ 28 h 241"/>
                <a:gd name="T64" fmla="*/ 232 w 2600"/>
                <a:gd name="T65" fmla="*/ 26 h 241"/>
                <a:gd name="T66" fmla="*/ 235 w 2600"/>
                <a:gd name="T67" fmla="*/ 23 h 241"/>
                <a:gd name="T68" fmla="*/ 236 w 2600"/>
                <a:gd name="T69" fmla="*/ 20 h 241"/>
                <a:gd name="T70" fmla="*/ 236 w 2600"/>
                <a:gd name="T71" fmla="*/ 18 h 241"/>
                <a:gd name="T72" fmla="*/ 372 w 2600"/>
                <a:gd name="T73" fmla="*/ 9 h 241"/>
                <a:gd name="T74" fmla="*/ 357 w 2600"/>
                <a:gd name="T75" fmla="*/ 6 h 241"/>
                <a:gd name="T76" fmla="*/ 350 w 2600"/>
                <a:gd name="T77" fmla="*/ 1 h 2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00"/>
                <a:gd name="T118" fmla="*/ 0 h 241"/>
                <a:gd name="T119" fmla="*/ 2600 w 2600"/>
                <a:gd name="T120" fmla="*/ 241 h 2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00" h="241">
                  <a:moveTo>
                    <a:pt x="2443" y="10"/>
                  </a:moveTo>
                  <a:lnTo>
                    <a:pt x="2289" y="0"/>
                  </a:lnTo>
                  <a:lnTo>
                    <a:pt x="2131" y="0"/>
                  </a:lnTo>
                  <a:lnTo>
                    <a:pt x="1972" y="10"/>
                  </a:lnTo>
                  <a:lnTo>
                    <a:pt x="1806" y="38"/>
                  </a:lnTo>
                  <a:lnTo>
                    <a:pt x="1607" y="87"/>
                  </a:lnTo>
                  <a:lnTo>
                    <a:pt x="1527" y="125"/>
                  </a:lnTo>
                  <a:lnTo>
                    <a:pt x="1441" y="179"/>
                  </a:lnTo>
                  <a:lnTo>
                    <a:pt x="1394" y="166"/>
                  </a:lnTo>
                  <a:lnTo>
                    <a:pt x="1333" y="148"/>
                  </a:lnTo>
                  <a:lnTo>
                    <a:pt x="1146" y="92"/>
                  </a:lnTo>
                  <a:lnTo>
                    <a:pt x="995" y="61"/>
                  </a:lnTo>
                  <a:lnTo>
                    <a:pt x="930" y="47"/>
                  </a:lnTo>
                  <a:lnTo>
                    <a:pt x="738" y="26"/>
                  </a:lnTo>
                  <a:lnTo>
                    <a:pt x="506" y="14"/>
                  </a:lnTo>
                  <a:lnTo>
                    <a:pt x="272" y="21"/>
                  </a:lnTo>
                  <a:lnTo>
                    <a:pt x="0" y="66"/>
                  </a:lnTo>
                  <a:lnTo>
                    <a:pt x="1178" y="135"/>
                  </a:lnTo>
                  <a:lnTo>
                    <a:pt x="1179" y="146"/>
                  </a:lnTo>
                  <a:lnTo>
                    <a:pt x="1188" y="162"/>
                  </a:lnTo>
                  <a:lnTo>
                    <a:pt x="1207" y="183"/>
                  </a:lnTo>
                  <a:lnTo>
                    <a:pt x="1231" y="201"/>
                  </a:lnTo>
                  <a:lnTo>
                    <a:pt x="1263" y="215"/>
                  </a:lnTo>
                  <a:lnTo>
                    <a:pt x="1297" y="226"/>
                  </a:lnTo>
                  <a:lnTo>
                    <a:pt x="1335" y="237"/>
                  </a:lnTo>
                  <a:lnTo>
                    <a:pt x="1379" y="240"/>
                  </a:lnTo>
                  <a:lnTo>
                    <a:pt x="1420" y="241"/>
                  </a:lnTo>
                  <a:lnTo>
                    <a:pt x="1462" y="240"/>
                  </a:lnTo>
                  <a:lnTo>
                    <a:pt x="1501" y="234"/>
                  </a:lnTo>
                  <a:lnTo>
                    <a:pt x="1542" y="224"/>
                  </a:lnTo>
                  <a:lnTo>
                    <a:pt x="1570" y="210"/>
                  </a:lnTo>
                  <a:lnTo>
                    <a:pt x="1603" y="195"/>
                  </a:lnTo>
                  <a:lnTo>
                    <a:pt x="1624" y="178"/>
                  </a:lnTo>
                  <a:lnTo>
                    <a:pt x="1642" y="155"/>
                  </a:lnTo>
                  <a:lnTo>
                    <a:pt x="1650" y="138"/>
                  </a:lnTo>
                  <a:lnTo>
                    <a:pt x="1650" y="125"/>
                  </a:lnTo>
                  <a:lnTo>
                    <a:pt x="2600" y="61"/>
                  </a:lnTo>
                  <a:lnTo>
                    <a:pt x="2493" y="41"/>
                  </a:lnTo>
                  <a:lnTo>
                    <a:pt x="2443" y="10"/>
                  </a:lnTo>
                  <a:close/>
                </a:path>
              </a:pathLst>
            </a:custGeom>
            <a:solidFill>
              <a:srgbClr val="FFFFFF"/>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22" name="Line 33"/>
            <p:cNvSpPr>
              <a:spLocks noChangeShapeType="1"/>
            </p:cNvSpPr>
            <p:nvPr/>
          </p:nvSpPr>
          <p:spPr bwMode="auto">
            <a:xfrm>
              <a:off x="3252" y="3849"/>
              <a:ext cx="1" cy="221"/>
            </a:xfrm>
            <a:prstGeom prst="line">
              <a:avLst/>
            </a:prstGeom>
            <a:noFill/>
            <a:ln w="0">
              <a:solidFill>
                <a:srgbClr val="000000"/>
              </a:solidFill>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23" name="Line 34"/>
            <p:cNvSpPr>
              <a:spLocks noChangeShapeType="1"/>
            </p:cNvSpPr>
            <p:nvPr/>
          </p:nvSpPr>
          <p:spPr bwMode="auto">
            <a:xfrm>
              <a:off x="3320" y="3849"/>
              <a:ext cx="1" cy="272"/>
            </a:xfrm>
            <a:prstGeom prst="line">
              <a:avLst/>
            </a:prstGeom>
            <a:noFill/>
            <a:ln w="0">
              <a:solidFill>
                <a:srgbClr val="000000"/>
              </a:solidFill>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24" name="Line 35"/>
            <p:cNvSpPr>
              <a:spLocks noChangeShapeType="1"/>
            </p:cNvSpPr>
            <p:nvPr/>
          </p:nvSpPr>
          <p:spPr bwMode="auto">
            <a:xfrm flipH="1">
              <a:off x="3243" y="4125"/>
              <a:ext cx="34" cy="73"/>
            </a:xfrm>
            <a:prstGeom prst="line">
              <a:avLst/>
            </a:prstGeom>
            <a:noFill/>
            <a:ln w="0">
              <a:solidFill>
                <a:srgbClr val="000000"/>
              </a:solidFill>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25" name="Freeform 36"/>
            <p:cNvSpPr>
              <a:spLocks/>
            </p:cNvSpPr>
            <p:nvPr/>
          </p:nvSpPr>
          <p:spPr bwMode="auto">
            <a:xfrm>
              <a:off x="2769" y="3760"/>
              <a:ext cx="289" cy="174"/>
            </a:xfrm>
            <a:custGeom>
              <a:avLst/>
              <a:gdLst>
                <a:gd name="T0" fmla="*/ 289 w 2025"/>
                <a:gd name="T1" fmla="*/ 174 h 1215"/>
                <a:gd name="T2" fmla="*/ 254 w 2025"/>
                <a:gd name="T3" fmla="*/ 23 h 1215"/>
                <a:gd name="T4" fmla="*/ 9 w 2025"/>
                <a:gd name="T5" fmla="*/ 50 h 1215"/>
                <a:gd name="T6" fmla="*/ 8 w 2025"/>
                <a:gd name="T7" fmla="*/ 48 h 1215"/>
                <a:gd name="T8" fmla="*/ 0 w 2025"/>
                <a:gd name="T9" fmla="*/ 33 h 1215"/>
                <a:gd name="T10" fmla="*/ 66 w 2025"/>
                <a:gd name="T11" fmla="*/ 28 h 1215"/>
                <a:gd name="T12" fmla="*/ 133 w 2025"/>
                <a:gd name="T13" fmla="*/ 21 h 1215"/>
                <a:gd name="T14" fmla="*/ 197 w 2025"/>
                <a:gd name="T15" fmla="*/ 11 h 1215"/>
                <a:gd name="T16" fmla="*/ 210 w 2025"/>
                <a:gd name="T17" fmla="*/ 9 h 1215"/>
                <a:gd name="T18" fmla="*/ 252 w 2025"/>
                <a:gd name="T19" fmla="*/ 3 h 1215"/>
                <a:gd name="T20" fmla="*/ 267 w 2025"/>
                <a:gd name="T21" fmla="*/ 0 h 1215"/>
                <a:gd name="T22" fmla="*/ 289 w 2025"/>
                <a:gd name="T23" fmla="*/ 119 h 1215"/>
                <a:gd name="T24" fmla="*/ 289 w 2025"/>
                <a:gd name="T25" fmla="*/ 174 h 1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5"/>
                <a:gd name="T40" fmla="*/ 0 h 1215"/>
                <a:gd name="T41" fmla="*/ 2025 w 2025"/>
                <a:gd name="T42" fmla="*/ 1215 h 1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5" h="1215">
                  <a:moveTo>
                    <a:pt x="2025" y="1215"/>
                  </a:moveTo>
                  <a:lnTo>
                    <a:pt x="1782" y="161"/>
                  </a:lnTo>
                  <a:lnTo>
                    <a:pt x="61" y="349"/>
                  </a:lnTo>
                  <a:lnTo>
                    <a:pt x="56" y="337"/>
                  </a:lnTo>
                  <a:lnTo>
                    <a:pt x="0" y="231"/>
                  </a:lnTo>
                  <a:lnTo>
                    <a:pt x="464" y="199"/>
                  </a:lnTo>
                  <a:lnTo>
                    <a:pt x="933" y="144"/>
                  </a:lnTo>
                  <a:lnTo>
                    <a:pt x="1381" y="79"/>
                  </a:lnTo>
                  <a:lnTo>
                    <a:pt x="1470" y="65"/>
                  </a:lnTo>
                  <a:lnTo>
                    <a:pt x="1763" y="19"/>
                  </a:lnTo>
                  <a:lnTo>
                    <a:pt x="1868" y="0"/>
                  </a:lnTo>
                  <a:lnTo>
                    <a:pt x="2025" y="829"/>
                  </a:lnTo>
                  <a:lnTo>
                    <a:pt x="2025" y="1215"/>
                  </a:lnTo>
                  <a:close/>
                </a:path>
              </a:pathLst>
            </a:custGeom>
            <a:solidFill>
              <a:srgbClr val="FFFFFF"/>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26" name="Freeform 37"/>
            <p:cNvSpPr>
              <a:spLocks/>
            </p:cNvSpPr>
            <p:nvPr/>
          </p:nvSpPr>
          <p:spPr bwMode="auto">
            <a:xfrm>
              <a:off x="2748" y="3783"/>
              <a:ext cx="332" cy="375"/>
            </a:xfrm>
            <a:custGeom>
              <a:avLst/>
              <a:gdLst>
                <a:gd name="T0" fmla="*/ 310 w 2324"/>
                <a:gd name="T1" fmla="*/ 342 h 2624"/>
                <a:gd name="T2" fmla="*/ 327 w 2324"/>
                <a:gd name="T3" fmla="*/ 344 h 2624"/>
                <a:gd name="T4" fmla="*/ 330 w 2324"/>
                <a:gd name="T5" fmla="*/ 364 h 2624"/>
                <a:gd name="T6" fmla="*/ 332 w 2324"/>
                <a:gd name="T7" fmla="*/ 375 h 2624"/>
                <a:gd name="T8" fmla="*/ 104 w 2324"/>
                <a:gd name="T9" fmla="*/ 375 h 2624"/>
                <a:gd name="T10" fmla="*/ 71 w 2324"/>
                <a:gd name="T11" fmla="*/ 231 h 2624"/>
                <a:gd name="T12" fmla="*/ 101 w 2324"/>
                <a:gd name="T13" fmla="*/ 229 h 2624"/>
                <a:gd name="T14" fmla="*/ 99 w 2324"/>
                <a:gd name="T15" fmla="*/ 211 h 2624"/>
                <a:gd name="T16" fmla="*/ 65 w 2324"/>
                <a:gd name="T17" fmla="*/ 211 h 2624"/>
                <a:gd name="T18" fmla="*/ 64 w 2324"/>
                <a:gd name="T19" fmla="*/ 204 h 2624"/>
                <a:gd name="T20" fmla="*/ 93 w 2324"/>
                <a:gd name="T21" fmla="*/ 204 h 2624"/>
                <a:gd name="T22" fmla="*/ 93 w 2324"/>
                <a:gd name="T23" fmla="*/ 185 h 2624"/>
                <a:gd name="T24" fmla="*/ 60 w 2324"/>
                <a:gd name="T25" fmla="*/ 185 h 2624"/>
                <a:gd name="T26" fmla="*/ 59 w 2324"/>
                <a:gd name="T27" fmla="*/ 178 h 2624"/>
                <a:gd name="T28" fmla="*/ 82 w 2324"/>
                <a:gd name="T29" fmla="*/ 178 h 2624"/>
                <a:gd name="T30" fmla="*/ 82 w 2324"/>
                <a:gd name="T31" fmla="*/ 157 h 2624"/>
                <a:gd name="T32" fmla="*/ 54 w 2324"/>
                <a:gd name="T33" fmla="*/ 156 h 2624"/>
                <a:gd name="T34" fmla="*/ 52 w 2324"/>
                <a:gd name="T35" fmla="*/ 148 h 2624"/>
                <a:gd name="T36" fmla="*/ 56 w 2324"/>
                <a:gd name="T37" fmla="*/ 130 h 2624"/>
                <a:gd name="T38" fmla="*/ 46 w 2324"/>
                <a:gd name="T39" fmla="*/ 127 h 2624"/>
                <a:gd name="T40" fmla="*/ 40 w 2324"/>
                <a:gd name="T41" fmla="*/ 104 h 2624"/>
                <a:gd name="T42" fmla="*/ 32 w 2324"/>
                <a:gd name="T43" fmla="*/ 82 h 2624"/>
                <a:gd name="T44" fmla="*/ 22 w 2324"/>
                <a:gd name="T45" fmla="*/ 61 h 2624"/>
                <a:gd name="T46" fmla="*/ 9 w 2324"/>
                <a:gd name="T47" fmla="*/ 41 h 2624"/>
                <a:gd name="T48" fmla="*/ 0 w 2324"/>
                <a:gd name="T49" fmla="*/ 31 h 2624"/>
                <a:gd name="T50" fmla="*/ 29 w 2324"/>
                <a:gd name="T51" fmla="*/ 27 h 2624"/>
                <a:gd name="T52" fmla="*/ 275 w 2324"/>
                <a:gd name="T53" fmla="*/ 0 h 2624"/>
                <a:gd name="T54" fmla="*/ 310 w 2324"/>
                <a:gd name="T55" fmla="*/ 151 h 2624"/>
                <a:gd name="T56" fmla="*/ 310 w 2324"/>
                <a:gd name="T57" fmla="*/ 342 h 26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24"/>
                <a:gd name="T88" fmla="*/ 0 h 2624"/>
                <a:gd name="T89" fmla="*/ 2324 w 2324"/>
                <a:gd name="T90" fmla="*/ 2624 h 26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24" h="2624">
                  <a:moveTo>
                    <a:pt x="2167" y="2395"/>
                  </a:moveTo>
                  <a:lnTo>
                    <a:pt x="2286" y="2404"/>
                  </a:lnTo>
                  <a:lnTo>
                    <a:pt x="2313" y="2546"/>
                  </a:lnTo>
                  <a:lnTo>
                    <a:pt x="2324" y="2624"/>
                  </a:lnTo>
                  <a:lnTo>
                    <a:pt x="730" y="2624"/>
                  </a:lnTo>
                  <a:lnTo>
                    <a:pt x="494" y="1617"/>
                  </a:lnTo>
                  <a:lnTo>
                    <a:pt x="708" y="1603"/>
                  </a:lnTo>
                  <a:lnTo>
                    <a:pt x="690" y="1479"/>
                  </a:lnTo>
                  <a:lnTo>
                    <a:pt x="458" y="1479"/>
                  </a:lnTo>
                  <a:lnTo>
                    <a:pt x="449" y="1425"/>
                  </a:lnTo>
                  <a:lnTo>
                    <a:pt x="653" y="1425"/>
                  </a:lnTo>
                  <a:lnTo>
                    <a:pt x="653" y="1298"/>
                  </a:lnTo>
                  <a:lnTo>
                    <a:pt x="422" y="1298"/>
                  </a:lnTo>
                  <a:lnTo>
                    <a:pt x="416" y="1249"/>
                  </a:lnTo>
                  <a:lnTo>
                    <a:pt x="572" y="1249"/>
                  </a:lnTo>
                  <a:lnTo>
                    <a:pt x="572" y="1099"/>
                  </a:lnTo>
                  <a:lnTo>
                    <a:pt x="378" y="1090"/>
                  </a:lnTo>
                  <a:lnTo>
                    <a:pt x="364" y="1038"/>
                  </a:lnTo>
                  <a:lnTo>
                    <a:pt x="390" y="912"/>
                  </a:lnTo>
                  <a:lnTo>
                    <a:pt x="320" y="890"/>
                  </a:lnTo>
                  <a:lnTo>
                    <a:pt x="282" y="730"/>
                  </a:lnTo>
                  <a:lnTo>
                    <a:pt x="227" y="574"/>
                  </a:lnTo>
                  <a:lnTo>
                    <a:pt x="156" y="428"/>
                  </a:lnTo>
                  <a:lnTo>
                    <a:pt x="66" y="286"/>
                  </a:lnTo>
                  <a:lnTo>
                    <a:pt x="0" y="214"/>
                  </a:lnTo>
                  <a:lnTo>
                    <a:pt x="203" y="188"/>
                  </a:lnTo>
                  <a:lnTo>
                    <a:pt x="1924" y="0"/>
                  </a:lnTo>
                  <a:lnTo>
                    <a:pt x="2167" y="1054"/>
                  </a:lnTo>
                  <a:lnTo>
                    <a:pt x="2167" y="2395"/>
                  </a:lnTo>
                  <a:close/>
                </a:path>
              </a:pathLst>
            </a:custGeom>
            <a:solidFill>
              <a:srgbClr val="FFFFFF"/>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27" name="Freeform 38"/>
            <p:cNvSpPr>
              <a:spLocks/>
            </p:cNvSpPr>
            <p:nvPr/>
          </p:nvSpPr>
          <p:spPr bwMode="auto">
            <a:xfrm>
              <a:off x="3075" y="4127"/>
              <a:ext cx="19" cy="20"/>
            </a:xfrm>
            <a:custGeom>
              <a:avLst/>
              <a:gdLst>
                <a:gd name="T0" fmla="*/ 16 w 136"/>
                <a:gd name="T1" fmla="*/ 1 h 142"/>
                <a:gd name="T2" fmla="*/ 19 w 136"/>
                <a:gd name="T3" fmla="*/ 20 h 142"/>
                <a:gd name="T4" fmla="*/ 4 w 136"/>
                <a:gd name="T5" fmla="*/ 20 h 142"/>
                <a:gd name="T6" fmla="*/ 0 w 136"/>
                <a:gd name="T7" fmla="*/ 0 h 142"/>
                <a:gd name="T8" fmla="*/ 16 w 136"/>
                <a:gd name="T9" fmla="*/ 1 h 142"/>
                <a:gd name="T10" fmla="*/ 0 60000 65536"/>
                <a:gd name="T11" fmla="*/ 0 60000 65536"/>
                <a:gd name="T12" fmla="*/ 0 60000 65536"/>
                <a:gd name="T13" fmla="*/ 0 60000 65536"/>
                <a:gd name="T14" fmla="*/ 0 60000 65536"/>
                <a:gd name="T15" fmla="*/ 0 w 136"/>
                <a:gd name="T16" fmla="*/ 0 h 142"/>
                <a:gd name="T17" fmla="*/ 136 w 136"/>
                <a:gd name="T18" fmla="*/ 142 h 142"/>
              </a:gdLst>
              <a:ahLst/>
              <a:cxnLst>
                <a:cxn ang="T10">
                  <a:pos x="T0" y="T1"/>
                </a:cxn>
                <a:cxn ang="T11">
                  <a:pos x="T2" y="T3"/>
                </a:cxn>
                <a:cxn ang="T12">
                  <a:pos x="T4" y="T5"/>
                </a:cxn>
                <a:cxn ang="T13">
                  <a:pos x="T6" y="T7"/>
                </a:cxn>
                <a:cxn ang="T14">
                  <a:pos x="T8" y="T9"/>
                </a:cxn>
              </a:cxnLst>
              <a:rect l="T15" t="T16" r="T17" b="T18"/>
              <a:pathLst>
                <a:path w="136" h="142">
                  <a:moveTo>
                    <a:pt x="112" y="4"/>
                  </a:moveTo>
                  <a:lnTo>
                    <a:pt x="136" y="142"/>
                  </a:lnTo>
                  <a:lnTo>
                    <a:pt x="27" y="142"/>
                  </a:lnTo>
                  <a:lnTo>
                    <a:pt x="0" y="0"/>
                  </a:lnTo>
                  <a:lnTo>
                    <a:pt x="112" y="4"/>
                  </a:lnTo>
                  <a:close/>
                </a:path>
              </a:pathLst>
            </a:custGeom>
            <a:solidFill>
              <a:srgbClr val="FFFFFF"/>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28" name="Freeform 39"/>
            <p:cNvSpPr>
              <a:spLocks/>
            </p:cNvSpPr>
            <p:nvPr/>
          </p:nvSpPr>
          <p:spPr bwMode="auto">
            <a:xfrm>
              <a:off x="2733" y="3894"/>
              <a:ext cx="71" cy="37"/>
            </a:xfrm>
            <a:custGeom>
              <a:avLst/>
              <a:gdLst>
                <a:gd name="T0" fmla="*/ 71 w 495"/>
                <a:gd name="T1" fmla="*/ 19 h 263"/>
                <a:gd name="T2" fmla="*/ 67 w 495"/>
                <a:gd name="T3" fmla="*/ 37 h 263"/>
                <a:gd name="T4" fmla="*/ 0 w 495"/>
                <a:gd name="T5" fmla="*/ 24 h 263"/>
                <a:gd name="T6" fmla="*/ 7 w 495"/>
                <a:gd name="T7" fmla="*/ 0 h 263"/>
                <a:gd name="T8" fmla="*/ 61 w 495"/>
                <a:gd name="T9" fmla="*/ 16 h 263"/>
                <a:gd name="T10" fmla="*/ 71 w 495"/>
                <a:gd name="T11" fmla="*/ 19 h 263"/>
                <a:gd name="T12" fmla="*/ 0 60000 65536"/>
                <a:gd name="T13" fmla="*/ 0 60000 65536"/>
                <a:gd name="T14" fmla="*/ 0 60000 65536"/>
                <a:gd name="T15" fmla="*/ 0 60000 65536"/>
                <a:gd name="T16" fmla="*/ 0 60000 65536"/>
                <a:gd name="T17" fmla="*/ 0 60000 65536"/>
                <a:gd name="T18" fmla="*/ 0 w 495"/>
                <a:gd name="T19" fmla="*/ 0 h 263"/>
                <a:gd name="T20" fmla="*/ 495 w 495"/>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495" h="263">
                  <a:moveTo>
                    <a:pt x="495" y="137"/>
                  </a:moveTo>
                  <a:lnTo>
                    <a:pt x="469" y="263"/>
                  </a:lnTo>
                  <a:lnTo>
                    <a:pt x="0" y="168"/>
                  </a:lnTo>
                  <a:lnTo>
                    <a:pt x="48" y="0"/>
                  </a:lnTo>
                  <a:lnTo>
                    <a:pt x="422" y="115"/>
                  </a:lnTo>
                  <a:lnTo>
                    <a:pt x="495" y="137"/>
                  </a:lnTo>
                  <a:close/>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29" name="Freeform 40"/>
            <p:cNvSpPr>
              <a:spLocks/>
            </p:cNvSpPr>
            <p:nvPr/>
          </p:nvSpPr>
          <p:spPr bwMode="auto">
            <a:xfrm>
              <a:off x="2747" y="3937"/>
              <a:ext cx="83" cy="25"/>
            </a:xfrm>
            <a:custGeom>
              <a:avLst/>
              <a:gdLst>
                <a:gd name="T0" fmla="*/ 55 w 581"/>
                <a:gd name="T1" fmla="*/ 2 h 171"/>
                <a:gd name="T2" fmla="*/ 0 w 581"/>
                <a:gd name="T3" fmla="*/ 0 h 171"/>
                <a:gd name="T4" fmla="*/ 1 w 581"/>
                <a:gd name="T5" fmla="*/ 25 h 171"/>
                <a:gd name="T6" fmla="*/ 83 w 581"/>
                <a:gd name="T7" fmla="*/ 25 h 171"/>
                <a:gd name="T8" fmla="*/ 83 w 581"/>
                <a:gd name="T9" fmla="*/ 3 h 171"/>
                <a:gd name="T10" fmla="*/ 55 w 581"/>
                <a:gd name="T11" fmla="*/ 2 h 171"/>
                <a:gd name="T12" fmla="*/ 0 60000 65536"/>
                <a:gd name="T13" fmla="*/ 0 60000 65536"/>
                <a:gd name="T14" fmla="*/ 0 60000 65536"/>
                <a:gd name="T15" fmla="*/ 0 60000 65536"/>
                <a:gd name="T16" fmla="*/ 0 60000 65536"/>
                <a:gd name="T17" fmla="*/ 0 60000 65536"/>
                <a:gd name="T18" fmla="*/ 0 w 581"/>
                <a:gd name="T19" fmla="*/ 0 h 171"/>
                <a:gd name="T20" fmla="*/ 581 w 581"/>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581" h="171">
                  <a:moveTo>
                    <a:pt x="387" y="12"/>
                  </a:moveTo>
                  <a:lnTo>
                    <a:pt x="0" y="0"/>
                  </a:lnTo>
                  <a:lnTo>
                    <a:pt x="9" y="171"/>
                  </a:lnTo>
                  <a:lnTo>
                    <a:pt x="581" y="171"/>
                  </a:lnTo>
                  <a:lnTo>
                    <a:pt x="581" y="21"/>
                  </a:lnTo>
                  <a:lnTo>
                    <a:pt x="387" y="12"/>
                  </a:lnTo>
                  <a:close/>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30" name="Freeform 41"/>
            <p:cNvSpPr>
              <a:spLocks/>
            </p:cNvSpPr>
            <p:nvPr/>
          </p:nvSpPr>
          <p:spPr bwMode="auto">
            <a:xfrm>
              <a:off x="2769" y="3968"/>
              <a:ext cx="73" cy="19"/>
            </a:xfrm>
            <a:custGeom>
              <a:avLst/>
              <a:gdLst>
                <a:gd name="T0" fmla="*/ 0 w 511"/>
                <a:gd name="T1" fmla="*/ 19 h 130"/>
                <a:gd name="T2" fmla="*/ 73 w 511"/>
                <a:gd name="T3" fmla="*/ 19 h 130"/>
                <a:gd name="T4" fmla="*/ 73 w 511"/>
                <a:gd name="T5" fmla="*/ 0 h 130"/>
                <a:gd name="T6" fmla="*/ 0 w 511"/>
                <a:gd name="T7" fmla="*/ 0 h 130"/>
                <a:gd name="T8" fmla="*/ 0 w 511"/>
                <a:gd name="T9" fmla="*/ 19 h 130"/>
                <a:gd name="T10" fmla="*/ 0 60000 65536"/>
                <a:gd name="T11" fmla="*/ 0 60000 65536"/>
                <a:gd name="T12" fmla="*/ 0 60000 65536"/>
                <a:gd name="T13" fmla="*/ 0 60000 65536"/>
                <a:gd name="T14" fmla="*/ 0 60000 65536"/>
                <a:gd name="T15" fmla="*/ 0 w 511"/>
                <a:gd name="T16" fmla="*/ 0 h 130"/>
                <a:gd name="T17" fmla="*/ 511 w 511"/>
                <a:gd name="T18" fmla="*/ 130 h 130"/>
              </a:gdLst>
              <a:ahLst/>
              <a:cxnLst>
                <a:cxn ang="T10">
                  <a:pos x="T0" y="T1"/>
                </a:cxn>
                <a:cxn ang="T11">
                  <a:pos x="T2" y="T3"/>
                </a:cxn>
                <a:cxn ang="T12">
                  <a:pos x="T4" y="T5"/>
                </a:cxn>
                <a:cxn ang="T13">
                  <a:pos x="T6" y="T7"/>
                </a:cxn>
                <a:cxn ang="T14">
                  <a:pos x="T8" y="T9"/>
                </a:cxn>
              </a:cxnLst>
              <a:rect l="T15" t="T16" r="T17" b="T18"/>
              <a:pathLst>
                <a:path w="511" h="130">
                  <a:moveTo>
                    <a:pt x="0" y="130"/>
                  </a:moveTo>
                  <a:lnTo>
                    <a:pt x="511" y="130"/>
                  </a:lnTo>
                  <a:lnTo>
                    <a:pt x="511" y="3"/>
                  </a:lnTo>
                  <a:lnTo>
                    <a:pt x="2" y="0"/>
                  </a:lnTo>
                  <a:lnTo>
                    <a:pt x="0" y="130"/>
                  </a:lnTo>
                  <a:close/>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31" name="Freeform 42"/>
            <p:cNvSpPr>
              <a:spLocks/>
            </p:cNvSpPr>
            <p:nvPr/>
          </p:nvSpPr>
          <p:spPr bwMode="auto">
            <a:xfrm>
              <a:off x="2794" y="3994"/>
              <a:ext cx="56" cy="20"/>
            </a:xfrm>
            <a:custGeom>
              <a:avLst/>
              <a:gdLst>
                <a:gd name="T0" fmla="*/ 0 w 391"/>
                <a:gd name="T1" fmla="*/ 0 h 140"/>
                <a:gd name="T2" fmla="*/ 3 w 391"/>
                <a:gd name="T3" fmla="*/ 20 h 140"/>
                <a:gd name="T4" fmla="*/ 25 w 391"/>
                <a:gd name="T5" fmla="*/ 19 h 140"/>
                <a:gd name="T6" fmla="*/ 56 w 391"/>
                <a:gd name="T7" fmla="*/ 18 h 140"/>
                <a:gd name="T8" fmla="*/ 53 w 391"/>
                <a:gd name="T9" fmla="*/ 0 h 140"/>
                <a:gd name="T10" fmla="*/ 0 w 391"/>
                <a:gd name="T11" fmla="*/ 0 h 140"/>
                <a:gd name="T12" fmla="*/ 0 60000 65536"/>
                <a:gd name="T13" fmla="*/ 0 60000 65536"/>
                <a:gd name="T14" fmla="*/ 0 60000 65536"/>
                <a:gd name="T15" fmla="*/ 0 60000 65536"/>
                <a:gd name="T16" fmla="*/ 0 60000 65536"/>
                <a:gd name="T17" fmla="*/ 0 60000 65536"/>
                <a:gd name="T18" fmla="*/ 0 w 391"/>
                <a:gd name="T19" fmla="*/ 0 h 140"/>
                <a:gd name="T20" fmla="*/ 391 w 39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391" h="140">
                  <a:moveTo>
                    <a:pt x="0" y="0"/>
                  </a:moveTo>
                  <a:lnTo>
                    <a:pt x="19" y="140"/>
                  </a:lnTo>
                  <a:lnTo>
                    <a:pt x="176" y="135"/>
                  </a:lnTo>
                  <a:lnTo>
                    <a:pt x="391" y="124"/>
                  </a:lnTo>
                  <a:lnTo>
                    <a:pt x="373" y="0"/>
                  </a:lnTo>
                  <a:lnTo>
                    <a:pt x="0" y="0"/>
                  </a:lnTo>
                  <a:close/>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32" name="Freeform 43"/>
            <p:cNvSpPr>
              <a:spLocks/>
            </p:cNvSpPr>
            <p:nvPr/>
          </p:nvSpPr>
          <p:spPr bwMode="auto">
            <a:xfrm>
              <a:off x="3373" y="3682"/>
              <a:ext cx="164" cy="146"/>
            </a:xfrm>
            <a:custGeom>
              <a:avLst/>
              <a:gdLst>
                <a:gd name="T0" fmla="*/ 59 w 1147"/>
                <a:gd name="T1" fmla="*/ 139 h 1023"/>
                <a:gd name="T2" fmla="*/ 66 w 1147"/>
                <a:gd name="T3" fmla="*/ 143 h 1023"/>
                <a:gd name="T4" fmla="*/ 82 w 1147"/>
                <a:gd name="T5" fmla="*/ 146 h 1023"/>
                <a:gd name="T6" fmla="*/ 96 w 1147"/>
                <a:gd name="T7" fmla="*/ 144 h 1023"/>
                <a:gd name="T8" fmla="*/ 100 w 1147"/>
                <a:gd name="T9" fmla="*/ 143 h 1023"/>
                <a:gd name="T10" fmla="*/ 112 w 1147"/>
                <a:gd name="T11" fmla="*/ 137 h 1023"/>
                <a:gd name="T12" fmla="*/ 121 w 1147"/>
                <a:gd name="T13" fmla="*/ 130 h 1023"/>
                <a:gd name="T14" fmla="*/ 129 w 1147"/>
                <a:gd name="T15" fmla="*/ 122 h 1023"/>
                <a:gd name="T16" fmla="*/ 164 w 1147"/>
                <a:gd name="T17" fmla="*/ 126 h 1023"/>
                <a:gd name="T18" fmla="*/ 164 w 1147"/>
                <a:gd name="T19" fmla="*/ 109 h 1023"/>
                <a:gd name="T20" fmla="*/ 141 w 1147"/>
                <a:gd name="T21" fmla="*/ 109 h 1023"/>
                <a:gd name="T22" fmla="*/ 138 w 1147"/>
                <a:gd name="T23" fmla="*/ 96 h 1023"/>
                <a:gd name="T24" fmla="*/ 149 w 1147"/>
                <a:gd name="T25" fmla="*/ 96 h 1023"/>
                <a:gd name="T26" fmla="*/ 149 w 1147"/>
                <a:gd name="T27" fmla="*/ 74 h 1023"/>
                <a:gd name="T28" fmla="*/ 132 w 1147"/>
                <a:gd name="T29" fmla="*/ 76 h 1023"/>
                <a:gd name="T30" fmla="*/ 129 w 1147"/>
                <a:gd name="T31" fmla="*/ 64 h 1023"/>
                <a:gd name="T32" fmla="*/ 148 w 1147"/>
                <a:gd name="T33" fmla="*/ 62 h 1023"/>
                <a:gd name="T34" fmla="*/ 144 w 1147"/>
                <a:gd name="T35" fmla="*/ 38 h 1023"/>
                <a:gd name="T36" fmla="*/ 119 w 1147"/>
                <a:gd name="T37" fmla="*/ 44 h 1023"/>
                <a:gd name="T38" fmla="*/ 115 w 1147"/>
                <a:gd name="T39" fmla="*/ 31 h 1023"/>
                <a:gd name="T40" fmla="*/ 136 w 1147"/>
                <a:gd name="T41" fmla="*/ 24 h 1023"/>
                <a:gd name="T42" fmla="*/ 127 w 1147"/>
                <a:gd name="T43" fmla="*/ 0 h 1023"/>
                <a:gd name="T44" fmla="*/ 76 w 1147"/>
                <a:gd name="T45" fmla="*/ 23 h 1023"/>
                <a:gd name="T46" fmla="*/ 67 w 1147"/>
                <a:gd name="T47" fmla="*/ 27 h 1023"/>
                <a:gd name="T48" fmla="*/ 75 w 1147"/>
                <a:gd name="T49" fmla="*/ 45 h 1023"/>
                <a:gd name="T50" fmla="*/ 75 w 1147"/>
                <a:gd name="T51" fmla="*/ 55 h 1023"/>
                <a:gd name="T52" fmla="*/ 65 w 1147"/>
                <a:gd name="T53" fmla="*/ 58 h 1023"/>
                <a:gd name="T54" fmla="*/ 67 w 1147"/>
                <a:gd name="T55" fmla="*/ 73 h 1023"/>
                <a:gd name="T56" fmla="*/ 75 w 1147"/>
                <a:gd name="T57" fmla="*/ 72 h 1023"/>
                <a:gd name="T58" fmla="*/ 75 w 1147"/>
                <a:gd name="T59" fmla="*/ 123 h 1023"/>
                <a:gd name="T60" fmla="*/ 74 w 1147"/>
                <a:gd name="T61" fmla="*/ 128 h 1023"/>
                <a:gd name="T62" fmla="*/ 71 w 1147"/>
                <a:gd name="T63" fmla="*/ 130 h 1023"/>
                <a:gd name="T64" fmla="*/ 64 w 1147"/>
                <a:gd name="T65" fmla="*/ 130 h 1023"/>
                <a:gd name="T66" fmla="*/ 61 w 1147"/>
                <a:gd name="T67" fmla="*/ 129 h 1023"/>
                <a:gd name="T68" fmla="*/ 60 w 1147"/>
                <a:gd name="T69" fmla="*/ 125 h 1023"/>
                <a:gd name="T70" fmla="*/ 60 w 1147"/>
                <a:gd name="T71" fmla="*/ 29 h 1023"/>
                <a:gd name="T72" fmla="*/ 42 w 1147"/>
                <a:gd name="T73" fmla="*/ 36 h 1023"/>
                <a:gd name="T74" fmla="*/ 14 w 1147"/>
                <a:gd name="T75" fmla="*/ 18 h 1023"/>
                <a:gd name="T76" fmla="*/ 0 w 1147"/>
                <a:gd name="T77" fmla="*/ 44 h 1023"/>
                <a:gd name="T78" fmla="*/ 14 w 1147"/>
                <a:gd name="T79" fmla="*/ 50 h 1023"/>
                <a:gd name="T80" fmla="*/ 24 w 1147"/>
                <a:gd name="T81" fmla="*/ 62 h 1023"/>
                <a:gd name="T82" fmla="*/ 31 w 1147"/>
                <a:gd name="T83" fmla="*/ 76 h 1023"/>
                <a:gd name="T84" fmla="*/ 33 w 1147"/>
                <a:gd name="T85" fmla="*/ 90 h 1023"/>
                <a:gd name="T86" fmla="*/ 36 w 1147"/>
                <a:gd name="T87" fmla="*/ 103 h 1023"/>
                <a:gd name="T88" fmla="*/ 41 w 1147"/>
                <a:gd name="T89" fmla="*/ 116 h 1023"/>
                <a:gd name="T90" fmla="*/ 50 w 1147"/>
                <a:gd name="T91" fmla="*/ 129 h 1023"/>
                <a:gd name="T92" fmla="*/ 59 w 1147"/>
                <a:gd name="T93" fmla="*/ 139 h 10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47"/>
                <a:gd name="T142" fmla="*/ 0 h 1023"/>
                <a:gd name="T143" fmla="*/ 1147 w 1147"/>
                <a:gd name="T144" fmla="*/ 1023 h 10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47" h="1023">
                  <a:moveTo>
                    <a:pt x="414" y="972"/>
                  </a:moveTo>
                  <a:lnTo>
                    <a:pt x="464" y="1003"/>
                  </a:lnTo>
                  <a:lnTo>
                    <a:pt x="571" y="1023"/>
                  </a:lnTo>
                  <a:lnTo>
                    <a:pt x="674" y="1009"/>
                  </a:lnTo>
                  <a:lnTo>
                    <a:pt x="696" y="1000"/>
                  </a:lnTo>
                  <a:lnTo>
                    <a:pt x="782" y="960"/>
                  </a:lnTo>
                  <a:lnTo>
                    <a:pt x="849" y="909"/>
                  </a:lnTo>
                  <a:lnTo>
                    <a:pt x="900" y="858"/>
                  </a:lnTo>
                  <a:lnTo>
                    <a:pt x="1147" y="886"/>
                  </a:lnTo>
                  <a:lnTo>
                    <a:pt x="1146" y="764"/>
                  </a:lnTo>
                  <a:lnTo>
                    <a:pt x="985" y="764"/>
                  </a:lnTo>
                  <a:lnTo>
                    <a:pt x="962" y="675"/>
                  </a:lnTo>
                  <a:lnTo>
                    <a:pt x="1044" y="675"/>
                  </a:lnTo>
                  <a:lnTo>
                    <a:pt x="1044" y="517"/>
                  </a:lnTo>
                  <a:lnTo>
                    <a:pt x="926" y="536"/>
                  </a:lnTo>
                  <a:lnTo>
                    <a:pt x="904" y="450"/>
                  </a:lnTo>
                  <a:lnTo>
                    <a:pt x="1033" y="435"/>
                  </a:lnTo>
                  <a:lnTo>
                    <a:pt x="1006" y="263"/>
                  </a:lnTo>
                  <a:lnTo>
                    <a:pt x="833" y="305"/>
                  </a:lnTo>
                  <a:lnTo>
                    <a:pt x="804" y="217"/>
                  </a:lnTo>
                  <a:lnTo>
                    <a:pt x="954" y="169"/>
                  </a:lnTo>
                  <a:lnTo>
                    <a:pt x="886" y="0"/>
                  </a:lnTo>
                  <a:lnTo>
                    <a:pt x="535" y="161"/>
                  </a:lnTo>
                  <a:lnTo>
                    <a:pt x="470" y="188"/>
                  </a:lnTo>
                  <a:lnTo>
                    <a:pt x="523" y="313"/>
                  </a:lnTo>
                  <a:lnTo>
                    <a:pt x="523" y="385"/>
                  </a:lnTo>
                  <a:lnTo>
                    <a:pt x="452" y="404"/>
                  </a:lnTo>
                  <a:lnTo>
                    <a:pt x="468" y="510"/>
                  </a:lnTo>
                  <a:lnTo>
                    <a:pt x="525" y="504"/>
                  </a:lnTo>
                  <a:lnTo>
                    <a:pt x="525" y="863"/>
                  </a:lnTo>
                  <a:lnTo>
                    <a:pt x="519" y="894"/>
                  </a:lnTo>
                  <a:lnTo>
                    <a:pt x="496" y="909"/>
                  </a:lnTo>
                  <a:lnTo>
                    <a:pt x="449" y="913"/>
                  </a:lnTo>
                  <a:lnTo>
                    <a:pt x="427" y="902"/>
                  </a:lnTo>
                  <a:lnTo>
                    <a:pt x="420" y="874"/>
                  </a:lnTo>
                  <a:lnTo>
                    <a:pt x="420" y="200"/>
                  </a:lnTo>
                  <a:lnTo>
                    <a:pt x="296" y="254"/>
                  </a:lnTo>
                  <a:lnTo>
                    <a:pt x="97" y="126"/>
                  </a:lnTo>
                  <a:lnTo>
                    <a:pt x="0" y="305"/>
                  </a:lnTo>
                  <a:lnTo>
                    <a:pt x="100" y="353"/>
                  </a:lnTo>
                  <a:lnTo>
                    <a:pt x="167" y="435"/>
                  </a:lnTo>
                  <a:lnTo>
                    <a:pt x="215" y="534"/>
                  </a:lnTo>
                  <a:lnTo>
                    <a:pt x="228" y="628"/>
                  </a:lnTo>
                  <a:lnTo>
                    <a:pt x="253" y="724"/>
                  </a:lnTo>
                  <a:lnTo>
                    <a:pt x="289" y="815"/>
                  </a:lnTo>
                  <a:lnTo>
                    <a:pt x="350" y="902"/>
                  </a:lnTo>
                  <a:lnTo>
                    <a:pt x="414" y="972"/>
                  </a:lnTo>
                  <a:close/>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33" name="Freeform 44"/>
            <p:cNvSpPr>
              <a:spLocks/>
            </p:cNvSpPr>
            <p:nvPr/>
          </p:nvSpPr>
          <p:spPr bwMode="auto">
            <a:xfrm>
              <a:off x="3433" y="3609"/>
              <a:ext cx="16" cy="203"/>
            </a:xfrm>
            <a:custGeom>
              <a:avLst/>
              <a:gdLst>
                <a:gd name="T0" fmla="*/ 15 w 115"/>
                <a:gd name="T1" fmla="*/ 145 h 1423"/>
                <a:gd name="T2" fmla="*/ 7 w 115"/>
                <a:gd name="T3" fmla="*/ 146 h 1423"/>
                <a:gd name="T4" fmla="*/ 4 w 115"/>
                <a:gd name="T5" fmla="*/ 130 h 1423"/>
                <a:gd name="T6" fmla="*/ 14 w 115"/>
                <a:gd name="T7" fmla="*/ 127 h 1423"/>
                <a:gd name="T8" fmla="*/ 14 w 115"/>
                <a:gd name="T9" fmla="*/ 117 h 1423"/>
                <a:gd name="T10" fmla="*/ 7 w 115"/>
                <a:gd name="T11" fmla="*/ 100 h 1423"/>
                <a:gd name="T12" fmla="*/ 16 w 115"/>
                <a:gd name="T13" fmla="*/ 96 h 1423"/>
                <a:gd name="T14" fmla="*/ 16 w 115"/>
                <a:gd name="T15" fmla="*/ 12 h 1423"/>
                <a:gd name="T16" fmla="*/ 10 w 115"/>
                <a:gd name="T17" fmla="*/ 14 h 1423"/>
                <a:gd name="T18" fmla="*/ 10 w 115"/>
                <a:gd name="T19" fmla="*/ 0 h 1423"/>
                <a:gd name="T20" fmla="*/ 9 w 115"/>
                <a:gd name="T21" fmla="*/ 0 h 1423"/>
                <a:gd name="T22" fmla="*/ 9 w 115"/>
                <a:gd name="T23" fmla="*/ 15 h 1423"/>
                <a:gd name="T24" fmla="*/ 0 w 115"/>
                <a:gd name="T25" fmla="*/ 18 h 1423"/>
                <a:gd name="T26" fmla="*/ 0 w 115"/>
                <a:gd name="T27" fmla="*/ 197 h 1423"/>
                <a:gd name="T28" fmla="*/ 1 w 115"/>
                <a:gd name="T29" fmla="*/ 201 h 1423"/>
                <a:gd name="T30" fmla="*/ 4 w 115"/>
                <a:gd name="T31" fmla="*/ 203 h 1423"/>
                <a:gd name="T32" fmla="*/ 11 w 115"/>
                <a:gd name="T33" fmla="*/ 202 h 1423"/>
                <a:gd name="T34" fmla="*/ 14 w 115"/>
                <a:gd name="T35" fmla="*/ 200 h 1423"/>
                <a:gd name="T36" fmla="*/ 15 w 115"/>
                <a:gd name="T37" fmla="*/ 196 h 1423"/>
                <a:gd name="T38" fmla="*/ 15 w 115"/>
                <a:gd name="T39" fmla="*/ 145 h 14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
                <a:gd name="T61" fmla="*/ 0 h 1423"/>
                <a:gd name="T62" fmla="*/ 115 w 115"/>
                <a:gd name="T63" fmla="*/ 1423 h 14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 h="1423">
                  <a:moveTo>
                    <a:pt x="105" y="1014"/>
                  </a:moveTo>
                  <a:lnTo>
                    <a:pt x="50" y="1020"/>
                  </a:lnTo>
                  <a:lnTo>
                    <a:pt x="32" y="914"/>
                  </a:lnTo>
                  <a:lnTo>
                    <a:pt x="103" y="892"/>
                  </a:lnTo>
                  <a:lnTo>
                    <a:pt x="103" y="823"/>
                  </a:lnTo>
                  <a:lnTo>
                    <a:pt x="50" y="698"/>
                  </a:lnTo>
                  <a:lnTo>
                    <a:pt x="115" y="671"/>
                  </a:lnTo>
                  <a:lnTo>
                    <a:pt x="115" y="87"/>
                  </a:lnTo>
                  <a:lnTo>
                    <a:pt x="69" y="99"/>
                  </a:lnTo>
                  <a:lnTo>
                    <a:pt x="69" y="0"/>
                  </a:lnTo>
                  <a:lnTo>
                    <a:pt x="62" y="0"/>
                  </a:lnTo>
                  <a:lnTo>
                    <a:pt x="62" y="103"/>
                  </a:lnTo>
                  <a:lnTo>
                    <a:pt x="0" y="125"/>
                  </a:lnTo>
                  <a:lnTo>
                    <a:pt x="0" y="1384"/>
                  </a:lnTo>
                  <a:lnTo>
                    <a:pt x="7" y="1412"/>
                  </a:lnTo>
                  <a:lnTo>
                    <a:pt x="29" y="1423"/>
                  </a:lnTo>
                  <a:lnTo>
                    <a:pt x="76" y="1419"/>
                  </a:lnTo>
                  <a:lnTo>
                    <a:pt x="99" y="1404"/>
                  </a:lnTo>
                  <a:lnTo>
                    <a:pt x="105" y="1373"/>
                  </a:lnTo>
                  <a:lnTo>
                    <a:pt x="105" y="1014"/>
                  </a:lnTo>
                  <a:close/>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34" name="Freeform 45"/>
            <p:cNvSpPr>
              <a:spLocks/>
            </p:cNvSpPr>
            <p:nvPr/>
          </p:nvSpPr>
          <p:spPr bwMode="auto">
            <a:xfrm>
              <a:off x="3387" y="3718"/>
              <a:ext cx="44" cy="25"/>
            </a:xfrm>
            <a:custGeom>
              <a:avLst/>
              <a:gdLst>
                <a:gd name="T0" fmla="*/ 28 w 305"/>
                <a:gd name="T1" fmla="*/ 0 h 172"/>
                <a:gd name="T2" fmla="*/ 44 w 305"/>
                <a:gd name="T3" fmla="*/ 10 h 172"/>
                <a:gd name="T4" fmla="*/ 31 w 305"/>
                <a:gd name="T5" fmla="*/ 25 h 172"/>
                <a:gd name="T6" fmla="*/ 0 w 305"/>
                <a:gd name="T7" fmla="*/ 14 h 172"/>
                <a:gd name="T8" fmla="*/ 0 60000 65536"/>
                <a:gd name="T9" fmla="*/ 0 60000 65536"/>
                <a:gd name="T10" fmla="*/ 0 60000 65536"/>
                <a:gd name="T11" fmla="*/ 0 60000 65536"/>
                <a:gd name="T12" fmla="*/ 0 w 305"/>
                <a:gd name="T13" fmla="*/ 0 h 172"/>
                <a:gd name="T14" fmla="*/ 305 w 305"/>
                <a:gd name="T15" fmla="*/ 172 h 172"/>
              </a:gdLst>
              <a:ahLst/>
              <a:cxnLst>
                <a:cxn ang="T8">
                  <a:pos x="T0" y="T1"/>
                </a:cxn>
                <a:cxn ang="T9">
                  <a:pos x="T2" y="T3"/>
                </a:cxn>
                <a:cxn ang="T10">
                  <a:pos x="T4" y="T5"/>
                </a:cxn>
                <a:cxn ang="T11">
                  <a:pos x="T6" y="T7"/>
                </a:cxn>
              </a:cxnLst>
              <a:rect l="T12" t="T13" r="T14" b="T15"/>
              <a:pathLst>
                <a:path w="305" h="172">
                  <a:moveTo>
                    <a:pt x="196" y="0"/>
                  </a:moveTo>
                  <a:lnTo>
                    <a:pt x="305" y="70"/>
                  </a:lnTo>
                  <a:lnTo>
                    <a:pt x="212" y="172"/>
                  </a:lnTo>
                  <a:lnTo>
                    <a:pt x="0" y="99"/>
                  </a:lnTo>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35" name="Line 46"/>
            <p:cNvSpPr>
              <a:spLocks noChangeShapeType="1"/>
            </p:cNvSpPr>
            <p:nvPr/>
          </p:nvSpPr>
          <p:spPr bwMode="auto">
            <a:xfrm flipH="1">
              <a:off x="3448" y="3713"/>
              <a:ext cx="40" cy="14"/>
            </a:xfrm>
            <a:prstGeom prst="line">
              <a:avLst/>
            </a:prstGeom>
            <a:noFill/>
            <a:ln w="0">
              <a:solidFill>
                <a:srgbClr val="000000"/>
              </a:solidFill>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36" name="Line 47"/>
            <p:cNvSpPr>
              <a:spLocks noChangeShapeType="1"/>
            </p:cNvSpPr>
            <p:nvPr/>
          </p:nvSpPr>
          <p:spPr bwMode="auto">
            <a:xfrm flipH="1">
              <a:off x="3448" y="3725"/>
              <a:ext cx="44" cy="12"/>
            </a:xfrm>
            <a:prstGeom prst="line">
              <a:avLst/>
            </a:prstGeom>
            <a:noFill/>
            <a:ln w="0">
              <a:solidFill>
                <a:srgbClr val="000000"/>
              </a:solidFill>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37" name="Line 48"/>
            <p:cNvSpPr>
              <a:spLocks noChangeShapeType="1"/>
            </p:cNvSpPr>
            <p:nvPr/>
          </p:nvSpPr>
          <p:spPr bwMode="auto">
            <a:xfrm flipV="1">
              <a:off x="3448" y="3746"/>
              <a:ext cx="55" cy="8"/>
            </a:xfrm>
            <a:prstGeom prst="line">
              <a:avLst/>
            </a:prstGeom>
            <a:noFill/>
            <a:ln w="0">
              <a:solidFill>
                <a:srgbClr val="000000"/>
              </a:solidFill>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38" name="Freeform 49"/>
            <p:cNvSpPr>
              <a:spLocks/>
            </p:cNvSpPr>
            <p:nvPr/>
          </p:nvSpPr>
          <p:spPr bwMode="auto">
            <a:xfrm>
              <a:off x="3455" y="3758"/>
              <a:ext cx="55" cy="20"/>
            </a:xfrm>
            <a:custGeom>
              <a:avLst/>
              <a:gdLst>
                <a:gd name="T0" fmla="*/ 50 w 391"/>
                <a:gd name="T1" fmla="*/ 0 h 139"/>
                <a:gd name="T2" fmla="*/ 0 w 391"/>
                <a:gd name="T3" fmla="*/ 11 h 139"/>
                <a:gd name="T4" fmla="*/ 3 w 391"/>
                <a:gd name="T5" fmla="*/ 20 h 139"/>
                <a:gd name="T6" fmla="*/ 55 w 391"/>
                <a:gd name="T7" fmla="*/ 20 h 139"/>
                <a:gd name="T8" fmla="*/ 0 60000 65536"/>
                <a:gd name="T9" fmla="*/ 0 60000 65536"/>
                <a:gd name="T10" fmla="*/ 0 60000 65536"/>
                <a:gd name="T11" fmla="*/ 0 60000 65536"/>
                <a:gd name="T12" fmla="*/ 0 w 391"/>
                <a:gd name="T13" fmla="*/ 0 h 139"/>
                <a:gd name="T14" fmla="*/ 391 w 391"/>
                <a:gd name="T15" fmla="*/ 139 h 139"/>
              </a:gdLst>
              <a:ahLst/>
              <a:cxnLst>
                <a:cxn ang="T8">
                  <a:pos x="T0" y="T1"/>
                </a:cxn>
                <a:cxn ang="T9">
                  <a:pos x="T2" y="T3"/>
                </a:cxn>
                <a:cxn ang="T10">
                  <a:pos x="T4" y="T5"/>
                </a:cxn>
                <a:cxn ang="T11">
                  <a:pos x="T6" y="T7"/>
                </a:cxn>
              </a:cxnLst>
              <a:rect l="T12" t="T13" r="T14" b="T15"/>
              <a:pathLst>
                <a:path w="391" h="139">
                  <a:moveTo>
                    <a:pt x="355" y="0"/>
                  </a:moveTo>
                  <a:lnTo>
                    <a:pt x="0" y="75"/>
                  </a:lnTo>
                  <a:lnTo>
                    <a:pt x="21" y="139"/>
                  </a:lnTo>
                  <a:lnTo>
                    <a:pt x="391" y="139"/>
                  </a:lnTo>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39" name="Freeform 50"/>
            <p:cNvSpPr>
              <a:spLocks/>
            </p:cNvSpPr>
            <p:nvPr/>
          </p:nvSpPr>
          <p:spPr bwMode="auto">
            <a:xfrm>
              <a:off x="3496" y="3790"/>
              <a:ext cx="18" cy="14"/>
            </a:xfrm>
            <a:custGeom>
              <a:avLst/>
              <a:gdLst>
                <a:gd name="T0" fmla="*/ 18 w 123"/>
                <a:gd name="T1" fmla="*/ 0 h 97"/>
                <a:gd name="T2" fmla="*/ 1 w 123"/>
                <a:gd name="T3" fmla="*/ 0 h 97"/>
                <a:gd name="T4" fmla="*/ 0 w 123"/>
                <a:gd name="T5" fmla="*/ 14 h 97"/>
                <a:gd name="T6" fmla="*/ 6 w 123"/>
                <a:gd name="T7" fmla="*/ 14 h 97"/>
                <a:gd name="T8" fmla="*/ 0 60000 65536"/>
                <a:gd name="T9" fmla="*/ 0 60000 65536"/>
                <a:gd name="T10" fmla="*/ 0 60000 65536"/>
                <a:gd name="T11" fmla="*/ 0 60000 65536"/>
                <a:gd name="T12" fmla="*/ 0 w 123"/>
                <a:gd name="T13" fmla="*/ 0 h 97"/>
                <a:gd name="T14" fmla="*/ 123 w 123"/>
                <a:gd name="T15" fmla="*/ 97 h 97"/>
              </a:gdLst>
              <a:ahLst/>
              <a:cxnLst>
                <a:cxn ang="T8">
                  <a:pos x="T0" y="T1"/>
                </a:cxn>
                <a:cxn ang="T9">
                  <a:pos x="T2" y="T3"/>
                </a:cxn>
                <a:cxn ang="T10">
                  <a:pos x="T4" y="T5"/>
                </a:cxn>
                <a:cxn ang="T11">
                  <a:pos x="T6" y="T7"/>
                </a:cxn>
              </a:cxnLst>
              <a:rect l="T12" t="T13" r="T14" b="T15"/>
              <a:pathLst>
                <a:path w="123" h="97">
                  <a:moveTo>
                    <a:pt x="123" y="3"/>
                  </a:moveTo>
                  <a:lnTo>
                    <a:pt x="5" y="0"/>
                  </a:lnTo>
                  <a:lnTo>
                    <a:pt x="0" y="94"/>
                  </a:lnTo>
                  <a:lnTo>
                    <a:pt x="38" y="97"/>
                  </a:lnTo>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40" name="Freeform 51"/>
            <p:cNvSpPr>
              <a:spLocks/>
            </p:cNvSpPr>
            <p:nvPr/>
          </p:nvSpPr>
          <p:spPr bwMode="auto">
            <a:xfrm>
              <a:off x="3021" y="3537"/>
              <a:ext cx="680" cy="414"/>
            </a:xfrm>
            <a:custGeom>
              <a:avLst/>
              <a:gdLst>
                <a:gd name="T0" fmla="*/ 63 w 4760"/>
                <a:gd name="T1" fmla="*/ 292 h 2893"/>
                <a:gd name="T2" fmla="*/ 135 w 4760"/>
                <a:gd name="T3" fmla="*/ 284 h 2893"/>
                <a:gd name="T4" fmla="*/ 195 w 4760"/>
                <a:gd name="T5" fmla="*/ 289 h 2893"/>
                <a:gd name="T6" fmla="*/ 253 w 4760"/>
                <a:gd name="T7" fmla="*/ 304 h 2893"/>
                <a:gd name="T8" fmla="*/ 281 w 4760"/>
                <a:gd name="T9" fmla="*/ 300 h 2893"/>
                <a:gd name="T10" fmla="*/ 321 w 4760"/>
                <a:gd name="T11" fmla="*/ 288 h 2893"/>
                <a:gd name="T12" fmla="*/ 367 w 4760"/>
                <a:gd name="T13" fmla="*/ 282 h 2893"/>
                <a:gd name="T14" fmla="*/ 412 w 4760"/>
                <a:gd name="T15" fmla="*/ 284 h 2893"/>
                <a:gd name="T16" fmla="*/ 394 w 4760"/>
                <a:gd name="T17" fmla="*/ 261 h 2893"/>
                <a:gd name="T18" fmla="*/ 385 w 4760"/>
                <a:gd name="T19" fmla="*/ 235 h 2893"/>
                <a:gd name="T20" fmla="*/ 376 w 4760"/>
                <a:gd name="T21" fmla="*/ 207 h 2893"/>
                <a:gd name="T22" fmla="*/ 352 w 4760"/>
                <a:gd name="T23" fmla="*/ 188 h 2893"/>
                <a:gd name="T24" fmla="*/ 395 w 4760"/>
                <a:gd name="T25" fmla="*/ 181 h 2893"/>
                <a:gd name="T26" fmla="*/ 412 w 4760"/>
                <a:gd name="T27" fmla="*/ 90 h 2893"/>
                <a:gd name="T28" fmla="*/ 422 w 4760"/>
                <a:gd name="T29" fmla="*/ 72 h 2893"/>
                <a:gd name="T30" fmla="*/ 429 w 4760"/>
                <a:gd name="T31" fmla="*/ 84 h 2893"/>
                <a:gd name="T32" fmla="*/ 479 w 4760"/>
                <a:gd name="T33" fmla="*/ 145 h 2893"/>
                <a:gd name="T34" fmla="*/ 467 w 4760"/>
                <a:gd name="T35" fmla="*/ 176 h 2893"/>
                <a:gd name="T36" fmla="*/ 496 w 4760"/>
                <a:gd name="T37" fmla="*/ 182 h 2893"/>
                <a:gd name="T38" fmla="*/ 482 w 4760"/>
                <a:gd name="T39" fmla="*/ 209 h 2893"/>
                <a:gd name="T40" fmla="*/ 502 w 4760"/>
                <a:gd name="T41" fmla="*/ 219 h 2893"/>
                <a:gd name="T42" fmla="*/ 490 w 4760"/>
                <a:gd name="T43" fmla="*/ 241 h 2893"/>
                <a:gd name="T44" fmla="*/ 516 w 4760"/>
                <a:gd name="T45" fmla="*/ 254 h 2893"/>
                <a:gd name="T46" fmla="*/ 481 w 4760"/>
                <a:gd name="T47" fmla="*/ 267 h 2893"/>
                <a:gd name="T48" fmla="*/ 464 w 4760"/>
                <a:gd name="T49" fmla="*/ 282 h 2893"/>
                <a:gd name="T50" fmla="*/ 487 w 4760"/>
                <a:gd name="T51" fmla="*/ 288 h 2893"/>
                <a:gd name="T52" fmla="*/ 503 w 4760"/>
                <a:gd name="T53" fmla="*/ 412 h 2893"/>
                <a:gd name="T54" fmla="*/ 536 w 4760"/>
                <a:gd name="T55" fmla="*/ 392 h 2893"/>
                <a:gd name="T56" fmla="*/ 549 w 4760"/>
                <a:gd name="T57" fmla="*/ 357 h 2893"/>
                <a:gd name="T58" fmla="*/ 550 w 4760"/>
                <a:gd name="T59" fmla="*/ 297 h 2893"/>
                <a:gd name="T60" fmla="*/ 575 w 4760"/>
                <a:gd name="T61" fmla="*/ 315 h 2893"/>
                <a:gd name="T62" fmla="*/ 604 w 4760"/>
                <a:gd name="T63" fmla="*/ 326 h 2893"/>
                <a:gd name="T64" fmla="*/ 624 w 4760"/>
                <a:gd name="T65" fmla="*/ 324 h 2893"/>
                <a:gd name="T66" fmla="*/ 638 w 4760"/>
                <a:gd name="T67" fmla="*/ 312 h 2893"/>
                <a:gd name="T68" fmla="*/ 663 w 4760"/>
                <a:gd name="T69" fmla="*/ 283 h 2893"/>
                <a:gd name="T70" fmla="*/ 676 w 4760"/>
                <a:gd name="T71" fmla="*/ 250 h 2893"/>
                <a:gd name="T72" fmla="*/ 680 w 4760"/>
                <a:gd name="T73" fmla="*/ 213 h 2893"/>
                <a:gd name="T74" fmla="*/ 672 w 4760"/>
                <a:gd name="T75" fmla="*/ 177 h 2893"/>
                <a:gd name="T76" fmla="*/ 659 w 4760"/>
                <a:gd name="T77" fmla="*/ 152 h 2893"/>
                <a:gd name="T78" fmla="*/ 631 w 4760"/>
                <a:gd name="T79" fmla="*/ 200 h 2893"/>
                <a:gd name="T80" fmla="*/ 540 w 4760"/>
                <a:gd name="T81" fmla="*/ 118 h 2893"/>
                <a:gd name="T82" fmla="*/ 505 w 4760"/>
                <a:gd name="T83" fmla="*/ 74 h 2893"/>
                <a:gd name="T84" fmla="*/ 476 w 4760"/>
                <a:gd name="T85" fmla="*/ 49 h 2893"/>
                <a:gd name="T86" fmla="*/ 454 w 4760"/>
                <a:gd name="T87" fmla="*/ 47 h 2893"/>
                <a:gd name="T88" fmla="*/ 405 w 4760"/>
                <a:gd name="T89" fmla="*/ 49 h 2893"/>
                <a:gd name="T90" fmla="*/ 361 w 4760"/>
                <a:gd name="T91" fmla="*/ 40 h 2893"/>
                <a:gd name="T92" fmla="*/ 322 w 4760"/>
                <a:gd name="T93" fmla="*/ 20 h 2893"/>
                <a:gd name="T94" fmla="*/ 299 w 4760"/>
                <a:gd name="T95" fmla="*/ 16 h 2893"/>
                <a:gd name="T96" fmla="*/ 237 w 4760"/>
                <a:gd name="T97" fmla="*/ 35 h 2893"/>
                <a:gd name="T98" fmla="*/ 206 w 4760"/>
                <a:gd name="T99" fmla="*/ 33 h 2893"/>
                <a:gd name="T100" fmla="*/ 170 w 4760"/>
                <a:gd name="T101" fmla="*/ 24 h 2893"/>
                <a:gd name="T102" fmla="*/ 142 w 4760"/>
                <a:gd name="T103" fmla="*/ 44 h 2893"/>
                <a:gd name="T104" fmla="*/ 142 w 4760"/>
                <a:gd name="T105" fmla="*/ 69 h 2893"/>
                <a:gd name="T106" fmla="*/ 128 w 4760"/>
                <a:gd name="T107" fmla="*/ 84 h 2893"/>
                <a:gd name="T108" fmla="*/ 113 w 4760"/>
                <a:gd name="T109" fmla="*/ 101 h 2893"/>
                <a:gd name="T110" fmla="*/ 92 w 4760"/>
                <a:gd name="T111" fmla="*/ 119 h 2893"/>
                <a:gd name="T112" fmla="*/ 79 w 4760"/>
                <a:gd name="T113" fmla="*/ 133 h 2893"/>
                <a:gd name="T114" fmla="*/ 66 w 4760"/>
                <a:gd name="T115" fmla="*/ 147 h 2893"/>
                <a:gd name="T116" fmla="*/ 54 w 4760"/>
                <a:gd name="T117" fmla="*/ 162 h 2893"/>
                <a:gd name="T118" fmla="*/ 39 w 4760"/>
                <a:gd name="T119" fmla="*/ 176 h 2893"/>
                <a:gd name="T120" fmla="*/ 24 w 4760"/>
                <a:gd name="T121" fmla="*/ 193 h 2893"/>
                <a:gd name="T122" fmla="*/ 0 w 4760"/>
                <a:gd name="T123" fmla="*/ 226 h 2893"/>
                <a:gd name="T124" fmla="*/ 37 w 4760"/>
                <a:gd name="T125" fmla="*/ 342 h 28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60"/>
                <a:gd name="T190" fmla="*/ 0 h 2893"/>
                <a:gd name="T191" fmla="*/ 4760 w 4760"/>
                <a:gd name="T192" fmla="*/ 2893 h 28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60" h="2893">
                  <a:moveTo>
                    <a:pt x="262" y="2029"/>
                  </a:moveTo>
                  <a:lnTo>
                    <a:pt x="438" y="2039"/>
                  </a:lnTo>
                  <a:lnTo>
                    <a:pt x="710" y="1994"/>
                  </a:lnTo>
                  <a:lnTo>
                    <a:pt x="944" y="1987"/>
                  </a:lnTo>
                  <a:lnTo>
                    <a:pt x="1176" y="1999"/>
                  </a:lnTo>
                  <a:lnTo>
                    <a:pt x="1368" y="2020"/>
                  </a:lnTo>
                  <a:lnTo>
                    <a:pt x="1584" y="2065"/>
                  </a:lnTo>
                  <a:lnTo>
                    <a:pt x="1771" y="2121"/>
                  </a:lnTo>
                  <a:lnTo>
                    <a:pt x="1879" y="2152"/>
                  </a:lnTo>
                  <a:lnTo>
                    <a:pt x="1965" y="2098"/>
                  </a:lnTo>
                  <a:lnTo>
                    <a:pt x="2045" y="2060"/>
                  </a:lnTo>
                  <a:lnTo>
                    <a:pt x="2244" y="2011"/>
                  </a:lnTo>
                  <a:lnTo>
                    <a:pt x="2410" y="1983"/>
                  </a:lnTo>
                  <a:lnTo>
                    <a:pt x="2569" y="1973"/>
                  </a:lnTo>
                  <a:lnTo>
                    <a:pt x="2727" y="1973"/>
                  </a:lnTo>
                  <a:lnTo>
                    <a:pt x="2881" y="1983"/>
                  </a:lnTo>
                  <a:lnTo>
                    <a:pt x="2817" y="1913"/>
                  </a:lnTo>
                  <a:lnTo>
                    <a:pt x="2756" y="1826"/>
                  </a:lnTo>
                  <a:lnTo>
                    <a:pt x="2720" y="1735"/>
                  </a:lnTo>
                  <a:lnTo>
                    <a:pt x="2695" y="1639"/>
                  </a:lnTo>
                  <a:lnTo>
                    <a:pt x="2682" y="1545"/>
                  </a:lnTo>
                  <a:lnTo>
                    <a:pt x="2634" y="1446"/>
                  </a:lnTo>
                  <a:lnTo>
                    <a:pt x="2567" y="1364"/>
                  </a:lnTo>
                  <a:lnTo>
                    <a:pt x="2467" y="1316"/>
                  </a:lnTo>
                  <a:lnTo>
                    <a:pt x="2564" y="1137"/>
                  </a:lnTo>
                  <a:lnTo>
                    <a:pt x="2763" y="1265"/>
                  </a:lnTo>
                  <a:lnTo>
                    <a:pt x="2887" y="1211"/>
                  </a:lnTo>
                  <a:lnTo>
                    <a:pt x="2887" y="626"/>
                  </a:lnTo>
                  <a:lnTo>
                    <a:pt x="2949" y="604"/>
                  </a:lnTo>
                  <a:lnTo>
                    <a:pt x="2956" y="501"/>
                  </a:lnTo>
                  <a:lnTo>
                    <a:pt x="2956" y="600"/>
                  </a:lnTo>
                  <a:lnTo>
                    <a:pt x="3002" y="587"/>
                  </a:lnTo>
                  <a:lnTo>
                    <a:pt x="3002" y="1172"/>
                  </a:lnTo>
                  <a:lnTo>
                    <a:pt x="3353" y="1011"/>
                  </a:lnTo>
                  <a:lnTo>
                    <a:pt x="3421" y="1180"/>
                  </a:lnTo>
                  <a:lnTo>
                    <a:pt x="3271" y="1228"/>
                  </a:lnTo>
                  <a:lnTo>
                    <a:pt x="3300" y="1316"/>
                  </a:lnTo>
                  <a:lnTo>
                    <a:pt x="3473" y="1274"/>
                  </a:lnTo>
                  <a:lnTo>
                    <a:pt x="3500" y="1446"/>
                  </a:lnTo>
                  <a:lnTo>
                    <a:pt x="3371" y="1461"/>
                  </a:lnTo>
                  <a:lnTo>
                    <a:pt x="3393" y="1547"/>
                  </a:lnTo>
                  <a:lnTo>
                    <a:pt x="3511" y="1528"/>
                  </a:lnTo>
                  <a:lnTo>
                    <a:pt x="3511" y="1686"/>
                  </a:lnTo>
                  <a:lnTo>
                    <a:pt x="3429" y="1686"/>
                  </a:lnTo>
                  <a:lnTo>
                    <a:pt x="3452" y="1775"/>
                  </a:lnTo>
                  <a:lnTo>
                    <a:pt x="3613" y="1775"/>
                  </a:lnTo>
                  <a:lnTo>
                    <a:pt x="3614" y="1897"/>
                  </a:lnTo>
                  <a:lnTo>
                    <a:pt x="3367" y="1869"/>
                  </a:lnTo>
                  <a:lnTo>
                    <a:pt x="3316" y="1920"/>
                  </a:lnTo>
                  <a:lnTo>
                    <a:pt x="3249" y="1971"/>
                  </a:lnTo>
                  <a:lnTo>
                    <a:pt x="3141" y="2020"/>
                  </a:lnTo>
                  <a:lnTo>
                    <a:pt x="3410" y="2011"/>
                  </a:lnTo>
                  <a:lnTo>
                    <a:pt x="3410" y="2893"/>
                  </a:lnTo>
                  <a:lnTo>
                    <a:pt x="3521" y="2879"/>
                  </a:lnTo>
                  <a:lnTo>
                    <a:pt x="3685" y="2803"/>
                  </a:lnTo>
                  <a:lnTo>
                    <a:pt x="3754" y="2742"/>
                  </a:lnTo>
                  <a:lnTo>
                    <a:pt x="3805" y="2664"/>
                  </a:lnTo>
                  <a:lnTo>
                    <a:pt x="3844" y="2492"/>
                  </a:lnTo>
                  <a:lnTo>
                    <a:pt x="3863" y="2316"/>
                  </a:lnTo>
                  <a:lnTo>
                    <a:pt x="3853" y="2074"/>
                  </a:lnTo>
                  <a:lnTo>
                    <a:pt x="3947" y="2158"/>
                  </a:lnTo>
                  <a:lnTo>
                    <a:pt x="4024" y="2199"/>
                  </a:lnTo>
                  <a:lnTo>
                    <a:pt x="4139" y="2254"/>
                  </a:lnTo>
                  <a:lnTo>
                    <a:pt x="4228" y="2279"/>
                  </a:lnTo>
                  <a:lnTo>
                    <a:pt x="4298" y="2279"/>
                  </a:lnTo>
                  <a:lnTo>
                    <a:pt x="4365" y="2265"/>
                  </a:lnTo>
                  <a:lnTo>
                    <a:pt x="4424" y="2229"/>
                  </a:lnTo>
                  <a:lnTo>
                    <a:pt x="4469" y="2180"/>
                  </a:lnTo>
                  <a:lnTo>
                    <a:pt x="4561" y="2087"/>
                  </a:lnTo>
                  <a:lnTo>
                    <a:pt x="4638" y="1980"/>
                  </a:lnTo>
                  <a:lnTo>
                    <a:pt x="4697" y="1866"/>
                  </a:lnTo>
                  <a:lnTo>
                    <a:pt x="4734" y="1745"/>
                  </a:lnTo>
                  <a:lnTo>
                    <a:pt x="4756" y="1617"/>
                  </a:lnTo>
                  <a:lnTo>
                    <a:pt x="4760" y="1488"/>
                  </a:lnTo>
                  <a:lnTo>
                    <a:pt x="4742" y="1360"/>
                  </a:lnTo>
                  <a:lnTo>
                    <a:pt x="4705" y="1237"/>
                  </a:lnTo>
                  <a:lnTo>
                    <a:pt x="4648" y="1116"/>
                  </a:lnTo>
                  <a:lnTo>
                    <a:pt x="4612" y="1059"/>
                  </a:lnTo>
                  <a:lnTo>
                    <a:pt x="4533" y="1422"/>
                  </a:lnTo>
                  <a:lnTo>
                    <a:pt x="4414" y="1398"/>
                  </a:lnTo>
                  <a:lnTo>
                    <a:pt x="3685" y="1237"/>
                  </a:lnTo>
                  <a:lnTo>
                    <a:pt x="3777" y="827"/>
                  </a:lnTo>
                  <a:lnTo>
                    <a:pt x="3656" y="651"/>
                  </a:lnTo>
                  <a:lnTo>
                    <a:pt x="3532" y="516"/>
                  </a:lnTo>
                  <a:lnTo>
                    <a:pt x="3440" y="422"/>
                  </a:lnTo>
                  <a:lnTo>
                    <a:pt x="3329" y="344"/>
                  </a:lnTo>
                  <a:lnTo>
                    <a:pt x="3271" y="329"/>
                  </a:lnTo>
                  <a:lnTo>
                    <a:pt x="3179" y="329"/>
                  </a:lnTo>
                  <a:lnTo>
                    <a:pt x="2987" y="343"/>
                  </a:lnTo>
                  <a:lnTo>
                    <a:pt x="2832" y="340"/>
                  </a:lnTo>
                  <a:lnTo>
                    <a:pt x="2678" y="318"/>
                  </a:lnTo>
                  <a:lnTo>
                    <a:pt x="2530" y="279"/>
                  </a:lnTo>
                  <a:lnTo>
                    <a:pt x="2387" y="219"/>
                  </a:lnTo>
                  <a:lnTo>
                    <a:pt x="2252" y="137"/>
                  </a:lnTo>
                  <a:lnTo>
                    <a:pt x="2252" y="0"/>
                  </a:lnTo>
                  <a:lnTo>
                    <a:pt x="2096" y="114"/>
                  </a:lnTo>
                  <a:lnTo>
                    <a:pt x="1973" y="173"/>
                  </a:lnTo>
                  <a:lnTo>
                    <a:pt x="1660" y="243"/>
                  </a:lnTo>
                  <a:lnTo>
                    <a:pt x="1589" y="244"/>
                  </a:lnTo>
                  <a:lnTo>
                    <a:pt x="1445" y="228"/>
                  </a:lnTo>
                  <a:lnTo>
                    <a:pt x="1313" y="195"/>
                  </a:lnTo>
                  <a:lnTo>
                    <a:pt x="1190" y="166"/>
                  </a:lnTo>
                  <a:lnTo>
                    <a:pt x="1037" y="220"/>
                  </a:lnTo>
                  <a:lnTo>
                    <a:pt x="992" y="309"/>
                  </a:lnTo>
                  <a:lnTo>
                    <a:pt x="1030" y="473"/>
                  </a:lnTo>
                  <a:lnTo>
                    <a:pt x="992" y="481"/>
                  </a:lnTo>
                  <a:lnTo>
                    <a:pt x="971" y="573"/>
                  </a:lnTo>
                  <a:lnTo>
                    <a:pt x="893" y="588"/>
                  </a:lnTo>
                  <a:lnTo>
                    <a:pt x="797" y="669"/>
                  </a:lnTo>
                  <a:lnTo>
                    <a:pt x="791" y="706"/>
                  </a:lnTo>
                  <a:lnTo>
                    <a:pt x="727" y="757"/>
                  </a:lnTo>
                  <a:lnTo>
                    <a:pt x="647" y="834"/>
                  </a:lnTo>
                  <a:lnTo>
                    <a:pt x="638" y="885"/>
                  </a:lnTo>
                  <a:lnTo>
                    <a:pt x="556" y="930"/>
                  </a:lnTo>
                  <a:lnTo>
                    <a:pt x="541" y="988"/>
                  </a:lnTo>
                  <a:lnTo>
                    <a:pt x="464" y="1029"/>
                  </a:lnTo>
                  <a:lnTo>
                    <a:pt x="450" y="1078"/>
                  </a:lnTo>
                  <a:lnTo>
                    <a:pt x="375" y="1135"/>
                  </a:lnTo>
                  <a:lnTo>
                    <a:pt x="368" y="1175"/>
                  </a:lnTo>
                  <a:lnTo>
                    <a:pt x="275" y="1231"/>
                  </a:lnTo>
                  <a:lnTo>
                    <a:pt x="275" y="1282"/>
                  </a:lnTo>
                  <a:lnTo>
                    <a:pt x="170" y="1351"/>
                  </a:lnTo>
                  <a:lnTo>
                    <a:pt x="162" y="1409"/>
                  </a:lnTo>
                  <a:lnTo>
                    <a:pt x="0" y="1579"/>
                  </a:lnTo>
                  <a:lnTo>
                    <a:pt x="105" y="1560"/>
                  </a:lnTo>
                  <a:lnTo>
                    <a:pt x="262" y="2389"/>
                  </a:lnTo>
                  <a:lnTo>
                    <a:pt x="262" y="2029"/>
                  </a:lnTo>
                  <a:close/>
                </a:path>
              </a:pathLst>
            </a:custGeom>
            <a:solidFill>
              <a:srgbClr val="66F7FF"/>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41" name="Freeform 52"/>
            <p:cNvSpPr>
              <a:spLocks/>
            </p:cNvSpPr>
            <p:nvPr/>
          </p:nvSpPr>
          <p:spPr bwMode="auto">
            <a:xfrm>
              <a:off x="3536" y="3732"/>
              <a:ext cx="35" cy="102"/>
            </a:xfrm>
            <a:custGeom>
              <a:avLst/>
              <a:gdLst>
                <a:gd name="T0" fmla="*/ 35 w 247"/>
                <a:gd name="T1" fmla="*/ 102 h 719"/>
                <a:gd name="T2" fmla="*/ 33 w 247"/>
                <a:gd name="T3" fmla="*/ 86 h 719"/>
                <a:gd name="T4" fmla="*/ 31 w 247"/>
                <a:gd name="T5" fmla="*/ 73 h 719"/>
                <a:gd name="T6" fmla="*/ 28 w 247"/>
                <a:gd name="T7" fmla="*/ 61 h 719"/>
                <a:gd name="T8" fmla="*/ 20 w 247"/>
                <a:gd name="T9" fmla="*/ 38 h 719"/>
                <a:gd name="T10" fmla="*/ 9 w 247"/>
                <a:gd name="T11" fmla="*/ 15 h 719"/>
                <a:gd name="T12" fmla="*/ 0 w 247"/>
                <a:gd name="T13" fmla="*/ 0 h 719"/>
                <a:gd name="T14" fmla="*/ 0 60000 65536"/>
                <a:gd name="T15" fmla="*/ 0 60000 65536"/>
                <a:gd name="T16" fmla="*/ 0 60000 65536"/>
                <a:gd name="T17" fmla="*/ 0 60000 65536"/>
                <a:gd name="T18" fmla="*/ 0 60000 65536"/>
                <a:gd name="T19" fmla="*/ 0 60000 65536"/>
                <a:gd name="T20" fmla="*/ 0 60000 65536"/>
                <a:gd name="T21" fmla="*/ 0 w 247"/>
                <a:gd name="T22" fmla="*/ 0 h 719"/>
                <a:gd name="T23" fmla="*/ 247 w 247"/>
                <a:gd name="T24" fmla="*/ 719 h 7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 h="719">
                  <a:moveTo>
                    <a:pt x="247" y="719"/>
                  </a:moveTo>
                  <a:lnTo>
                    <a:pt x="235" y="607"/>
                  </a:lnTo>
                  <a:lnTo>
                    <a:pt x="218" y="516"/>
                  </a:lnTo>
                  <a:lnTo>
                    <a:pt x="196" y="431"/>
                  </a:lnTo>
                  <a:lnTo>
                    <a:pt x="139" y="266"/>
                  </a:lnTo>
                  <a:lnTo>
                    <a:pt x="63" y="108"/>
                  </a:lnTo>
                  <a:lnTo>
                    <a:pt x="0" y="0"/>
                  </a:lnTo>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42" name="Freeform 53"/>
            <p:cNvSpPr>
              <a:spLocks/>
            </p:cNvSpPr>
            <p:nvPr/>
          </p:nvSpPr>
          <p:spPr bwMode="auto">
            <a:xfrm>
              <a:off x="3170" y="3583"/>
              <a:ext cx="60" cy="69"/>
            </a:xfrm>
            <a:custGeom>
              <a:avLst/>
              <a:gdLst>
                <a:gd name="T0" fmla="*/ 0 w 417"/>
                <a:gd name="T1" fmla="*/ 0 h 486"/>
                <a:gd name="T2" fmla="*/ 2 w 417"/>
                <a:gd name="T3" fmla="*/ 14 h 486"/>
                <a:gd name="T4" fmla="*/ 6 w 417"/>
                <a:gd name="T5" fmla="*/ 30 h 486"/>
                <a:gd name="T6" fmla="*/ 12 w 417"/>
                <a:gd name="T7" fmla="*/ 43 h 486"/>
                <a:gd name="T8" fmla="*/ 17 w 417"/>
                <a:gd name="T9" fmla="*/ 54 h 486"/>
                <a:gd name="T10" fmla="*/ 25 w 417"/>
                <a:gd name="T11" fmla="*/ 64 h 486"/>
                <a:gd name="T12" fmla="*/ 29 w 417"/>
                <a:gd name="T13" fmla="*/ 69 h 486"/>
                <a:gd name="T14" fmla="*/ 60 w 417"/>
                <a:gd name="T15" fmla="*/ 20 h 486"/>
                <a:gd name="T16" fmla="*/ 0 60000 65536"/>
                <a:gd name="T17" fmla="*/ 0 60000 65536"/>
                <a:gd name="T18" fmla="*/ 0 60000 65536"/>
                <a:gd name="T19" fmla="*/ 0 60000 65536"/>
                <a:gd name="T20" fmla="*/ 0 60000 65536"/>
                <a:gd name="T21" fmla="*/ 0 60000 65536"/>
                <a:gd name="T22" fmla="*/ 0 60000 65536"/>
                <a:gd name="T23" fmla="*/ 0 60000 65536"/>
                <a:gd name="T24" fmla="*/ 0 w 417"/>
                <a:gd name="T25" fmla="*/ 0 h 486"/>
                <a:gd name="T26" fmla="*/ 417 w 417"/>
                <a:gd name="T27" fmla="*/ 486 h 4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7" h="486">
                  <a:moveTo>
                    <a:pt x="0" y="0"/>
                  </a:moveTo>
                  <a:lnTo>
                    <a:pt x="16" y="98"/>
                  </a:lnTo>
                  <a:lnTo>
                    <a:pt x="43" y="208"/>
                  </a:lnTo>
                  <a:lnTo>
                    <a:pt x="83" y="303"/>
                  </a:lnTo>
                  <a:lnTo>
                    <a:pt x="120" y="383"/>
                  </a:lnTo>
                  <a:lnTo>
                    <a:pt x="173" y="450"/>
                  </a:lnTo>
                  <a:lnTo>
                    <a:pt x="202" y="486"/>
                  </a:lnTo>
                  <a:lnTo>
                    <a:pt x="417" y="138"/>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43" name="Freeform 54"/>
            <p:cNvSpPr>
              <a:spLocks/>
            </p:cNvSpPr>
            <p:nvPr/>
          </p:nvSpPr>
          <p:spPr bwMode="auto">
            <a:xfrm>
              <a:off x="3216" y="3572"/>
              <a:ext cx="66" cy="271"/>
            </a:xfrm>
            <a:custGeom>
              <a:avLst/>
              <a:gdLst>
                <a:gd name="T0" fmla="*/ 0 w 464"/>
                <a:gd name="T1" fmla="*/ 254 h 1896"/>
                <a:gd name="T2" fmla="*/ 0 w 464"/>
                <a:gd name="T3" fmla="*/ 153 h 1896"/>
                <a:gd name="T4" fmla="*/ 8 w 464"/>
                <a:gd name="T5" fmla="*/ 117 h 1896"/>
                <a:gd name="T6" fmla="*/ 16 w 464"/>
                <a:gd name="T7" fmla="*/ 89 h 1896"/>
                <a:gd name="T8" fmla="*/ 28 w 464"/>
                <a:gd name="T9" fmla="*/ 62 h 1896"/>
                <a:gd name="T10" fmla="*/ 13 w 464"/>
                <a:gd name="T11" fmla="*/ 30 h 1896"/>
                <a:gd name="T12" fmla="*/ 31 w 464"/>
                <a:gd name="T13" fmla="*/ 0 h 1896"/>
                <a:gd name="T14" fmla="*/ 42 w 464"/>
                <a:gd name="T15" fmla="*/ 0 h 1896"/>
                <a:gd name="T16" fmla="*/ 57 w 464"/>
                <a:gd name="T17" fmla="*/ 28 h 1896"/>
                <a:gd name="T18" fmla="*/ 45 w 464"/>
                <a:gd name="T19" fmla="*/ 54 h 1896"/>
                <a:gd name="T20" fmla="*/ 60 w 464"/>
                <a:gd name="T21" fmla="*/ 107 h 1896"/>
                <a:gd name="T22" fmla="*/ 66 w 464"/>
                <a:gd name="T23" fmla="*/ 153 h 1896"/>
                <a:gd name="T24" fmla="*/ 66 w 464"/>
                <a:gd name="T25" fmla="*/ 271 h 1896"/>
                <a:gd name="T26" fmla="*/ 57 w 464"/>
                <a:gd name="T27" fmla="*/ 268 h 1896"/>
                <a:gd name="T28" fmla="*/ 31 w 464"/>
                <a:gd name="T29" fmla="*/ 260 h 1896"/>
                <a:gd name="T30" fmla="*/ 9 w 464"/>
                <a:gd name="T31" fmla="*/ 256 h 1896"/>
                <a:gd name="T32" fmla="*/ 0 w 464"/>
                <a:gd name="T33" fmla="*/ 254 h 18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4"/>
                <a:gd name="T52" fmla="*/ 0 h 1896"/>
                <a:gd name="T53" fmla="*/ 464 w 464"/>
                <a:gd name="T54" fmla="*/ 1896 h 18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4" h="1896">
                  <a:moveTo>
                    <a:pt x="0" y="1777"/>
                  </a:moveTo>
                  <a:lnTo>
                    <a:pt x="0" y="1073"/>
                  </a:lnTo>
                  <a:lnTo>
                    <a:pt x="53" y="819"/>
                  </a:lnTo>
                  <a:lnTo>
                    <a:pt x="113" y="622"/>
                  </a:lnTo>
                  <a:lnTo>
                    <a:pt x="198" y="435"/>
                  </a:lnTo>
                  <a:lnTo>
                    <a:pt x="93" y="212"/>
                  </a:lnTo>
                  <a:lnTo>
                    <a:pt x="221" y="1"/>
                  </a:lnTo>
                  <a:lnTo>
                    <a:pt x="292" y="0"/>
                  </a:lnTo>
                  <a:lnTo>
                    <a:pt x="403" y="199"/>
                  </a:lnTo>
                  <a:lnTo>
                    <a:pt x="316" y="381"/>
                  </a:lnTo>
                  <a:lnTo>
                    <a:pt x="420" y="751"/>
                  </a:lnTo>
                  <a:lnTo>
                    <a:pt x="464" y="1073"/>
                  </a:lnTo>
                  <a:lnTo>
                    <a:pt x="464" y="1896"/>
                  </a:lnTo>
                  <a:lnTo>
                    <a:pt x="403" y="1878"/>
                  </a:lnTo>
                  <a:lnTo>
                    <a:pt x="216" y="1822"/>
                  </a:lnTo>
                  <a:lnTo>
                    <a:pt x="65" y="1791"/>
                  </a:lnTo>
                  <a:lnTo>
                    <a:pt x="0" y="1777"/>
                  </a:lnTo>
                  <a:close/>
                </a:path>
              </a:pathLst>
            </a:custGeom>
            <a:solidFill>
              <a:srgbClr val="960C0C"/>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44" name="Freeform 55"/>
            <p:cNvSpPr>
              <a:spLocks/>
            </p:cNvSpPr>
            <p:nvPr/>
          </p:nvSpPr>
          <p:spPr bwMode="auto">
            <a:xfrm>
              <a:off x="3274" y="3557"/>
              <a:ext cx="68" cy="89"/>
            </a:xfrm>
            <a:custGeom>
              <a:avLst/>
              <a:gdLst>
                <a:gd name="T0" fmla="*/ 68 w 481"/>
                <a:gd name="T1" fmla="*/ 0 h 627"/>
                <a:gd name="T2" fmla="*/ 66 w 481"/>
                <a:gd name="T3" fmla="*/ 14 h 627"/>
                <a:gd name="T4" fmla="*/ 59 w 481"/>
                <a:gd name="T5" fmla="*/ 35 h 627"/>
                <a:gd name="T6" fmla="*/ 50 w 481"/>
                <a:gd name="T7" fmla="*/ 54 h 627"/>
                <a:gd name="T8" fmla="*/ 39 w 481"/>
                <a:gd name="T9" fmla="*/ 72 h 627"/>
                <a:gd name="T10" fmla="*/ 25 w 481"/>
                <a:gd name="T11" fmla="*/ 89 h 627"/>
                <a:gd name="T12" fmla="*/ 0 w 481"/>
                <a:gd name="T13" fmla="*/ 44 h 627"/>
                <a:gd name="T14" fmla="*/ 0 60000 65536"/>
                <a:gd name="T15" fmla="*/ 0 60000 65536"/>
                <a:gd name="T16" fmla="*/ 0 60000 65536"/>
                <a:gd name="T17" fmla="*/ 0 60000 65536"/>
                <a:gd name="T18" fmla="*/ 0 60000 65536"/>
                <a:gd name="T19" fmla="*/ 0 60000 65536"/>
                <a:gd name="T20" fmla="*/ 0 60000 65536"/>
                <a:gd name="T21" fmla="*/ 0 w 481"/>
                <a:gd name="T22" fmla="*/ 0 h 627"/>
                <a:gd name="T23" fmla="*/ 481 w 481"/>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627">
                  <a:moveTo>
                    <a:pt x="481" y="0"/>
                  </a:moveTo>
                  <a:lnTo>
                    <a:pt x="464" y="100"/>
                  </a:lnTo>
                  <a:lnTo>
                    <a:pt x="419" y="244"/>
                  </a:lnTo>
                  <a:lnTo>
                    <a:pt x="357" y="380"/>
                  </a:lnTo>
                  <a:lnTo>
                    <a:pt x="274" y="510"/>
                  </a:lnTo>
                  <a:lnTo>
                    <a:pt x="179" y="627"/>
                  </a:lnTo>
                  <a:lnTo>
                    <a:pt x="0" y="312"/>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45" name="Freeform 56"/>
            <p:cNvSpPr>
              <a:spLocks/>
            </p:cNvSpPr>
            <p:nvPr/>
          </p:nvSpPr>
          <p:spPr bwMode="auto">
            <a:xfrm>
              <a:off x="3547" y="3498"/>
              <a:ext cx="153" cy="239"/>
            </a:xfrm>
            <a:custGeom>
              <a:avLst/>
              <a:gdLst>
                <a:gd name="T0" fmla="*/ 49 w 1071"/>
                <a:gd name="T1" fmla="*/ 0 h 1672"/>
                <a:gd name="T2" fmla="*/ 35 w 1071"/>
                <a:gd name="T3" fmla="*/ 61 h 1672"/>
                <a:gd name="T4" fmla="*/ 13 w 1071"/>
                <a:gd name="T5" fmla="*/ 157 h 1672"/>
                <a:gd name="T6" fmla="*/ 0 w 1071"/>
                <a:gd name="T7" fmla="*/ 216 h 1672"/>
                <a:gd name="T8" fmla="*/ 104 w 1071"/>
                <a:gd name="T9" fmla="*/ 239 h 1672"/>
                <a:gd name="T10" fmla="*/ 153 w 1071"/>
                <a:gd name="T11" fmla="*/ 24 h 1672"/>
                <a:gd name="T12" fmla="*/ 144 w 1071"/>
                <a:gd name="T13" fmla="*/ 22 h 1672"/>
                <a:gd name="T14" fmla="*/ 141 w 1071"/>
                <a:gd name="T15" fmla="*/ 21 h 1672"/>
                <a:gd name="T16" fmla="*/ 122 w 1071"/>
                <a:gd name="T17" fmla="*/ 17 h 1672"/>
                <a:gd name="T18" fmla="*/ 129 w 1071"/>
                <a:gd name="T19" fmla="*/ 30 h 1672"/>
                <a:gd name="T20" fmla="*/ 75 w 1071"/>
                <a:gd name="T21" fmla="*/ 19 h 1672"/>
                <a:gd name="T22" fmla="*/ 70 w 1071"/>
                <a:gd name="T23" fmla="*/ 5 h 1672"/>
                <a:gd name="T24" fmla="*/ 49 w 1071"/>
                <a:gd name="T25" fmla="*/ 0 h 1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1"/>
                <a:gd name="T40" fmla="*/ 0 h 1672"/>
                <a:gd name="T41" fmla="*/ 1071 w 1071"/>
                <a:gd name="T42" fmla="*/ 1672 h 16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1" h="1672">
                  <a:moveTo>
                    <a:pt x="344" y="0"/>
                  </a:moveTo>
                  <a:lnTo>
                    <a:pt x="246" y="425"/>
                  </a:lnTo>
                  <a:lnTo>
                    <a:pt x="93" y="1100"/>
                  </a:lnTo>
                  <a:lnTo>
                    <a:pt x="0" y="1511"/>
                  </a:lnTo>
                  <a:lnTo>
                    <a:pt x="729" y="1672"/>
                  </a:lnTo>
                  <a:lnTo>
                    <a:pt x="1071" y="171"/>
                  </a:lnTo>
                  <a:lnTo>
                    <a:pt x="1005" y="154"/>
                  </a:lnTo>
                  <a:lnTo>
                    <a:pt x="985" y="148"/>
                  </a:lnTo>
                  <a:lnTo>
                    <a:pt x="853" y="116"/>
                  </a:lnTo>
                  <a:lnTo>
                    <a:pt x="906" y="210"/>
                  </a:lnTo>
                  <a:lnTo>
                    <a:pt x="527" y="135"/>
                  </a:lnTo>
                  <a:lnTo>
                    <a:pt x="488" y="38"/>
                  </a:lnTo>
                  <a:lnTo>
                    <a:pt x="344" y="0"/>
                  </a:lnTo>
                  <a:close/>
                </a:path>
              </a:pathLst>
            </a:custGeom>
            <a:solidFill>
              <a:srgbClr val="6070C1"/>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46" name="Freeform 57"/>
            <p:cNvSpPr>
              <a:spLocks/>
            </p:cNvSpPr>
            <p:nvPr/>
          </p:nvSpPr>
          <p:spPr bwMode="auto">
            <a:xfrm>
              <a:off x="3651" y="3523"/>
              <a:ext cx="64" cy="217"/>
            </a:xfrm>
            <a:custGeom>
              <a:avLst/>
              <a:gdLst>
                <a:gd name="T0" fmla="*/ 49 w 447"/>
                <a:gd name="T1" fmla="*/ 0 h 1525"/>
                <a:gd name="T2" fmla="*/ 64 w 447"/>
                <a:gd name="T3" fmla="*/ 9 h 1525"/>
                <a:gd name="T4" fmla="*/ 54 w 447"/>
                <a:gd name="T5" fmla="*/ 56 h 1525"/>
                <a:gd name="T6" fmla="*/ 48 w 447"/>
                <a:gd name="T7" fmla="*/ 56 h 1525"/>
                <a:gd name="T8" fmla="*/ 45 w 447"/>
                <a:gd name="T9" fmla="*/ 79 h 1525"/>
                <a:gd name="T10" fmla="*/ 48 w 447"/>
                <a:gd name="T11" fmla="*/ 79 h 1525"/>
                <a:gd name="T12" fmla="*/ 44 w 447"/>
                <a:gd name="T13" fmla="*/ 100 h 1525"/>
                <a:gd name="T14" fmla="*/ 37 w 447"/>
                <a:gd name="T15" fmla="*/ 100 h 1525"/>
                <a:gd name="T16" fmla="*/ 34 w 447"/>
                <a:gd name="T17" fmla="*/ 115 h 1525"/>
                <a:gd name="T18" fmla="*/ 40 w 447"/>
                <a:gd name="T19" fmla="*/ 116 h 1525"/>
                <a:gd name="T20" fmla="*/ 37 w 447"/>
                <a:gd name="T21" fmla="*/ 126 h 1525"/>
                <a:gd name="T22" fmla="*/ 31 w 447"/>
                <a:gd name="T23" fmla="*/ 125 h 1525"/>
                <a:gd name="T24" fmla="*/ 28 w 447"/>
                <a:gd name="T25" fmla="*/ 136 h 1525"/>
                <a:gd name="T26" fmla="*/ 35 w 447"/>
                <a:gd name="T27" fmla="*/ 138 h 1525"/>
                <a:gd name="T28" fmla="*/ 32 w 447"/>
                <a:gd name="T29" fmla="*/ 151 h 1525"/>
                <a:gd name="T30" fmla="*/ 29 w 447"/>
                <a:gd name="T31" fmla="*/ 162 h 1525"/>
                <a:gd name="T32" fmla="*/ 28 w 447"/>
                <a:gd name="T33" fmla="*/ 165 h 1525"/>
                <a:gd name="T34" fmla="*/ 17 w 447"/>
                <a:gd name="T35" fmla="*/ 217 h 1525"/>
                <a:gd name="T36" fmla="*/ 0 w 447"/>
                <a:gd name="T37" fmla="*/ 214 h 1525"/>
                <a:gd name="T38" fmla="*/ 49 w 447"/>
                <a:gd name="T39" fmla="*/ 0 h 15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7"/>
                <a:gd name="T61" fmla="*/ 0 h 1525"/>
                <a:gd name="T62" fmla="*/ 447 w 447"/>
                <a:gd name="T63" fmla="*/ 1525 h 15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7" h="1525">
                  <a:moveTo>
                    <a:pt x="342" y="0"/>
                  </a:moveTo>
                  <a:lnTo>
                    <a:pt x="447" y="60"/>
                  </a:lnTo>
                  <a:lnTo>
                    <a:pt x="375" y="397"/>
                  </a:lnTo>
                  <a:lnTo>
                    <a:pt x="335" y="397"/>
                  </a:lnTo>
                  <a:lnTo>
                    <a:pt x="316" y="552"/>
                  </a:lnTo>
                  <a:lnTo>
                    <a:pt x="335" y="552"/>
                  </a:lnTo>
                  <a:lnTo>
                    <a:pt x="310" y="703"/>
                  </a:lnTo>
                  <a:lnTo>
                    <a:pt x="259" y="703"/>
                  </a:lnTo>
                  <a:lnTo>
                    <a:pt x="238" y="805"/>
                  </a:lnTo>
                  <a:lnTo>
                    <a:pt x="276" y="812"/>
                  </a:lnTo>
                  <a:lnTo>
                    <a:pt x="259" y="885"/>
                  </a:lnTo>
                  <a:lnTo>
                    <a:pt x="218" y="881"/>
                  </a:lnTo>
                  <a:lnTo>
                    <a:pt x="198" y="957"/>
                  </a:lnTo>
                  <a:lnTo>
                    <a:pt x="242" y="972"/>
                  </a:lnTo>
                  <a:lnTo>
                    <a:pt x="224" y="1059"/>
                  </a:lnTo>
                  <a:lnTo>
                    <a:pt x="206" y="1137"/>
                  </a:lnTo>
                  <a:lnTo>
                    <a:pt x="198" y="1162"/>
                  </a:lnTo>
                  <a:lnTo>
                    <a:pt x="119" y="1525"/>
                  </a:lnTo>
                  <a:lnTo>
                    <a:pt x="0" y="1501"/>
                  </a:lnTo>
                  <a:lnTo>
                    <a:pt x="342" y="0"/>
                  </a:lnTo>
                  <a:close/>
                </a:path>
              </a:pathLst>
            </a:custGeom>
            <a:solidFill>
              <a:srgbClr val="6070C1"/>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47" name="Freeform 58"/>
            <p:cNvSpPr>
              <a:spLocks/>
            </p:cNvSpPr>
            <p:nvPr/>
          </p:nvSpPr>
          <p:spPr bwMode="auto">
            <a:xfrm>
              <a:off x="3611" y="3407"/>
              <a:ext cx="74" cy="121"/>
            </a:xfrm>
            <a:custGeom>
              <a:avLst/>
              <a:gdLst>
                <a:gd name="T0" fmla="*/ 11 w 519"/>
                <a:gd name="T1" fmla="*/ 110 h 846"/>
                <a:gd name="T2" fmla="*/ 6 w 519"/>
                <a:gd name="T3" fmla="*/ 96 h 846"/>
                <a:gd name="T4" fmla="*/ 2 w 519"/>
                <a:gd name="T5" fmla="*/ 83 h 846"/>
                <a:gd name="T6" fmla="*/ 0 w 519"/>
                <a:gd name="T7" fmla="*/ 68 h 846"/>
                <a:gd name="T8" fmla="*/ 1 w 519"/>
                <a:gd name="T9" fmla="*/ 52 h 846"/>
                <a:gd name="T10" fmla="*/ 4 w 519"/>
                <a:gd name="T11" fmla="*/ 38 h 846"/>
                <a:gd name="T12" fmla="*/ 8 w 519"/>
                <a:gd name="T13" fmla="*/ 24 h 846"/>
                <a:gd name="T14" fmla="*/ 15 w 519"/>
                <a:gd name="T15" fmla="*/ 12 h 846"/>
                <a:gd name="T16" fmla="*/ 24 w 519"/>
                <a:gd name="T17" fmla="*/ 1 h 846"/>
                <a:gd name="T18" fmla="*/ 25 w 519"/>
                <a:gd name="T19" fmla="*/ 0 h 846"/>
                <a:gd name="T20" fmla="*/ 74 w 519"/>
                <a:gd name="T21" fmla="*/ 8 h 846"/>
                <a:gd name="T22" fmla="*/ 66 w 519"/>
                <a:gd name="T23" fmla="*/ 17 h 846"/>
                <a:gd name="T24" fmla="*/ 58 w 519"/>
                <a:gd name="T25" fmla="*/ 30 h 846"/>
                <a:gd name="T26" fmla="*/ 53 w 519"/>
                <a:gd name="T27" fmla="*/ 43 h 846"/>
                <a:gd name="T28" fmla="*/ 49 w 519"/>
                <a:gd name="T29" fmla="*/ 58 h 846"/>
                <a:gd name="T30" fmla="*/ 49 w 519"/>
                <a:gd name="T31" fmla="*/ 70 h 846"/>
                <a:gd name="T32" fmla="*/ 49 w 519"/>
                <a:gd name="T33" fmla="*/ 74 h 846"/>
                <a:gd name="T34" fmla="*/ 51 w 519"/>
                <a:gd name="T35" fmla="*/ 89 h 846"/>
                <a:gd name="T36" fmla="*/ 58 w 519"/>
                <a:gd name="T37" fmla="*/ 108 h 846"/>
                <a:gd name="T38" fmla="*/ 65 w 519"/>
                <a:gd name="T39" fmla="*/ 121 h 846"/>
                <a:gd name="T40" fmla="*/ 11 w 519"/>
                <a:gd name="T41" fmla="*/ 110 h 8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9"/>
                <a:gd name="T64" fmla="*/ 0 h 846"/>
                <a:gd name="T65" fmla="*/ 519 w 519"/>
                <a:gd name="T66" fmla="*/ 846 h 8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9" h="846">
                  <a:moveTo>
                    <a:pt x="79" y="771"/>
                  </a:moveTo>
                  <a:lnTo>
                    <a:pt x="40" y="674"/>
                  </a:lnTo>
                  <a:lnTo>
                    <a:pt x="14" y="579"/>
                  </a:lnTo>
                  <a:lnTo>
                    <a:pt x="0" y="475"/>
                  </a:lnTo>
                  <a:lnTo>
                    <a:pt x="6" y="364"/>
                  </a:lnTo>
                  <a:lnTo>
                    <a:pt x="28" y="263"/>
                  </a:lnTo>
                  <a:lnTo>
                    <a:pt x="57" y="168"/>
                  </a:lnTo>
                  <a:lnTo>
                    <a:pt x="106" y="86"/>
                  </a:lnTo>
                  <a:lnTo>
                    <a:pt x="171" y="7"/>
                  </a:lnTo>
                  <a:lnTo>
                    <a:pt x="177" y="0"/>
                  </a:lnTo>
                  <a:lnTo>
                    <a:pt x="519" y="58"/>
                  </a:lnTo>
                  <a:lnTo>
                    <a:pt x="464" y="119"/>
                  </a:lnTo>
                  <a:lnTo>
                    <a:pt x="408" y="212"/>
                  </a:lnTo>
                  <a:lnTo>
                    <a:pt x="369" y="303"/>
                  </a:lnTo>
                  <a:lnTo>
                    <a:pt x="344" y="403"/>
                  </a:lnTo>
                  <a:lnTo>
                    <a:pt x="342" y="486"/>
                  </a:lnTo>
                  <a:lnTo>
                    <a:pt x="342" y="516"/>
                  </a:lnTo>
                  <a:lnTo>
                    <a:pt x="358" y="624"/>
                  </a:lnTo>
                  <a:lnTo>
                    <a:pt x="405" y="752"/>
                  </a:lnTo>
                  <a:lnTo>
                    <a:pt x="458" y="846"/>
                  </a:lnTo>
                  <a:lnTo>
                    <a:pt x="79" y="771"/>
                  </a:lnTo>
                  <a:close/>
                </a:path>
              </a:pathLst>
            </a:custGeom>
            <a:solidFill>
              <a:srgbClr val="FFFFFF"/>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48" name="Freeform 59"/>
            <p:cNvSpPr>
              <a:spLocks/>
            </p:cNvSpPr>
            <p:nvPr/>
          </p:nvSpPr>
          <p:spPr bwMode="auto">
            <a:xfrm>
              <a:off x="3660" y="3477"/>
              <a:ext cx="35" cy="42"/>
            </a:xfrm>
            <a:custGeom>
              <a:avLst/>
              <a:gdLst>
                <a:gd name="T0" fmla="*/ 9 w 246"/>
                <a:gd name="T1" fmla="*/ 37 h 298"/>
                <a:gd name="T2" fmla="*/ 2 w 246"/>
                <a:gd name="T3" fmla="*/ 19 h 298"/>
                <a:gd name="T4" fmla="*/ 0 w 246"/>
                <a:gd name="T5" fmla="*/ 4 h 298"/>
                <a:gd name="T6" fmla="*/ 0 w 246"/>
                <a:gd name="T7" fmla="*/ 0 h 298"/>
                <a:gd name="T8" fmla="*/ 35 w 246"/>
                <a:gd name="T9" fmla="*/ 7 h 298"/>
                <a:gd name="T10" fmla="*/ 32 w 246"/>
                <a:gd name="T11" fmla="*/ 7 h 298"/>
                <a:gd name="T12" fmla="*/ 30 w 246"/>
                <a:gd name="T13" fmla="*/ 8 h 298"/>
                <a:gd name="T14" fmla="*/ 28 w 246"/>
                <a:gd name="T15" fmla="*/ 10 h 298"/>
                <a:gd name="T16" fmla="*/ 25 w 246"/>
                <a:gd name="T17" fmla="*/ 13 h 298"/>
                <a:gd name="T18" fmla="*/ 23 w 246"/>
                <a:gd name="T19" fmla="*/ 16 h 298"/>
                <a:gd name="T20" fmla="*/ 22 w 246"/>
                <a:gd name="T21" fmla="*/ 19 h 298"/>
                <a:gd name="T22" fmla="*/ 21 w 246"/>
                <a:gd name="T23" fmla="*/ 23 h 298"/>
                <a:gd name="T24" fmla="*/ 21 w 246"/>
                <a:gd name="T25" fmla="*/ 28 h 298"/>
                <a:gd name="T26" fmla="*/ 21 w 246"/>
                <a:gd name="T27" fmla="*/ 31 h 298"/>
                <a:gd name="T28" fmla="*/ 22 w 246"/>
                <a:gd name="T29" fmla="*/ 35 h 298"/>
                <a:gd name="T30" fmla="*/ 23 w 246"/>
                <a:gd name="T31" fmla="*/ 38 h 298"/>
                <a:gd name="T32" fmla="*/ 25 w 246"/>
                <a:gd name="T33" fmla="*/ 41 h 298"/>
                <a:gd name="T34" fmla="*/ 28 w 246"/>
                <a:gd name="T35" fmla="*/ 42 h 298"/>
                <a:gd name="T36" fmla="*/ 9 w 246"/>
                <a:gd name="T37" fmla="*/ 37 h 2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
                <a:gd name="T58" fmla="*/ 0 h 298"/>
                <a:gd name="T59" fmla="*/ 246 w 246"/>
                <a:gd name="T60" fmla="*/ 298 h 2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 h="298">
                  <a:moveTo>
                    <a:pt x="63" y="266"/>
                  </a:moveTo>
                  <a:lnTo>
                    <a:pt x="16" y="138"/>
                  </a:lnTo>
                  <a:lnTo>
                    <a:pt x="0" y="30"/>
                  </a:lnTo>
                  <a:lnTo>
                    <a:pt x="0" y="0"/>
                  </a:lnTo>
                  <a:lnTo>
                    <a:pt x="246" y="51"/>
                  </a:lnTo>
                  <a:lnTo>
                    <a:pt x="227" y="51"/>
                  </a:lnTo>
                  <a:lnTo>
                    <a:pt x="208" y="58"/>
                  </a:lnTo>
                  <a:lnTo>
                    <a:pt x="194" y="71"/>
                  </a:lnTo>
                  <a:lnTo>
                    <a:pt x="173" y="91"/>
                  </a:lnTo>
                  <a:lnTo>
                    <a:pt x="160" y="112"/>
                  </a:lnTo>
                  <a:lnTo>
                    <a:pt x="153" y="138"/>
                  </a:lnTo>
                  <a:lnTo>
                    <a:pt x="149" y="164"/>
                  </a:lnTo>
                  <a:lnTo>
                    <a:pt x="145" y="196"/>
                  </a:lnTo>
                  <a:lnTo>
                    <a:pt x="145" y="222"/>
                  </a:lnTo>
                  <a:lnTo>
                    <a:pt x="153" y="247"/>
                  </a:lnTo>
                  <a:lnTo>
                    <a:pt x="163" y="270"/>
                  </a:lnTo>
                  <a:lnTo>
                    <a:pt x="177" y="288"/>
                  </a:lnTo>
                  <a:lnTo>
                    <a:pt x="195" y="298"/>
                  </a:lnTo>
                  <a:lnTo>
                    <a:pt x="63" y="266"/>
                  </a:lnTo>
                  <a:close/>
                </a:path>
              </a:pathLst>
            </a:custGeom>
            <a:solidFill>
              <a:srgbClr val="FFFFFF"/>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49" name="Freeform 60"/>
            <p:cNvSpPr>
              <a:spLocks/>
            </p:cNvSpPr>
            <p:nvPr/>
          </p:nvSpPr>
          <p:spPr bwMode="auto">
            <a:xfrm>
              <a:off x="3681" y="3484"/>
              <a:ext cx="23" cy="36"/>
            </a:xfrm>
            <a:custGeom>
              <a:avLst/>
              <a:gdLst>
                <a:gd name="T0" fmla="*/ 23 w 164"/>
                <a:gd name="T1" fmla="*/ 20 h 253"/>
                <a:gd name="T2" fmla="*/ 23 w 164"/>
                <a:gd name="T3" fmla="*/ 16 h 253"/>
                <a:gd name="T4" fmla="*/ 23 w 164"/>
                <a:gd name="T5" fmla="*/ 12 h 253"/>
                <a:gd name="T6" fmla="*/ 22 w 164"/>
                <a:gd name="T7" fmla="*/ 8 h 253"/>
                <a:gd name="T8" fmla="*/ 21 w 164"/>
                <a:gd name="T9" fmla="*/ 5 h 253"/>
                <a:gd name="T10" fmla="*/ 19 w 164"/>
                <a:gd name="T11" fmla="*/ 2 h 253"/>
                <a:gd name="T12" fmla="*/ 16 w 164"/>
                <a:gd name="T13" fmla="*/ 1 h 253"/>
                <a:gd name="T14" fmla="*/ 14 w 164"/>
                <a:gd name="T15" fmla="*/ 0 h 253"/>
                <a:gd name="T16" fmla="*/ 12 w 164"/>
                <a:gd name="T17" fmla="*/ 0 h 253"/>
                <a:gd name="T18" fmla="*/ 9 w 164"/>
                <a:gd name="T19" fmla="*/ 1 h 253"/>
                <a:gd name="T20" fmla="*/ 7 w 164"/>
                <a:gd name="T21" fmla="*/ 3 h 253"/>
                <a:gd name="T22" fmla="*/ 4 w 164"/>
                <a:gd name="T23" fmla="*/ 6 h 253"/>
                <a:gd name="T24" fmla="*/ 2 w 164"/>
                <a:gd name="T25" fmla="*/ 9 h 253"/>
                <a:gd name="T26" fmla="*/ 1 w 164"/>
                <a:gd name="T27" fmla="*/ 12 h 253"/>
                <a:gd name="T28" fmla="*/ 1 w 164"/>
                <a:gd name="T29" fmla="*/ 16 h 253"/>
                <a:gd name="T30" fmla="*/ 0 w 164"/>
                <a:gd name="T31" fmla="*/ 21 h 253"/>
                <a:gd name="T32" fmla="*/ 0 w 164"/>
                <a:gd name="T33" fmla="*/ 24 h 253"/>
                <a:gd name="T34" fmla="*/ 1 w 164"/>
                <a:gd name="T35" fmla="*/ 28 h 253"/>
                <a:gd name="T36" fmla="*/ 3 w 164"/>
                <a:gd name="T37" fmla="*/ 31 h 253"/>
                <a:gd name="T38" fmla="*/ 4 w 164"/>
                <a:gd name="T39" fmla="*/ 34 h 253"/>
                <a:gd name="T40" fmla="*/ 7 w 164"/>
                <a:gd name="T41" fmla="*/ 35 h 253"/>
                <a:gd name="T42" fmla="*/ 10 w 164"/>
                <a:gd name="T43" fmla="*/ 36 h 253"/>
                <a:gd name="T44" fmla="*/ 12 w 164"/>
                <a:gd name="T45" fmla="*/ 36 h 253"/>
                <a:gd name="T46" fmla="*/ 14 w 164"/>
                <a:gd name="T47" fmla="*/ 35 h 253"/>
                <a:gd name="T48" fmla="*/ 17 w 164"/>
                <a:gd name="T49" fmla="*/ 33 h 253"/>
                <a:gd name="T50" fmla="*/ 19 w 164"/>
                <a:gd name="T51" fmla="*/ 30 h 253"/>
                <a:gd name="T52" fmla="*/ 21 w 164"/>
                <a:gd name="T53" fmla="*/ 27 h 253"/>
                <a:gd name="T54" fmla="*/ 22 w 164"/>
                <a:gd name="T55" fmla="*/ 23 h 253"/>
                <a:gd name="T56" fmla="*/ 23 w 164"/>
                <a:gd name="T57" fmla="*/ 20 h 2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4"/>
                <a:gd name="T88" fmla="*/ 0 h 253"/>
                <a:gd name="T89" fmla="*/ 164 w 164"/>
                <a:gd name="T90" fmla="*/ 253 h 2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4" h="253">
                  <a:moveTo>
                    <a:pt x="161" y="142"/>
                  </a:moveTo>
                  <a:lnTo>
                    <a:pt x="164" y="113"/>
                  </a:lnTo>
                  <a:lnTo>
                    <a:pt x="163" y="81"/>
                  </a:lnTo>
                  <a:lnTo>
                    <a:pt x="157" y="56"/>
                  </a:lnTo>
                  <a:lnTo>
                    <a:pt x="149" y="35"/>
                  </a:lnTo>
                  <a:lnTo>
                    <a:pt x="132" y="17"/>
                  </a:lnTo>
                  <a:lnTo>
                    <a:pt x="114" y="4"/>
                  </a:lnTo>
                  <a:lnTo>
                    <a:pt x="101" y="0"/>
                  </a:lnTo>
                  <a:lnTo>
                    <a:pt x="82" y="0"/>
                  </a:lnTo>
                  <a:lnTo>
                    <a:pt x="63" y="7"/>
                  </a:lnTo>
                  <a:lnTo>
                    <a:pt x="49" y="20"/>
                  </a:lnTo>
                  <a:lnTo>
                    <a:pt x="28" y="40"/>
                  </a:lnTo>
                  <a:lnTo>
                    <a:pt x="15" y="61"/>
                  </a:lnTo>
                  <a:lnTo>
                    <a:pt x="8" y="87"/>
                  </a:lnTo>
                  <a:lnTo>
                    <a:pt x="4" y="113"/>
                  </a:lnTo>
                  <a:lnTo>
                    <a:pt x="0" y="145"/>
                  </a:lnTo>
                  <a:lnTo>
                    <a:pt x="0" y="171"/>
                  </a:lnTo>
                  <a:lnTo>
                    <a:pt x="8" y="196"/>
                  </a:lnTo>
                  <a:lnTo>
                    <a:pt x="18" y="219"/>
                  </a:lnTo>
                  <a:lnTo>
                    <a:pt x="32" y="237"/>
                  </a:lnTo>
                  <a:lnTo>
                    <a:pt x="50" y="247"/>
                  </a:lnTo>
                  <a:lnTo>
                    <a:pt x="70" y="253"/>
                  </a:lnTo>
                  <a:lnTo>
                    <a:pt x="85" y="253"/>
                  </a:lnTo>
                  <a:lnTo>
                    <a:pt x="101" y="244"/>
                  </a:lnTo>
                  <a:lnTo>
                    <a:pt x="118" y="231"/>
                  </a:lnTo>
                  <a:lnTo>
                    <a:pt x="133" y="211"/>
                  </a:lnTo>
                  <a:lnTo>
                    <a:pt x="149" y="189"/>
                  </a:lnTo>
                  <a:lnTo>
                    <a:pt x="157" y="162"/>
                  </a:lnTo>
                  <a:lnTo>
                    <a:pt x="161" y="142"/>
                  </a:lnTo>
                  <a:close/>
                </a:path>
              </a:pathLst>
            </a:custGeom>
            <a:solidFill>
              <a:srgbClr val="FFFFFF"/>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50" name="Freeform 61"/>
            <p:cNvSpPr>
              <a:spLocks/>
            </p:cNvSpPr>
            <p:nvPr/>
          </p:nvSpPr>
          <p:spPr bwMode="auto">
            <a:xfrm>
              <a:off x="3549" y="3536"/>
              <a:ext cx="33" cy="119"/>
            </a:xfrm>
            <a:custGeom>
              <a:avLst/>
              <a:gdLst>
                <a:gd name="T0" fmla="*/ 33 w 231"/>
                <a:gd name="T1" fmla="*/ 23 h 836"/>
                <a:gd name="T2" fmla="*/ 17 w 231"/>
                <a:gd name="T3" fmla="*/ 0 h 836"/>
                <a:gd name="T4" fmla="*/ 0 w 231"/>
                <a:gd name="T5" fmla="*/ 7 h 836"/>
                <a:gd name="T6" fmla="*/ 1 w 231"/>
                <a:gd name="T7" fmla="*/ 11 h 836"/>
                <a:gd name="T8" fmla="*/ 8 w 231"/>
                <a:gd name="T9" fmla="*/ 37 h 836"/>
                <a:gd name="T10" fmla="*/ 12 w 231"/>
                <a:gd name="T11" fmla="*/ 63 h 836"/>
                <a:gd name="T12" fmla="*/ 13 w 231"/>
                <a:gd name="T13" fmla="*/ 89 h 836"/>
                <a:gd name="T14" fmla="*/ 11 w 231"/>
                <a:gd name="T15" fmla="*/ 119 h 836"/>
                <a:gd name="T16" fmla="*/ 33 w 231"/>
                <a:gd name="T17" fmla="*/ 23 h 8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
                <a:gd name="T28" fmla="*/ 0 h 836"/>
                <a:gd name="T29" fmla="*/ 231 w 231"/>
                <a:gd name="T30" fmla="*/ 836 h 8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 h="836">
                  <a:moveTo>
                    <a:pt x="231" y="161"/>
                  </a:moveTo>
                  <a:lnTo>
                    <a:pt x="118" y="0"/>
                  </a:lnTo>
                  <a:lnTo>
                    <a:pt x="0" y="49"/>
                  </a:lnTo>
                  <a:lnTo>
                    <a:pt x="7" y="79"/>
                  </a:lnTo>
                  <a:lnTo>
                    <a:pt x="58" y="260"/>
                  </a:lnTo>
                  <a:lnTo>
                    <a:pt x="83" y="442"/>
                  </a:lnTo>
                  <a:lnTo>
                    <a:pt x="93" y="627"/>
                  </a:lnTo>
                  <a:lnTo>
                    <a:pt x="78" y="836"/>
                  </a:lnTo>
                  <a:lnTo>
                    <a:pt x="231" y="161"/>
                  </a:lnTo>
                  <a:close/>
                </a:path>
              </a:pathLst>
            </a:custGeom>
            <a:solidFill>
              <a:srgbClr val="963D14"/>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51" name="Freeform 62"/>
            <p:cNvSpPr>
              <a:spLocks/>
            </p:cNvSpPr>
            <p:nvPr/>
          </p:nvSpPr>
          <p:spPr bwMode="auto">
            <a:xfrm>
              <a:off x="3696" y="3576"/>
              <a:ext cx="54" cy="29"/>
            </a:xfrm>
            <a:custGeom>
              <a:avLst/>
              <a:gdLst>
                <a:gd name="T0" fmla="*/ 54 w 374"/>
                <a:gd name="T1" fmla="*/ 0 h 205"/>
                <a:gd name="T2" fmla="*/ 48 w 374"/>
                <a:gd name="T3" fmla="*/ 29 h 205"/>
                <a:gd name="T4" fmla="*/ 3 w 374"/>
                <a:gd name="T5" fmla="*/ 25 h 205"/>
                <a:gd name="T6" fmla="*/ 0 w 374"/>
                <a:gd name="T7" fmla="*/ 25 h 205"/>
                <a:gd name="T8" fmla="*/ 3 w 374"/>
                <a:gd name="T9" fmla="*/ 4 h 205"/>
                <a:gd name="T10" fmla="*/ 9 w 374"/>
                <a:gd name="T11" fmla="*/ 4 h 205"/>
                <a:gd name="T12" fmla="*/ 54 w 374"/>
                <a:gd name="T13" fmla="*/ 0 h 205"/>
                <a:gd name="T14" fmla="*/ 0 60000 65536"/>
                <a:gd name="T15" fmla="*/ 0 60000 65536"/>
                <a:gd name="T16" fmla="*/ 0 60000 65536"/>
                <a:gd name="T17" fmla="*/ 0 60000 65536"/>
                <a:gd name="T18" fmla="*/ 0 60000 65536"/>
                <a:gd name="T19" fmla="*/ 0 60000 65536"/>
                <a:gd name="T20" fmla="*/ 0 60000 65536"/>
                <a:gd name="T21" fmla="*/ 0 w 374"/>
                <a:gd name="T22" fmla="*/ 0 h 205"/>
                <a:gd name="T23" fmla="*/ 374 w 374"/>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 h="205">
                  <a:moveTo>
                    <a:pt x="374" y="0"/>
                  </a:moveTo>
                  <a:lnTo>
                    <a:pt x="333" y="205"/>
                  </a:lnTo>
                  <a:lnTo>
                    <a:pt x="19" y="180"/>
                  </a:lnTo>
                  <a:lnTo>
                    <a:pt x="0" y="180"/>
                  </a:lnTo>
                  <a:lnTo>
                    <a:pt x="19" y="25"/>
                  </a:lnTo>
                  <a:lnTo>
                    <a:pt x="59" y="25"/>
                  </a:lnTo>
                  <a:lnTo>
                    <a:pt x="374" y="0"/>
                  </a:lnTo>
                  <a:close/>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52" name="Freeform 63"/>
            <p:cNvSpPr>
              <a:spLocks/>
            </p:cNvSpPr>
            <p:nvPr/>
          </p:nvSpPr>
          <p:spPr bwMode="auto">
            <a:xfrm>
              <a:off x="3685" y="3623"/>
              <a:ext cx="62" cy="25"/>
            </a:xfrm>
            <a:custGeom>
              <a:avLst/>
              <a:gdLst>
                <a:gd name="T0" fmla="*/ 3 w 433"/>
                <a:gd name="T1" fmla="*/ 0 h 178"/>
                <a:gd name="T2" fmla="*/ 0 w 433"/>
                <a:gd name="T3" fmla="*/ 14 h 178"/>
                <a:gd name="T4" fmla="*/ 5 w 433"/>
                <a:gd name="T5" fmla="*/ 15 h 178"/>
                <a:gd name="T6" fmla="*/ 56 w 433"/>
                <a:gd name="T7" fmla="*/ 25 h 178"/>
                <a:gd name="T8" fmla="*/ 62 w 433"/>
                <a:gd name="T9" fmla="*/ 0 h 178"/>
                <a:gd name="T10" fmla="*/ 3 w 433"/>
                <a:gd name="T11" fmla="*/ 0 h 178"/>
                <a:gd name="T12" fmla="*/ 0 60000 65536"/>
                <a:gd name="T13" fmla="*/ 0 60000 65536"/>
                <a:gd name="T14" fmla="*/ 0 60000 65536"/>
                <a:gd name="T15" fmla="*/ 0 60000 65536"/>
                <a:gd name="T16" fmla="*/ 0 60000 65536"/>
                <a:gd name="T17" fmla="*/ 0 60000 65536"/>
                <a:gd name="T18" fmla="*/ 0 w 433"/>
                <a:gd name="T19" fmla="*/ 0 h 178"/>
                <a:gd name="T20" fmla="*/ 433 w 433"/>
                <a:gd name="T21" fmla="*/ 178 h 178"/>
              </a:gdLst>
              <a:ahLst/>
              <a:cxnLst>
                <a:cxn ang="T12">
                  <a:pos x="T0" y="T1"/>
                </a:cxn>
                <a:cxn ang="T13">
                  <a:pos x="T2" y="T3"/>
                </a:cxn>
                <a:cxn ang="T14">
                  <a:pos x="T4" y="T5"/>
                </a:cxn>
                <a:cxn ang="T15">
                  <a:pos x="T6" y="T7"/>
                </a:cxn>
                <a:cxn ang="T16">
                  <a:pos x="T8" y="T9"/>
                </a:cxn>
                <a:cxn ang="T17">
                  <a:pos x="T10" y="T11"/>
                </a:cxn>
              </a:cxnLst>
              <a:rect l="T18" t="T19" r="T20" b="T21"/>
              <a:pathLst>
                <a:path w="433" h="178">
                  <a:moveTo>
                    <a:pt x="21" y="0"/>
                  </a:moveTo>
                  <a:lnTo>
                    <a:pt x="0" y="102"/>
                  </a:lnTo>
                  <a:lnTo>
                    <a:pt x="38" y="109"/>
                  </a:lnTo>
                  <a:lnTo>
                    <a:pt x="393" y="178"/>
                  </a:lnTo>
                  <a:lnTo>
                    <a:pt x="433" y="0"/>
                  </a:lnTo>
                  <a:lnTo>
                    <a:pt x="21" y="0"/>
                  </a:lnTo>
                  <a:close/>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53" name="Freeform 64"/>
            <p:cNvSpPr>
              <a:spLocks/>
            </p:cNvSpPr>
            <p:nvPr/>
          </p:nvSpPr>
          <p:spPr bwMode="auto">
            <a:xfrm>
              <a:off x="3679" y="3648"/>
              <a:ext cx="59" cy="26"/>
            </a:xfrm>
            <a:custGeom>
              <a:avLst/>
              <a:gdLst>
                <a:gd name="T0" fmla="*/ 9 w 411"/>
                <a:gd name="T1" fmla="*/ 1 h 178"/>
                <a:gd name="T2" fmla="*/ 59 w 411"/>
                <a:gd name="T3" fmla="*/ 7 h 178"/>
                <a:gd name="T4" fmla="*/ 54 w 411"/>
                <a:gd name="T5" fmla="*/ 26 h 178"/>
                <a:gd name="T6" fmla="*/ 6 w 411"/>
                <a:gd name="T7" fmla="*/ 13 h 178"/>
                <a:gd name="T8" fmla="*/ 0 w 411"/>
                <a:gd name="T9" fmla="*/ 11 h 178"/>
                <a:gd name="T10" fmla="*/ 3 w 411"/>
                <a:gd name="T11" fmla="*/ 0 h 178"/>
                <a:gd name="T12" fmla="*/ 9 w 411"/>
                <a:gd name="T13" fmla="*/ 1 h 178"/>
                <a:gd name="T14" fmla="*/ 0 60000 65536"/>
                <a:gd name="T15" fmla="*/ 0 60000 65536"/>
                <a:gd name="T16" fmla="*/ 0 60000 65536"/>
                <a:gd name="T17" fmla="*/ 0 60000 65536"/>
                <a:gd name="T18" fmla="*/ 0 60000 65536"/>
                <a:gd name="T19" fmla="*/ 0 60000 65536"/>
                <a:gd name="T20" fmla="*/ 0 60000 65536"/>
                <a:gd name="T21" fmla="*/ 0 w 411"/>
                <a:gd name="T22" fmla="*/ 0 h 178"/>
                <a:gd name="T23" fmla="*/ 411 w 411"/>
                <a:gd name="T24" fmla="*/ 178 h 1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178">
                  <a:moveTo>
                    <a:pt x="61" y="4"/>
                  </a:moveTo>
                  <a:lnTo>
                    <a:pt x="411" y="51"/>
                  </a:lnTo>
                  <a:lnTo>
                    <a:pt x="376" y="178"/>
                  </a:lnTo>
                  <a:lnTo>
                    <a:pt x="44" y="91"/>
                  </a:lnTo>
                  <a:lnTo>
                    <a:pt x="0" y="76"/>
                  </a:lnTo>
                  <a:lnTo>
                    <a:pt x="20" y="0"/>
                  </a:lnTo>
                  <a:lnTo>
                    <a:pt x="61" y="4"/>
                  </a:lnTo>
                  <a:close/>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54" name="Freeform 65"/>
            <p:cNvSpPr>
              <a:spLocks/>
            </p:cNvSpPr>
            <p:nvPr/>
          </p:nvSpPr>
          <p:spPr bwMode="auto">
            <a:xfrm>
              <a:off x="3681" y="3674"/>
              <a:ext cx="41" cy="25"/>
            </a:xfrm>
            <a:custGeom>
              <a:avLst/>
              <a:gdLst>
                <a:gd name="T0" fmla="*/ 41 w 289"/>
                <a:gd name="T1" fmla="*/ 7 h 179"/>
                <a:gd name="T2" fmla="*/ 3 w 289"/>
                <a:gd name="T3" fmla="*/ 0 h 179"/>
                <a:gd name="T4" fmla="*/ 0 w 289"/>
                <a:gd name="T5" fmla="*/ 11 h 179"/>
                <a:gd name="T6" fmla="*/ 34 w 289"/>
                <a:gd name="T7" fmla="*/ 25 h 179"/>
                <a:gd name="T8" fmla="*/ 41 w 289"/>
                <a:gd name="T9" fmla="*/ 7 h 179"/>
                <a:gd name="T10" fmla="*/ 0 60000 65536"/>
                <a:gd name="T11" fmla="*/ 0 60000 65536"/>
                <a:gd name="T12" fmla="*/ 0 60000 65536"/>
                <a:gd name="T13" fmla="*/ 0 60000 65536"/>
                <a:gd name="T14" fmla="*/ 0 60000 65536"/>
                <a:gd name="T15" fmla="*/ 0 w 289"/>
                <a:gd name="T16" fmla="*/ 0 h 179"/>
                <a:gd name="T17" fmla="*/ 289 w 289"/>
                <a:gd name="T18" fmla="*/ 179 h 179"/>
              </a:gdLst>
              <a:ahLst/>
              <a:cxnLst>
                <a:cxn ang="T10">
                  <a:pos x="T0" y="T1"/>
                </a:cxn>
                <a:cxn ang="T11">
                  <a:pos x="T2" y="T3"/>
                </a:cxn>
                <a:cxn ang="T12">
                  <a:pos x="T4" y="T5"/>
                </a:cxn>
                <a:cxn ang="T13">
                  <a:pos x="T6" y="T7"/>
                </a:cxn>
                <a:cxn ang="T14">
                  <a:pos x="T8" y="T9"/>
                </a:cxn>
              </a:cxnLst>
              <a:rect l="T15" t="T16" r="T17" b="T18"/>
              <a:pathLst>
                <a:path w="289" h="179">
                  <a:moveTo>
                    <a:pt x="289" y="51"/>
                  </a:moveTo>
                  <a:lnTo>
                    <a:pt x="18" y="0"/>
                  </a:lnTo>
                  <a:lnTo>
                    <a:pt x="0" y="78"/>
                  </a:lnTo>
                  <a:lnTo>
                    <a:pt x="242" y="179"/>
                  </a:lnTo>
                  <a:lnTo>
                    <a:pt x="289" y="51"/>
                  </a:lnTo>
                  <a:close/>
                </a:path>
              </a:pathLst>
            </a:custGeom>
            <a:solidFill>
              <a:srgbClr val="FFCC99"/>
            </a:solid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55" name="Freeform 66"/>
            <p:cNvSpPr>
              <a:spLocks/>
            </p:cNvSpPr>
            <p:nvPr/>
          </p:nvSpPr>
          <p:spPr bwMode="auto">
            <a:xfrm>
              <a:off x="3597" y="3524"/>
              <a:ext cx="87" cy="43"/>
            </a:xfrm>
            <a:custGeom>
              <a:avLst/>
              <a:gdLst>
                <a:gd name="T0" fmla="*/ 7 w 613"/>
                <a:gd name="T1" fmla="*/ 0 h 303"/>
                <a:gd name="T2" fmla="*/ 0 w 613"/>
                <a:gd name="T3" fmla="*/ 26 h 303"/>
                <a:gd name="T4" fmla="*/ 80 w 613"/>
                <a:gd name="T5" fmla="*/ 43 h 303"/>
                <a:gd name="T6" fmla="*/ 87 w 613"/>
                <a:gd name="T7" fmla="*/ 15 h 303"/>
                <a:gd name="T8" fmla="*/ 7 w 613"/>
                <a:gd name="T9" fmla="*/ 0 h 303"/>
                <a:gd name="T10" fmla="*/ 0 60000 65536"/>
                <a:gd name="T11" fmla="*/ 0 60000 65536"/>
                <a:gd name="T12" fmla="*/ 0 60000 65536"/>
                <a:gd name="T13" fmla="*/ 0 60000 65536"/>
                <a:gd name="T14" fmla="*/ 0 60000 65536"/>
                <a:gd name="T15" fmla="*/ 0 w 613"/>
                <a:gd name="T16" fmla="*/ 0 h 303"/>
                <a:gd name="T17" fmla="*/ 613 w 613"/>
                <a:gd name="T18" fmla="*/ 303 h 303"/>
              </a:gdLst>
              <a:ahLst/>
              <a:cxnLst>
                <a:cxn ang="T10">
                  <a:pos x="T0" y="T1"/>
                </a:cxn>
                <a:cxn ang="T11">
                  <a:pos x="T2" y="T3"/>
                </a:cxn>
                <a:cxn ang="T12">
                  <a:pos x="T4" y="T5"/>
                </a:cxn>
                <a:cxn ang="T13">
                  <a:pos x="T6" y="T7"/>
                </a:cxn>
                <a:cxn ang="T14">
                  <a:pos x="T8" y="T9"/>
                </a:cxn>
              </a:cxnLst>
              <a:rect l="T15" t="T16" r="T17" b="T18"/>
              <a:pathLst>
                <a:path w="613" h="303">
                  <a:moveTo>
                    <a:pt x="48" y="0"/>
                  </a:moveTo>
                  <a:lnTo>
                    <a:pt x="0" y="185"/>
                  </a:lnTo>
                  <a:lnTo>
                    <a:pt x="564" y="303"/>
                  </a:lnTo>
                  <a:lnTo>
                    <a:pt x="613" y="109"/>
                  </a:lnTo>
                  <a:lnTo>
                    <a:pt x="48" y="0"/>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56" name="Freeform 67"/>
            <p:cNvSpPr>
              <a:spLocks/>
            </p:cNvSpPr>
            <p:nvPr/>
          </p:nvSpPr>
          <p:spPr bwMode="auto">
            <a:xfrm>
              <a:off x="3566" y="3565"/>
              <a:ext cx="109" cy="133"/>
            </a:xfrm>
            <a:custGeom>
              <a:avLst/>
              <a:gdLst>
                <a:gd name="T0" fmla="*/ 27 w 763"/>
                <a:gd name="T1" fmla="*/ 0 h 935"/>
                <a:gd name="T2" fmla="*/ 0 w 763"/>
                <a:gd name="T3" fmla="*/ 116 h 935"/>
                <a:gd name="T4" fmla="*/ 83 w 763"/>
                <a:gd name="T5" fmla="*/ 133 h 935"/>
                <a:gd name="T6" fmla="*/ 109 w 763"/>
                <a:gd name="T7" fmla="*/ 16 h 935"/>
                <a:gd name="T8" fmla="*/ 27 w 763"/>
                <a:gd name="T9" fmla="*/ 0 h 935"/>
                <a:gd name="T10" fmla="*/ 0 60000 65536"/>
                <a:gd name="T11" fmla="*/ 0 60000 65536"/>
                <a:gd name="T12" fmla="*/ 0 60000 65536"/>
                <a:gd name="T13" fmla="*/ 0 60000 65536"/>
                <a:gd name="T14" fmla="*/ 0 60000 65536"/>
                <a:gd name="T15" fmla="*/ 0 w 763"/>
                <a:gd name="T16" fmla="*/ 0 h 935"/>
                <a:gd name="T17" fmla="*/ 763 w 763"/>
                <a:gd name="T18" fmla="*/ 935 h 935"/>
              </a:gdLst>
              <a:ahLst/>
              <a:cxnLst>
                <a:cxn ang="T10">
                  <a:pos x="T0" y="T1"/>
                </a:cxn>
                <a:cxn ang="T11">
                  <a:pos x="T2" y="T3"/>
                </a:cxn>
                <a:cxn ang="T12">
                  <a:pos x="T4" y="T5"/>
                </a:cxn>
                <a:cxn ang="T13">
                  <a:pos x="T6" y="T7"/>
                </a:cxn>
                <a:cxn ang="T14">
                  <a:pos x="T8" y="T9"/>
                </a:cxn>
              </a:cxnLst>
              <a:rect l="T15" t="T16" r="T17" b="T18"/>
              <a:pathLst>
                <a:path w="763" h="935">
                  <a:moveTo>
                    <a:pt x="192" y="0"/>
                  </a:moveTo>
                  <a:lnTo>
                    <a:pt x="0" y="815"/>
                  </a:lnTo>
                  <a:lnTo>
                    <a:pt x="579" y="935"/>
                  </a:lnTo>
                  <a:lnTo>
                    <a:pt x="763" y="110"/>
                  </a:lnTo>
                  <a:lnTo>
                    <a:pt x="192" y="0"/>
                  </a:lnTo>
                </a:path>
              </a:pathLst>
            </a:custGeom>
            <a:noFill/>
            <a:ln w="0">
              <a:solidFill>
                <a:srgbClr val="000000"/>
              </a:solidFill>
              <a:prstDash val="solid"/>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sp>
          <p:nvSpPr>
            <p:cNvPr id="66657" name="Line 68"/>
            <p:cNvSpPr>
              <a:spLocks noChangeShapeType="1"/>
            </p:cNvSpPr>
            <p:nvPr/>
          </p:nvSpPr>
          <p:spPr bwMode="auto">
            <a:xfrm>
              <a:off x="3598" y="3590"/>
              <a:ext cx="60" cy="11"/>
            </a:xfrm>
            <a:prstGeom prst="line">
              <a:avLst/>
            </a:prstGeom>
            <a:noFill/>
            <a:ln w="0">
              <a:solidFill>
                <a:srgbClr val="000000"/>
              </a:solidFill>
              <a:round/>
              <a:headEnd/>
              <a:tailEnd/>
            </a:ln>
          </p:spPr>
          <p:txBody>
            <a:bodyPr/>
            <a:lstStyle/>
            <a:p>
              <a:pPr>
                <a:defRPr/>
              </a:pPr>
              <a:endParaRPr lang="en-US" sz="1200">
                <a:solidFill>
                  <a:schemeClr val="tx2">
                    <a:lumMod val="50000"/>
                  </a:schemeClr>
                </a:solidFill>
                <a:latin typeface="Cambria" pitchFamily="18" charset="0"/>
                <a:cs typeface="Arial" pitchFamily="34" charset="0"/>
              </a:endParaRPr>
            </a:p>
          </p:txBody>
        </p:sp>
      </p:grpSp>
      <p:sp>
        <p:nvSpPr>
          <p:cNvPr id="100" name="Title 1"/>
          <p:cNvSpPr txBox="1">
            <a:spLocks/>
          </p:cNvSpPr>
          <p:nvPr/>
        </p:nvSpPr>
        <p:spPr>
          <a:xfrm>
            <a:off x="457200" y="836613"/>
            <a:ext cx="6130925" cy="854075"/>
          </a:xfrm>
          <a:prstGeom prst="rect">
            <a:avLst/>
          </a:prstGeom>
        </p:spPr>
        <p:txBody>
          <a:bodyPr/>
          <a:lstStyle/>
          <a:p>
            <a:pPr algn="l" eaLnBrk="0" hangingPunct="0">
              <a:defRPr/>
            </a:pPr>
            <a:r>
              <a:rPr lang="en-US" sz="2000" b="1" dirty="0">
                <a:solidFill>
                  <a:schemeClr val="tx2">
                    <a:lumMod val="50000"/>
                  </a:schemeClr>
                </a:solidFill>
                <a:latin typeface="Cambria" pitchFamily="18" charset="0"/>
                <a:ea typeface="+mj-ea"/>
                <a:cs typeface="+mj-cs"/>
              </a:rPr>
              <a:t>ILUSTRASI 1 :  </a:t>
            </a:r>
            <a:endParaRPr lang="en-US" sz="2000" b="1" dirty="0" smtClean="0">
              <a:solidFill>
                <a:schemeClr val="tx2">
                  <a:lumMod val="50000"/>
                </a:schemeClr>
              </a:solidFill>
              <a:latin typeface="Cambria" pitchFamily="18" charset="0"/>
              <a:ea typeface="+mj-ea"/>
              <a:cs typeface="+mj-cs"/>
            </a:endParaRPr>
          </a:p>
          <a:p>
            <a:pPr algn="l" eaLnBrk="0" hangingPunct="0">
              <a:defRPr/>
            </a:pPr>
            <a:r>
              <a:rPr lang="en-US" sz="2000" b="1" dirty="0" smtClean="0">
                <a:solidFill>
                  <a:schemeClr val="tx2">
                    <a:lumMod val="50000"/>
                  </a:schemeClr>
                </a:solidFill>
                <a:latin typeface="Cambria" pitchFamily="18" charset="0"/>
                <a:ea typeface="+mj-ea"/>
                <a:cs typeface="+mj-cs"/>
              </a:rPr>
              <a:t>PERAKAUNAN </a:t>
            </a:r>
            <a:r>
              <a:rPr lang="en-US" sz="2000" b="1" dirty="0">
                <a:solidFill>
                  <a:schemeClr val="tx2">
                    <a:lumMod val="50000"/>
                  </a:schemeClr>
                </a:solidFill>
                <a:latin typeface="Cambria" pitchFamily="18" charset="0"/>
                <a:ea typeface="+mj-ea"/>
                <a:cs typeface="+mj-cs"/>
              </a:rPr>
              <a:t>SUSUT NILAI </a:t>
            </a:r>
            <a:r>
              <a:rPr lang="en-US" sz="2000" b="1" dirty="0" smtClean="0">
                <a:solidFill>
                  <a:schemeClr val="tx2">
                    <a:lumMod val="50000"/>
                  </a:schemeClr>
                </a:solidFill>
                <a:latin typeface="Cambria" pitchFamily="18" charset="0"/>
                <a:ea typeface="+mj-ea"/>
                <a:cs typeface="+mj-cs"/>
              </a:rPr>
              <a:t>HLP </a:t>
            </a:r>
            <a:r>
              <a:rPr lang="en-US" sz="2000" b="1" dirty="0">
                <a:solidFill>
                  <a:schemeClr val="tx2">
                    <a:lumMod val="50000"/>
                  </a:schemeClr>
                </a:solidFill>
                <a:latin typeface="Cambria" pitchFamily="18" charset="0"/>
                <a:ea typeface="+mj-ea"/>
                <a:cs typeface="+mj-cs"/>
              </a:rPr>
              <a:t>(</a:t>
            </a:r>
            <a:r>
              <a:rPr lang="en-US" sz="2000" b="1" dirty="0" err="1">
                <a:solidFill>
                  <a:schemeClr val="tx2">
                    <a:lumMod val="50000"/>
                  </a:schemeClr>
                </a:solidFill>
                <a:latin typeface="Cambria" pitchFamily="18" charset="0"/>
                <a:ea typeface="+mj-ea"/>
                <a:cs typeface="+mj-cs"/>
              </a:rPr>
              <a:t>samb</a:t>
            </a:r>
            <a:r>
              <a:rPr lang="en-US" sz="2000" b="1" dirty="0">
                <a:solidFill>
                  <a:schemeClr val="tx2">
                    <a:lumMod val="50000"/>
                  </a:schemeClr>
                </a:solidFill>
                <a:latin typeface="Cambria" pitchFamily="18" charset="0"/>
                <a:ea typeface="+mj-ea"/>
                <a:cs typeface="+mj-cs"/>
              </a:rPr>
              <a:t>.)</a:t>
            </a:r>
            <a:endParaRPr lang="en-MY" sz="2000" b="1" dirty="0">
              <a:solidFill>
                <a:schemeClr val="tx2">
                  <a:lumMod val="50000"/>
                </a:schemeClr>
              </a:solidFill>
              <a:latin typeface="Cambria" pitchFamily="18" charset="0"/>
              <a:ea typeface="+mj-ea"/>
              <a:cs typeface="+mj-cs"/>
            </a:endParaRPr>
          </a:p>
        </p:txBody>
      </p:sp>
      <p:graphicFrame>
        <p:nvGraphicFramePr>
          <p:cNvPr id="89" name="Table 88"/>
          <p:cNvGraphicFramePr>
            <a:graphicFrameLocks noGrp="1"/>
          </p:cNvGraphicFramePr>
          <p:nvPr>
            <p:extLst>
              <p:ext uri="{D42A27DB-BD31-4B8C-83A1-F6EECF244321}">
                <p14:modId xmlns:p14="http://schemas.microsoft.com/office/powerpoint/2010/main" val="2246607592"/>
              </p:ext>
            </p:extLst>
          </p:nvPr>
        </p:nvGraphicFramePr>
        <p:xfrm>
          <a:off x="323528" y="5157192"/>
          <a:ext cx="8424936" cy="1463272"/>
        </p:xfrm>
        <a:graphic>
          <a:graphicData uri="http://schemas.openxmlformats.org/drawingml/2006/table">
            <a:tbl>
              <a:tblPr firstRow="1" bandRow="1">
                <a:tableStyleId>{5C22544A-7EE6-4342-B048-85BDC9FD1C3A}</a:tableStyleId>
              </a:tblPr>
              <a:tblGrid>
                <a:gridCol w="4250278"/>
                <a:gridCol w="1290350"/>
                <a:gridCol w="1442154"/>
                <a:gridCol w="1442154"/>
              </a:tblGrid>
              <a:tr h="316835">
                <a:tc gridSpan="4">
                  <a:txBody>
                    <a:bodyPr/>
                    <a:lstStyle/>
                    <a:p>
                      <a:pPr algn="ctr"/>
                      <a:r>
                        <a:rPr lang="en-US" sz="1800" dirty="0" smtClean="0">
                          <a:latin typeface="Cambria" pitchFamily="18" charset="0"/>
                        </a:rPr>
                        <a:t>CATATAN</a:t>
                      </a:r>
                      <a:r>
                        <a:rPr lang="en-US" sz="1800" baseline="0" dirty="0" smtClean="0">
                          <a:latin typeface="Cambria" pitchFamily="18" charset="0"/>
                        </a:rPr>
                        <a:t> BERGU</a:t>
                      </a:r>
                      <a:endParaRPr lang="en-MY" sz="1800" dirty="0">
                        <a:latin typeface="Cambria" pitchFamily="18" charset="0"/>
                      </a:endParaRPr>
                    </a:p>
                  </a:txBody>
                  <a:tcPr marT="45749" marB="45749"/>
                </a:tc>
                <a:tc hMerge="1">
                  <a:txBody>
                    <a:bodyPr/>
                    <a:lstStyle/>
                    <a:p>
                      <a:endParaRPr lang="en-MY" dirty="0"/>
                    </a:p>
                  </a:txBody>
                  <a:tcPr/>
                </a:tc>
                <a:tc hMerge="1">
                  <a:txBody>
                    <a:bodyPr/>
                    <a:lstStyle/>
                    <a:p>
                      <a:endParaRPr lang="en-US"/>
                    </a:p>
                  </a:txBody>
                  <a:tcPr/>
                </a:tc>
                <a:tc hMerge="1">
                  <a:txBody>
                    <a:bodyPr/>
                    <a:lstStyle/>
                    <a:p>
                      <a:pPr algn="ctr"/>
                      <a:endParaRPr lang="en-MY" sz="1800" dirty="0">
                        <a:latin typeface="Cambria" pitchFamily="18" charset="0"/>
                      </a:endParaRPr>
                    </a:p>
                  </a:txBody>
                  <a:tcPr marT="45749" marB="45749"/>
                </a:tc>
              </a:tr>
              <a:tr h="316835">
                <a:tc>
                  <a:txBody>
                    <a:bodyPr/>
                    <a:lstStyle/>
                    <a:p>
                      <a:pPr algn="ctr"/>
                      <a:endParaRPr lang="en-MY" sz="1800" dirty="0">
                        <a:latin typeface="Cambria" pitchFamily="18" charset="0"/>
                      </a:endParaRPr>
                    </a:p>
                  </a:txBody>
                  <a:tcPr marT="45749" marB="45749"/>
                </a:tc>
                <a:tc>
                  <a:txBody>
                    <a:bodyPr/>
                    <a:lstStyle/>
                    <a:p>
                      <a:pPr algn="ctr"/>
                      <a:r>
                        <a:rPr lang="en-MY" sz="1800" dirty="0" smtClean="0">
                          <a:latin typeface="Cambria" pitchFamily="18" charset="0"/>
                        </a:rPr>
                        <a:t>Debit</a:t>
                      </a:r>
                      <a:endParaRPr lang="en-MY" sz="1800" dirty="0">
                        <a:latin typeface="Cambria" pitchFamily="18" charset="0"/>
                      </a:endParaRPr>
                    </a:p>
                  </a:txBody>
                  <a:tcPr marT="45749" marB="45749"/>
                </a:tc>
                <a:tc>
                  <a:txBody>
                    <a:bodyPr/>
                    <a:lstStyle/>
                    <a:p>
                      <a:pPr algn="ctr"/>
                      <a:r>
                        <a:rPr lang="en-MY" sz="1800" dirty="0" err="1" smtClean="0">
                          <a:latin typeface="Cambria" pitchFamily="18" charset="0"/>
                        </a:rPr>
                        <a:t>Kredit</a:t>
                      </a:r>
                      <a:endParaRPr lang="en-MY" sz="1800" dirty="0">
                        <a:latin typeface="Cambria" pitchFamily="18" charset="0"/>
                      </a:endParaRPr>
                    </a:p>
                  </a:txBody>
                  <a:tcPr marT="45749" marB="45749"/>
                </a:tc>
                <a:tc>
                  <a:txBody>
                    <a:bodyPr/>
                    <a:lstStyle/>
                    <a:p>
                      <a:pPr algn="ctr"/>
                      <a:r>
                        <a:rPr lang="en-MY" sz="1800" dirty="0" err="1" smtClean="0">
                          <a:latin typeface="Cambria" pitchFamily="18" charset="0"/>
                        </a:rPr>
                        <a:t>Kod</a:t>
                      </a:r>
                      <a:r>
                        <a:rPr lang="en-MY" sz="1800" dirty="0" smtClean="0">
                          <a:latin typeface="Cambria" pitchFamily="18" charset="0"/>
                        </a:rPr>
                        <a:t> CAA</a:t>
                      </a:r>
                      <a:endParaRPr lang="en-MY" sz="1800" dirty="0">
                        <a:latin typeface="Cambria" pitchFamily="18" charset="0"/>
                      </a:endParaRPr>
                    </a:p>
                  </a:txBody>
                  <a:tcPr marT="45749" marB="45749"/>
                </a:tc>
              </a:tr>
              <a:tr h="316835">
                <a:tc>
                  <a:txBody>
                    <a:bodyPr/>
                    <a:lstStyle/>
                    <a:p>
                      <a:pPr algn="l"/>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c>
                  <a:txBody>
                    <a:bodyPr/>
                    <a:lstStyle/>
                    <a:p>
                      <a:pPr algn="ctr"/>
                      <a:endParaRPr lang="en-MY" sz="1800" dirty="0">
                        <a:latin typeface="Cambria" pitchFamily="18" charset="0"/>
                      </a:endParaRPr>
                    </a:p>
                  </a:txBody>
                  <a:tcPr marT="45749" marB="45749"/>
                </a:tc>
              </a:tr>
              <a:tr h="316835">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endParaRPr lang="en-MY" sz="1800" dirty="0">
                        <a:latin typeface="Cambria" pitchFamily="18" charset="0"/>
                      </a:endParaRPr>
                    </a:p>
                  </a:txBody>
                  <a:tcPr marT="45749" marB="45749">
                    <a:solidFill>
                      <a:schemeClr val="accent1">
                        <a:lumMod val="20000"/>
                        <a:lumOff val="80000"/>
                      </a:schemeClr>
                    </a:solidFill>
                  </a:tcPr>
                </a:tc>
                <a:tc>
                  <a:txBody>
                    <a:bodyPr/>
                    <a:lstStyle/>
                    <a:p>
                      <a:pPr algn="ctr"/>
                      <a:endParaRPr lang="en-MY" sz="1800" dirty="0">
                        <a:latin typeface="Cambria" pitchFamily="18" charset="0"/>
                      </a:endParaRPr>
                    </a:p>
                  </a:txBody>
                  <a:tcPr marT="45749" marB="45749">
                    <a:solidFill>
                      <a:schemeClr val="accent1">
                        <a:lumMod val="20000"/>
                        <a:lumOff val="80000"/>
                      </a:schemeClr>
                    </a:solidFill>
                  </a:tcPr>
                </a:tc>
              </a:tr>
            </a:tbl>
          </a:graphicData>
        </a:graphic>
      </p:graphicFrame>
    </p:spTree>
    <p:extLst>
      <p:ext uri="{BB962C8B-B14F-4D97-AF65-F5344CB8AC3E}">
        <p14:creationId xmlns:p14="http://schemas.microsoft.com/office/powerpoint/2010/main" val="1121063587"/>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1"/>
          <p:cNvSpPr>
            <a:spLocks noChangeArrowheads="1"/>
          </p:cNvSpPr>
          <p:nvPr/>
        </p:nvSpPr>
        <p:spPr bwMode="auto">
          <a:xfrm>
            <a:off x="323528" y="1628800"/>
            <a:ext cx="8305800" cy="3733800"/>
          </a:xfrm>
          <a:prstGeom prst="rect">
            <a:avLst/>
          </a:prstGeom>
          <a:noFill/>
          <a:ln w="12700" cmpd="sng">
            <a:solidFill>
              <a:srgbClr val="714400"/>
            </a:solidFill>
            <a:miter lim="800000"/>
            <a:headEnd/>
            <a:tailEnd/>
          </a:ln>
        </p:spPr>
        <p:txBody>
          <a:bodyPr/>
          <a:lstStyle/>
          <a:p>
            <a:pPr>
              <a:defRPr/>
            </a:pPr>
            <a:endParaRPr lang="en-US">
              <a:latin typeface="Cambria" pitchFamily="18" charset="0"/>
            </a:endParaRPr>
          </a:p>
        </p:txBody>
      </p:sp>
      <p:sp>
        <p:nvSpPr>
          <p:cNvPr id="29700" name="Rectangle 6"/>
          <p:cNvSpPr>
            <a:spLocks noChangeArrowheads="1"/>
          </p:cNvSpPr>
          <p:nvPr/>
        </p:nvSpPr>
        <p:spPr bwMode="auto">
          <a:xfrm>
            <a:off x="638175" y="2168947"/>
            <a:ext cx="1293813" cy="415925"/>
          </a:xfrm>
          <a:prstGeom prst="rect">
            <a:avLst/>
          </a:prstGeom>
          <a:noFill/>
          <a:ln w="9525">
            <a:noFill/>
            <a:miter lim="800000"/>
            <a:headEnd/>
            <a:tailEnd/>
          </a:ln>
        </p:spPr>
        <p:txBody>
          <a:bodyPr wrap="none" lIns="0" tIns="0" rIns="0" bIns="0">
            <a:spAutoFit/>
          </a:bodyPr>
          <a:lstStyle/>
          <a:p>
            <a:pPr>
              <a:defRPr/>
            </a:pPr>
            <a:r>
              <a:rPr lang="en-US" sz="2700" b="1" dirty="0" err="1">
                <a:solidFill>
                  <a:srgbClr val="FF0000"/>
                </a:solidFill>
                <a:latin typeface="Cambria" pitchFamily="18" charset="0"/>
              </a:rPr>
              <a:t>Tempoh</a:t>
            </a:r>
            <a:endParaRPr lang="en-US" dirty="0">
              <a:solidFill>
                <a:srgbClr val="FF0000"/>
              </a:solidFill>
              <a:latin typeface="Cambria" pitchFamily="18" charset="0"/>
            </a:endParaRPr>
          </a:p>
        </p:txBody>
      </p:sp>
      <p:sp>
        <p:nvSpPr>
          <p:cNvPr id="29701" name="Rectangle 7"/>
          <p:cNvSpPr>
            <a:spLocks noChangeArrowheads="1"/>
          </p:cNvSpPr>
          <p:nvPr/>
        </p:nvSpPr>
        <p:spPr bwMode="auto">
          <a:xfrm>
            <a:off x="2682875" y="1721272"/>
            <a:ext cx="1279525" cy="415925"/>
          </a:xfrm>
          <a:prstGeom prst="rect">
            <a:avLst/>
          </a:prstGeom>
          <a:noFill/>
          <a:ln w="9525">
            <a:noFill/>
            <a:miter lim="800000"/>
            <a:headEnd/>
            <a:tailEnd/>
          </a:ln>
        </p:spPr>
        <p:txBody>
          <a:bodyPr wrap="none" lIns="0" tIns="0" rIns="0" bIns="0">
            <a:spAutoFit/>
          </a:bodyPr>
          <a:lstStyle/>
          <a:p>
            <a:pPr>
              <a:defRPr/>
            </a:pPr>
            <a:r>
              <a:rPr lang="en-US" sz="2700" b="1" dirty="0" err="1">
                <a:solidFill>
                  <a:srgbClr val="FF0000"/>
                </a:solidFill>
                <a:latin typeface="Cambria" pitchFamily="18" charset="0"/>
              </a:rPr>
              <a:t>Belanja</a:t>
            </a:r>
            <a:r>
              <a:rPr lang="en-US" sz="2700" b="1" dirty="0">
                <a:solidFill>
                  <a:schemeClr val="bg2">
                    <a:lumMod val="75000"/>
                  </a:schemeClr>
                </a:solidFill>
                <a:latin typeface="Cambria" pitchFamily="18" charset="0"/>
              </a:rPr>
              <a:t> </a:t>
            </a:r>
            <a:endParaRPr lang="en-US" dirty="0">
              <a:solidFill>
                <a:schemeClr val="bg2">
                  <a:lumMod val="75000"/>
                </a:schemeClr>
              </a:solidFill>
              <a:latin typeface="Cambria" pitchFamily="18" charset="0"/>
            </a:endParaRPr>
          </a:p>
        </p:txBody>
      </p:sp>
      <p:sp>
        <p:nvSpPr>
          <p:cNvPr id="29702" name="Rectangle 8"/>
          <p:cNvSpPr>
            <a:spLocks noChangeArrowheads="1"/>
          </p:cNvSpPr>
          <p:nvPr/>
        </p:nvSpPr>
        <p:spPr bwMode="auto">
          <a:xfrm>
            <a:off x="2459038" y="2168947"/>
            <a:ext cx="1760537" cy="430212"/>
          </a:xfrm>
          <a:prstGeom prst="rect">
            <a:avLst/>
          </a:prstGeom>
          <a:noFill/>
          <a:ln w="9525">
            <a:noFill/>
            <a:miter lim="800000"/>
            <a:headEnd/>
            <a:tailEnd/>
          </a:ln>
        </p:spPr>
        <p:txBody>
          <a:bodyPr wrap="none" lIns="0" tIns="0" rIns="0" bIns="0">
            <a:spAutoFit/>
          </a:bodyPr>
          <a:lstStyle/>
          <a:p>
            <a:pPr>
              <a:defRPr/>
            </a:pPr>
            <a:r>
              <a:rPr lang="en-US" sz="2800" b="1" dirty="0" err="1">
                <a:solidFill>
                  <a:srgbClr val="FF0000"/>
                </a:solidFill>
                <a:latin typeface="Cambria" pitchFamily="18" charset="0"/>
              </a:rPr>
              <a:t>Susut</a:t>
            </a:r>
            <a:r>
              <a:rPr lang="en-US" sz="2800" b="1" dirty="0">
                <a:solidFill>
                  <a:srgbClr val="FF0000"/>
                </a:solidFill>
                <a:latin typeface="Cambria" pitchFamily="18" charset="0"/>
              </a:rPr>
              <a:t> </a:t>
            </a:r>
            <a:r>
              <a:rPr lang="en-US" sz="2800" b="1" dirty="0" err="1">
                <a:solidFill>
                  <a:srgbClr val="FF0000"/>
                </a:solidFill>
                <a:latin typeface="Cambria" pitchFamily="18" charset="0"/>
              </a:rPr>
              <a:t>Nilai</a:t>
            </a:r>
            <a:endParaRPr lang="en-US" sz="2800" b="1" dirty="0">
              <a:solidFill>
                <a:srgbClr val="FF0000"/>
              </a:solidFill>
              <a:latin typeface="Cambria" pitchFamily="18" charset="0"/>
            </a:endParaRPr>
          </a:p>
        </p:txBody>
      </p:sp>
      <p:sp>
        <p:nvSpPr>
          <p:cNvPr id="29703" name="Rectangle 9"/>
          <p:cNvSpPr>
            <a:spLocks noChangeArrowheads="1"/>
          </p:cNvSpPr>
          <p:nvPr/>
        </p:nvSpPr>
        <p:spPr bwMode="auto">
          <a:xfrm>
            <a:off x="4719638" y="1721272"/>
            <a:ext cx="1760537" cy="430212"/>
          </a:xfrm>
          <a:prstGeom prst="rect">
            <a:avLst/>
          </a:prstGeom>
          <a:noFill/>
          <a:ln w="9525">
            <a:noFill/>
            <a:miter lim="800000"/>
            <a:headEnd/>
            <a:tailEnd/>
          </a:ln>
        </p:spPr>
        <p:txBody>
          <a:bodyPr wrap="none" lIns="0" tIns="0" rIns="0" bIns="0">
            <a:spAutoFit/>
          </a:bodyPr>
          <a:lstStyle/>
          <a:p>
            <a:pPr>
              <a:defRPr/>
            </a:pPr>
            <a:r>
              <a:rPr lang="en-US" sz="2800" b="1" dirty="0" err="1">
                <a:solidFill>
                  <a:srgbClr val="FF0000"/>
                </a:solidFill>
                <a:latin typeface="Cambria" pitchFamily="18" charset="0"/>
              </a:rPr>
              <a:t>Susut</a:t>
            </a:r>
            <a:r>
              <a:rPr lang="en-US" sz="2800" b="1" dirty="0">
                <a:solidFill>
                  <a:srgbClr val="FF0000"/>
                </a:solidFill>
                <a:latin typeface="Cambria" pitchFamily="18" charset="0"/>
              </a:rPr>
              <a:t> </a:t>
            </a:r>
            <a:r>
              <a:rPr lang="en-US" sz="2800" b="1" dirty="0" err="1">
                <a:solidFill>
                  <a:srgbClr val="FF0000"/>
                </a:solidFill>
                <a:latin typeface="Cambria" pitchFamily="18" charset="0"/>
              </a:rPr>
              <a:t>Nilai</a:t>
            </a:r>
            <a:endParaRPr lang="en-US" sz="2800" b="1" dirty="0">
              <a:solidFill>
                <a:srgbClr val="FF0000"/>
              </a:solidFill>
              <a:latin typeface="Cambria" pitchFamily="18" charset="0"/>
            </a:endParaRPr>
          </a:p>
        </p:txBody>
      </p:sp>
      <p:sp>
        <p:nvSpPr>
          <p:cNvPr id="29704" name="Rectangle 10"/>
          <p:cNvSpPr>
            <a:spLocks noChangeArrowheads="1"/>
          </p:cNvSpPr>
          <p:nvPr/>
        </p:nvSpPr>
        <p:spPr bwMode="auto">
          <a:xfrm>
            <a:off x="4648200" y="2168947"/>
            <a:ext cx="1766888" cy="415925"/>
          </a:xfrm>
          <a:prstGeom prst="rect">
            <a:avLst/>
          </a:prstGeom>
          <a:noFill/>
          <a:ln w="9525">
            <a:noFill/>
            <a:miter lim="800000"/>
            <a:headEnd/>
            <a:tailEnd/>
          </a:ln>
        </p:spPr>
        <p:txBody>
          <a:bodyPr wrap="none" lIns="0" tIns="0" rIns="0" bIns="0">
            <a:spAutoFit/>
          </a:bodyPr>
          <a:lstStyle/>
          <a:p>
            <a:pPr>
              <a:defRPr/>
            </a:pPr>
            <a:r>
              <a:rPr lang="en-US" sz="2700" b="1" dirty="0" err="1">
                <a:solidFill>
                  <a:srgbClr val="FF0000"/>
                </a:solidFill>
                <a:latin typeface="Cambria" pitchFamily="18" charset="0"/>
              </a:rPr>
              <a:t>Terkumpul</a:t>
            </a:r>
            <a:endParaRPr lang="en-US" dirty="0">
              <a:solidFill>
                <a:srgbClr val="FF0000"/>
              </a:solidFill>
              <a:latin typeface="Cambria" pitchFamily="18" charset="0"/>
            </a:endParaRPr>
          </a:p>
        </p:txBody>
      </p:sp>
      <p:sp>
        <p:nvSpPr>
          <p:cNvPr id="29705" name="Rectangle 11"/>
          <p:cNvSpPr>
            <a:spLocks noChangeArrowheads="1"/>
          </p:cNvSpPr>
          <p:nvPr/>
        </p:nvSpPr>
        <p:spPr bwMode="auto">
          <a:xfrm>
            <a:off x="7086600" y="1721272"/>
            <a:ext cx="823913" cy="415925"/>
          </a:xfrm>
          <a:prstGeom prst="rect">
            <a:avLst/>
          </a:prstGeom>
          <a:noFill/>
          <a:ln w="9525">
            <a:noFill/>
            <a:miter lim="800000"/>
            <a:headEnd/>
            <a:tailEnd/>
          </a:ln>
        </p:spPr>
        <p:txBody>
          <a:bodyPr wrap="none" lIns="0" tIns="0" rIns="0" bIns="0">
            <a:spAutoFit/>
          </a:bodyPr>
          <a:lstStyle/>
          <a:p>
            <a:pPr>
              <a:defRPr/>
            </a:pPr>
            <a:r>
              <a:rPr lang="en-US" sz="2700" b="1" dirty="0" err="1">
                <a:solidFill>
                  <a:srgbClr val="FF0000"/>
                </a:solidFill>
                <a:latin typeface="Cambria" pitchFamily="18" charset="0"/>
              </a:rPr>
              <a:t>Nilai</a:t>
            </a:r>
            <a:r>
              <a:rPr lang="en-US" sz="2700" b="1" dirty="0">
                <a:solidFill>
                  <a:srgbClr val="FF0000"/>
                </a:solidFill>
                <a:latin typeface="Cambria" pitchFamily="18" charset="0"/>
              </a:rPr>
              <a:t> </a:t>
            </a:r>
            <a:endParaRPr lang="en-US" dirty="0">
              <a:solidFill>
                <a:srgbClr val="FF0000"/>
              </a:solidFill>
              <a:latin typeface="Cambria" pitchFamily="18" charset="0"/>
            </a:endParaRPr>
          </a:p>
        </p:txBody>
      </p:sp>
      <p:sp>
        <p:nvSpPr>
          <p:cNvPr id="29706" name="Rectangle 12"/>
          <p:cNvSpPr>
            <a:spLocks noChangeArrowheads="1"/>
          </p:cNvSpPr>
          <p:nvPr/>
        </p:nvSpPr>
        <p:spPr bwMode="auto">
          <a:xfrm>
            <a:off x="7008813" y="2168947"/>
            <a:ext cx="836612" cy="415925"/>
          </a:xfrm>
          <a:prstGeom prst="rect">
            <a:avLst/>
          </a:prstGeom>
          <a:noFill/>
          <a:ln w="9525">
            <a:noFill/>
            <a:miter lim="800000"/>
            <a:headEnd/>
            <a:tailEnd/>
          </a:ln>
        </p:spPr>
        <p:txBody>
          <a:bodyPr wrap="none" lIns="0" tIns="0" rIns="0" bIns="0">
            <a:spAutoFit/>
          </a:bodyPr>
          <a:lstStyle/>
          <a:p>
            <a:pPr>
              <a:defRPr/>
            </a:pPr>
            <a:r>
              <a:rPr lang="en-US" sz="2700" b="1" dirty="0" err="1">
                <a:solidFill>
                  <a:srgbClr val="FF0000"/>
                </a:solidFill>
                <a:latin typeface="Cambria" pitchFamily="18" charset="0"/>
              </a:rPr>
              <a:t>Buku</a:t>
            </a:r>
            <a:endParaRPr lang="en-US" dirty="0">
              <a:solidFill>
                <a:srgbClr val="FF0000"/>
              </a:solidFill>
              <a:latin typeface="Cambria" pitchFamily="18" charset="0"/>
            </a:endParaRPr>
          </a:p>
        </p:txBody>
      </p:sp>
      <p:sp>
        <p:nvSpPr>
          <p:cNvPr id="29707" name="Rectangle 13"/>
          <p:cNvSpPr>
            <a:spLocks noChangeArrowheads="1"/>
          </p:cNvSpPr>
          <p:nvPr/>
        </p:nvSpPr>
        <p:spPr bwMode="auto">
          <a:xfrm>
            <a:off x="1131888" y="2616622"/>
            <a:ext cx="204787" cy="415925"/>
          </a:xfrm>
          <a:prstGeom prst="rect">
            <a:avLst/>
          </a:prstGeom>
          <a:noFill/>
          <a:ln w="9525">
            <a:noFill/>
            <a:miter lim="800000"/>
            <a:headEnd/>
            <a:tailEnd/>
          </a:ln>
        </p:spPr>
        <p:txBody>
          <a:bodyPr wrap="none" lIns="0" tIns="0" rIns="0" bIns="0">
            <a:spAutoFit/>
          </a:bodyPr>
          <a:lstStyle/>
          <a:p>
            <a:pPr>
              <a:defRPr/>
            </a:pPr>
            <a:r>
              <a:rPr lang="en-US" sz="2700" b="1" dirty="0">
                <a:solidFill>
                  <a:srgbClr val="FF0000"/>
                </a:solidFill>
                <a:latin typeface="Cambria" pitchFamily="18" charset="0"/>
              </a:rPr>
              <a:t>1</a:t>
            </a:r>
            <a:endParaRPr lang="en-US" dirty="0">
              <a:solidFill>
                <a:srgbClr val="FF0000"/>
              </a:solidFill>
              <a:latin typeface="Cambria" pitchFamily="18" charset="0"/>
            </a:endParaRPr>
          </a:p>
        </p:txBody>
      </p:sp>
      <p:sp>
        <p:nvSpPr>
          <p:cNvPr id="29709" name="Rectangle 15"/>
          <p:cNvSpPr>
            <a:spLocks noChangeArrowheads="1"/>
          </p:cNvSpPr>
          <p:nvPr/>
        </p:nvSpPr>
        <p:spPr bwMode="auto">
          <a:xfrm>
            <a:off x="2373585" y="2616622"/>
            <a:ext cx="758255" cy="415498"/>
          </a:xfrm>
          <a:prstGeom prst="rect">
            <a:avLst/>
          </a:prstGeom>
          <a:noFill/>
          <a:ln w="9525">
            <a:noFill/>
            <a:miter lim="800000"/>
            <a:headEnd/>
            <a:tailEnd/>
          </a:ln>
        </p:spPr>
        <p:txBody>
          <a:bodyPr wrap="square" lIns="0" tIns="0" rIns="0" bIns="0">
            <a:spAutoFit/>
          </a:bodyPr>
          <a:lstStyle/>
          <a:p>
            <a:pPr>
              <a:defRPr/>
            </a:pPr>
            <a:r>
              <a:rPr lang="en-US" sz="2700" b="1" dirty="0">
                <a:solidFill>
                  <a:srgbClr val="FF0000"/>
                </a:solidFill>
                <a:latin typeface="Cambria" pitchFamily="18" charset="0"/>
              </a:rPr>
              <a:t>RM    </a:t>
            </a:r>
            <a:endParaRPr lang="en-US" dirty="0">
              <a:solidFill>
                <a:srgbClr val="FF0000"/>
              </a:solidFill>
              <a:latin typeface="Cambria" pitchFamily="18" charset="0"/>
            </a:endParaRPr>
          </a:p>
        </p:txBody>
      </p:sp>
      <p:sp>
        <p:nvSpPr>
          <p:cNvPr id="29712" name="Rectangle 18"/>
          <p:cNvSpPr>
            <a:spLocks noChangeArrowheads="1"/>
          </p:cNvSpPr>
          <p:nvPr/>
        </p:nvSpPr>
        <p:spPr bwMode="auto">
          <a:xfrm>
            <a:off x="4610025" y="2616622"/>
            <a:ext cx="754063" cy="415925"/>
          </a:xfrm>
          <a:prstGeom prst="rect">
            <a:avLst/>
          </a:prstGeom>
          <a:noFill/>
          <a:ln w="9525">
            <a:noFill/>
            <a:miter lim="800000"/>
            <a:headEnd/>
            <a:tailEnd/>
          </a:ln>
        </p:spPr>
        <p:txBody>
          <a:bodyPr wrap="none" lIns="0" tIns="0" rIns="0" bIns="0">
            <a:spAutoFit/>
          </a:bodyPr>
          <a:lstStyle/>
          <a:p>
            <a:pPr>
              <a:defRPr/>
            </a:pPr>
            <a:r>
              <a:rPr lang="en-US" sz="2700" b="1" dirty="0">
                <a:solidFill>
                  <a:srgbClr val="FF0000"/>
                </a:solidFill>
                <a:latin typeface="Cambria" pitchFamily="18" charset="0"/>
              </a:rPr>
              <a:t>RM </a:t>
            </a:r>
            <a:r>
              <a:rPr lang="en-US" sz="2700" b="1" dirty="0">
                <a:solidFill>
                  <a:schemeClr val="bg2">
                    <a:lumMod val="75000"/>
                  </a:schemeClr>
                </a:solidFill>
                <a:latin typeface="Cambria" pitchFamily="18" charset="0"/>
              </a:rPr>
              <a:t>  </a:t>
            </a:r>
            <a:endParaRPr lang="en-US" dirty="0">
              <a:solidFill>
                <a:schemeClr val="bg2">
                  <a:lumMod val="75000"/>
                </a:schemeClr>
              </a:solidFill>
              <a:latin typeface="Cambria" pitchFamily="18" charset="0"/>
            </a:endParaRPr>
          </a:p>
        </p:txBody>
      </p:sp>
      <p:sp>
        <p:nvSpPr>
          <p:cNvPr id="29713" name="Rectangle 19"/>
          <p:cNvSpPr>
            <a:spLocks noChangeArrowheads="1"/>
          </p:cNvSpPr>
          <p:nvPr/>
        </p:nvSpPr>
        <p:spPr bwMode="auto">
          <a:xfrm>
            <a:off x="5162550" y="2616622"/>
            <a:ext cx="76200" cy="415925"/>
          </a:xfrm>
          <a:prstGeom prst="rect">
            <a:avLst/>
          </a:prstGeom>
          <a:noFill/>
          <a:ln w="9525">
            <a:noFill/>
            <a:miter lim="800000"/>
            <a:headEnd/>
            <a:tailEnd/>
          </a:ln>
        </p:spPr>
        <p:txBody>
          <a:bodyPr wrap="none" lIns="0" tIns="0" rIns="0" bIns="0">
            <a:spAutoFit/>
          </a:bodyPr>
          <a:lstStyle/>
          <a:p>
            <a:pPr>
              <a:defRPr/>
            </a:pPr>
            <a:r>
              <a:rPr lang="en-US" sz="2700" b="1" dirty="0">
                <a:solidFill>
                  <a:schemeClr val="bg2">
                    <a:lumMod val="75000"/>
                  </a:schemeClr>
                </a:solidFill>
                <a:latin typeface="Cambria" pitchFamily="18" charset="0"/>
              </a:rPr>
              <a:t> </a:t>
            </a:r>
            <a:endParaRPr lang="en-US" dirty="0">
              <a:solidFill>
                <a:schemeClr val="bg2">
                  <a:lumMod val="75000"/>
                </a:schemeClr>
              </a:solidFill>
              <a:latin typeface="Cambria" pitchFamily="18" charset="0"/>
            </a:endParaRPr>
          </a:p>
        </p:txBody>
      </p:sp>
      <p:sp>
        <p:nvSpPr>
          <p:cNvPr id="29715" name="Rectangle 21"/>
          <p:cNvSpPr>
            <a:spLocks noChangeArrowheads="1"/>
          </p:cNvSpPr>
          <p:nvPr/>
        </p:nvSpPr>
        <p:spPr bwMode="auto">
          <a:xfrm>
            <a:off x="6588224" y="2616622"/>
            <a:ext cx="600075" cy="415925"/>
          </a:xfrm>
          <a:prstGeom prst="rect">
            <a:avLst/>
          </a:prstGeom>
          <a:noFill/>
          <a:ln w="9525">
            <a:noFill/>
            <a:miter lim="800000"/>
            <a:headEnd/>
            <a:tailEnd/>
          </a:ln>
        </p:spPr>
        <p:txBody>
          <a:bodyPr wrap="none" lIns="0" tIns="0" rIns="0" bIns="0">
            <a:spAutoFit/>
          </a:bodyPr>
          <a:lstStyle/>
          <a:p>
            <a:pPr>
              <a:defRPr/>
            </a:pPr>
            <a:r>
              <a:rPr lang="en-US" sz="2700" b="1" dirty="0">
                <a:solidFill>
                  <a:srgbClr val="FF0000"/>
                </a:solidFill>
                <a:latin typeface="Cambria" pitchFamily="18" charset="0"/>
              </a:rPr>
              <a:t>RM</a:t>
            </a:r>
            <a:r>
              <a:rPr lang="en-US" sz="2700" b="1" dirty="0">
                <a:solidFill>
                  <a:schemeClr val="bg2">
                    <a:lumMod val="75000"/>
                  </a:schemeClr>
                </a:solidFill>
                <a:latin typeface="Cambria" pitchFamily="18" charset="0"/>
              </a:rPr>
              <a:t> </a:t>
            </a:r>
            <a:endParaRPr lang="en-US" dirty="0">
              <a:solidFill>
                <a:schemeClr val="bg2">
                  <a:lumMod val="75000"/>
                </a:schemeClr>
              </a:solidFill>
              <a:latin typeface="Cambria" pitchFamily="18" charset="0"/>
            </a:endParaRPr>
          </a:p>
        </p:txBody>
      </p:sp>
      <p:sp>
        <p:nvSpPr>
          <p:cNvPr id="29716" name="Rectangle 22"/>
          <p:cNvSpPr>
            <a:spLocks noChangeArrowheads="1"/>
          </p:cNvSpPr>
          <p:nvPr/>
        </p:nvSpPr>
        <p:spPr bwMode="auto">
          <a:xfrm>
            <a:off x="7112000" y="2616622"/>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17" name="Rectangle 23"/>
          <p:cNvSpPr>
            <a:spLocks noChangeArrowheads="1"/>
          </p:cNvSpPr>
          <p:nvPr/>
        </p:nvSpPr>
        <p:spPr bwMode="auto">
          <a:xfrm>
            <a:off x="1131888" y="3065884"/>
            <a:ext cx="204787" cy="415925"/>
          </a:xfrm>
          <a:prstGeom prst="rect">
            <a:avLst/>
          </a:prstGeom>
          <a:noFill/>
          <a:ln w="9525">
            <a:noFill/>
            <a:miter lim="800000"/>
            <a:headEnd/>
            <a:tailEnd/>
          </a:ln>
        </p:spPr>
        <p:txBody>
          <a:bodyPr wrap="none" lIns="0" tIns="0" rIns="0" bIns="0">
            <a:spAutoFit/>
          </a:bodyPr>
          <a:lstStyle/>
          <a:p>
            <a:pPr>
              <a:defRPr/>
            </a:pPr>
            <a:r>
              <a:rPr lang="en-US" sz="2700" b="1" dirty="0">
                <a:solidFill>
                  <a:srgbClr val="FF0000"/>
                </a:solidFill>
                <a:latin typeface="Cambria" pitchFamily="18" charset="0"/>
              </a:rPr>
              <a:t>2</a:t>
            </a:r>
            <a:endParaRPr lang="en-US" dirty="0">
              <a:solidFill>
                <a:srgbClr val="FF0000"/>
              </a:solidFill>
              <a:latin typeface="Cambria" pitchFamily="18" charset="0"/>
            </a:endParaRPr>
          </a:p>
        </p:txBody>
      </p:sp>
      <p:sp>
        <p:nvSpPr>
          <p:cNvPr id="29720" name="Rectangle 26"/>
          <p:cNvSpPr>
            <a:spLocks noChangeArrowheads="1"/>
          </p:cNvSpPr>
          <p:nvPr/>
        </p:nvSpPr>
        <p:spPr bwMode="auto">
          <a:xfrm>
            <a:off x="2925763" y="3065884"/>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22" name="Rectangle 28"/>
          <p:cNvSpPr>
            <a:spLocks noChangeArrowheads="1"/>
          </p:cNvSpPr>
          <p:nvPr/>
        </p:nvSpPr>
        <p:spPr bwMode="auto">
          <a:xfrm>
            <a:off x="4668838" y="3065884"/>
            <a:ext cx="230187"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23" name="Rectangle 29"/>
          <p:cNvSpPr>
            <a:spLocks noChangeArrowheads="1"/>
          </p:cNvSpPr>
          <p:nvPr/>
        </p:nvSpPr>
        <p:spPr bwMode="auto">
          <a:xfrm>
            <a:off x="4979988" y="3065884"/>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25" name="Rectangle 31"/>
          <p:cNvSpPr>
            <a:spLocks noChangeArrowheads="1"/>
          </p:cNvSpPr>
          <p:nvPr/>
        </p:nvSpPr>
        <p:spPr bwMode="auto">
          <a:xfrm>
            <a:off x="6826250" y="3065884"/>
            <a:ext cx="230188"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26" name="Rectangle 32"/>
          <p:cNvSpPr>
            <a:spLocks noChangeArrowheads="1"/>
          </p:cNvSpPr>
          <p:nvPr/>
        </p:nvSpPr>
        <p:spPr bwMode="auto">
          <a:xfrm>
            <a:off x="7138988" y="3065884"/>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27" name="Rectangle 33"/>
          <p:cNvSpPr>
            <a:spLocks noChangeArrowheads="1"/>
          </p:cNvSpPr>
          <p:nvPr/>
        </p:nvSpPr>
        <p:spPr bwMode="auto">
          <a:xfrm>
            <a:off x="1131888" y="3513559"/>
            <a:ext cx="204787" cy="415925"/>
          </a:xfrm>
          <a:prstGeom prst="rect">
            <a:avLst/>
          </a:prstGeom>
          <a:noFill/>
          <a:ln w="9525">
            <a:noFill/>
            <a:miter lim="800000"/>
            <a:headEnd/>
            <a:tailEnd/>
          </a:ln>
        </p:spPr>
        <p:txBody>
          <a:bodyPr wrap="none" lIns="0" tIns="0" rIns="0" bIns="0">
            <a:spAutoFit/>
          </a:bodyPr>
          <a:lstStyle/>
          <a:p>
            <a:pPr>
              <a:defRPr/>
            </a:pPr>
            <a:r>
              <a:rPr lang="en-US" sz="2700" b="1" dirty="0">
                <a:solidFill>
                  <a:srgbClr val="FF0000"/>
                </a:solidFill>
                <a:latin typeface="Cambria" pitchFamily="18" charset="0"/>
              </a:rPr>
              <a:t>3</a:t>
            </a:r>
            <a:endParaRPr lang="en-US" dirty="0">
              <a:solidFill>
                <a:srgbClr val="FF0000"/>
              </a:solidFill>
              <a:latin typeface="Cambria" pitchFamily="18" charset="0"/>
            </a:endParaRPr>
          </a:p>
        </p:txBody>
      </p:sp>
      <p:sp>
        <p:nvSpPr>
          <p:cNvPr id="29729" name="Rectangle 35"/>
          <p:cNvSpPr>
            <a:spLocks noChangeArrowheads="1"/>
          </p:cNvSpPr>
          <p:nvPr/>
        </p:nvSpPr>
        <p:spPr bwMode="auto">
          <a:xfrm>
            <a:off x="2509838" y="3513559"/>
            <a:ext cx="307975"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30" name="Rectangle 36"/>
          <p:cNvSpPr>
            <a:spLocks noChangeArrowheads="1"/>
          </p:cNvSpPr>
          <p:nvPr/>
        </p:nvSpPr>
        <p:spPr bwMode="auto">
          <a:xfrm>
            <a:off x="2925763" y="3513559"/>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32" name="Rectangle 38"/>
          <p:cNvSpPr>
            <a:spLocks noChangeArrowheads="1"/>
          </p:cNvSpPr>
          <p:nvPr/>
        </p:nvSpPr>
        <p:spPr bwMode="auto">
          <a:xfrm>
            <a:off x="4668838" y="3513559"/>
            <a:ext cx="230187"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33" name="Rectangle 39"/>
          <p:cNvSpPr>
            <a:spLocks noChangeArrowheads="1"/>
          </p:cNvSpPr>
          <p:nvPr/>
        </p:nvSpPr>
        <p:spPr bwMode="auto">
          <a:xfrm>
            <a:off x="4979988" y="3513559"/>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35" name="Rectangle 41"/>
          <p:cNvSpPr>
            <a:spLocks noChangeArrowheads="1"/>
          </p:cNvSpPr>
          <p:nvPr/>
        </p:nvSpPr>
        <p:spPr bwMode="auto">
          <a:xfrm>
            <a:off x="6826250" y="3513559"/>
            <a:ext cx="230188"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36" name="Rectangle 42"/>
          <p:cNvSpPr>
            <a:spLocks noChangeArrowheads="1"/>
          </p:cNvSpPr>
          <p:nvPr/>
        </p:nvSpPr>
        <p:spPr bwMode="auto">
          <a:xfrm>
            <a:off x="7138988" y="3513559"/>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37" name="Rectangle 43"/>
          <p:cNvSpPr>
            <a:spLocks noChangeArrowheads="1"/>
          </p:cNvSpPr>
          <p:nvPr/>
        </p:nvSpPr>
        <p:spPr bwMode="auto">
          <a:xfrm>
            <a:off x="1131888" y="3962822"/>
            <a:ext cx="204787" cy="415925"/>
          </a:xfrm>
          <a:prstGeom prst="rect">
            <a:avLst/>
          </a:prstGeom>
          <a:noFill/>
          <a:ln w="9525">
            <a:noFill/>
            <a:miter lim="800000"/>
            <a:headEnd/>
            <a:tailEnd/>
          </a:ln>
        </p:spPr>
        <p:txBody>
          <a:bodyPr wrap="none" lIns="0" tIns="0" rIns="0" bIns="0">
            <a:spAutoFit/>
          </a:bodyPr>
          <a:lstStyle/>
          <a:p>
            <a:pPr>
              <a:defRPr/>
            </a:pPr>
            <a:r>
              <a:rPr lang="en-US" sz="2700" b="1" dirty="0">
                <a:solidFill>
                  <a:srgbClr val="FF0000"/>
                </a:solidFill>
                <a:latin typeface="Cambria" pitchFamily="18" charset="0"/>
              </a:rPr>
              <a:t>4</a:t>
            </a:r>
            <a:endParaRPr lang="en-US" dirty="0">
              <a:solidFill>
                <a:srgbClr val="FF0000"/>
              </a:solidFill>
              <a:latin typeface="Cambria" pitchFamily="18" charset="0"/>
            </a:endParaRPr>
          </a:p>
        </p:txBody>
      </p:sp>
      <p:sp>
        <p:nvSpPr>
          <p:cNvPr id="29739" name="Rectangle 45"/>
          <p:cNvSpPr>
            <a:spLocks noChangeArrowheads="1"/>
          </p:cNvSpPr>
          <p:nvPr/>
        </p:nvSpPr>
        <p:spPr bwMode="auto">
          <a:xfrm>
            <a:off x="2509838" y="3962822"/>
            <a:ext cx="307975"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40" name="Rectangle 46"/>
          <p:cNvSpPr>
            <a:spLocks noChangeArrowheads="1"/>
          </p:cNvSpPr>
          <p:nvPr/>
        </p:nvSpPr>
        <p:spPr bwMode="auto">
          <a:xfrm>
            <a:off x="2925763" y="3962822"/>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42" name="Rectangle 48"/>
          <p:cNvSpPr>
            <a:spLocks noChangeArrowheads="1"/>
          </p:cNvSpPr>
          <p:nvPr/>
        </p:nvSpPr>
        <p:spPr bwMode="auto">
          <a:xfrm>
            <a:off x="4668838" y="3962822"/>
            <a:ext cx="230187"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43" name="Rectangle 49"/>
          <p:cNvSpPr>
            <a:spLocks noChangeArrowheads="1"/>
          </p:cNvSpPr>
          <p:nvPr/>
        </p:nvSpPr>
        <p:spPr bwMode="auto">
          <a:xfrm>
            <a:off x="4979988" y="3962822"/>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45" name="Rectangle 51"/>
          <p:cNvSpPr>
            <a:spLocks noChangeArrowheads="1"/>
          </p:cNvSpPr>
          <p:nvPr/>
        </p:nvSpPr>
        <p:spPr bwMode="auto">
          <a:xfrm>
            <a:off x="6826250" y="3962822"/>
            <a:ext cx="307975"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46" name="Rectangle 52"/>
          <p:cNvSpPr>
            <a:spLocks noChangeArrowheads="1"/>
          </p:cNvSpPr>
          <p:nvPr/>
        </p:nvSpPr>
        <p:spPr bwMode="auto">
          <a:xfrm>
            <a:off x="7242175" y="3962822"/>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47" name="Rectangle 53"/>
          <p:cNvSpPr>
            <a:spLocks noChangeArrowheads="1"/>
          </p:cNvSpPr>
          <p:nvPr/>
        </p:nvSpPr>
        <p:spPr bwMode="auto">
          <a:xfrm>
            <a:off x="1131888" y="4410497"/>
            <a:ext cx="204787" cy="415925"/>
          </a:xfrm>
          <a:prstGeom prst="rect">
            <a:avLst/>
          </a:prstGeom>
          <a:noFill/>
          <a:ln w="9525">
            <a:noFill/>
            <a:miter lim="800000"/>
            <a:headEnd/>
            <a:tailEnd/>
          </a:ln>
        </p:spPr>
        <p:txBody>
          <a:bodyPr wrap="none" lIns="0" tIns="0" rIns="0" bIns="0">
            <a:spAutoFit/>
          </a:bodyPr>
          <a:lstStyle/>
          <a:p>
            <a:pPr>
              <a:defRPr/>
            </a:pPr>
            <a:r>
              <a:rPr lang="en-US" sz="2700" b="1" dirty="0">
                <a:solidFill>
                  <a:srgbClr val="FF0000"/>
                </a:solidFill>
                <a:latin typeface="Cambria" pitchFamily="18" charset="0"/>
              </a:rPr>
              <a:t>5</a:t>
            </a:r>
            <a:endParaRPr lang="en-US" dirty="0">
              <a:solidFill>
                <a:srgbClr val="FF0000"/>
              </a:solidFill>
              <a:latin typeface="Cambria" pitchFamily="18" charset="0"/>
            </a:endParaRPr>
          </a:p>
        </p:txBody>
      </p:sp>
      <p:sp>
        <p:nvSpPr>
          <p:cNvPr id="29749" name="Rectangle 55"/>
          <p:cNvSpPr>
            <a:spLocks noChangeArrowheads="1"/>
          </p:cNvSpPr>
          <p:nvPr/>
        </p:nvSpPr>
        <p:spPr bwMode="auto">
          <a:xfrm>
            <a:off x="2509838" y="4410497"/>
            <a:ext cx="307975"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50" name="Rectangle 56"/>
          <p:cNvSpPr>
            <a:spLocks noChangeArrowheads="1"/>
          </p:cNvSpPr>
          <p:nvPr/>
        </p:nvSpPr>
        <p:spPr bwMode="auto">
          <a:xfrm>
            <a:off x="2925763" y="4410497"/>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52" name="Rectangle 58"/>
          <p:cNvSpPr>
            <a:spLocks noChangeArrowheads="1"/>
          </p:cNvSpPr>
          <p:nvPr/>
        </p:nvSpPr>
        <p:spPr bwMode="auto">
          <a:xfrm>
            <a:off x="4668838" y="4410497"/>
            <a:ext cx="230187"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53" name="Rectangle 59"/>
          <p:cNvSpPr>
            <a:spLocks noChangeArrowheads="1"/>
          </p:cNvSpPr>
          <p:nvPr/>
        </p:nvSpPr>
        <p:spPr bwMode="auto">
          <a:xfrm>
            <a:off x="4979988" y="4410497"/>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55" name="Rectangle 61"/>
          <p:cNvSpPr>
            <a:spLocks noChangeArrowheads="1"/>
          </p:cNvSpPr>
          <p:nvPr/>
        </p:nvSpPr>
        <p:spPr bwMode="auto">
          <a:xfrm>
            <a:off x="6826250" y="4410497"/>
            <a:ext cx="307975"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56" name="Rectangle 62"/>
          <p:cNvSpPr>
            <a:spLocks noChangeArrowheads="1"/>
          </p:cNvSpPr>
          <p:nvPr/>
        </p:nvSpPr>
        <p:spPr bwMode="auto">
          <a:xfrm>
            <a:off x="7242175" y="4410497"/>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58" name="Rectangle 64"/>
          <p:cNvSpPr>
            <a:spLocks noChangeArrowheads="1"/>
          </p:cNvSpPr>
          <p:nvPr/>
        </p:nvSpPr>
        <p:spPr bwMode="auto">
          <a:xfrm>
            <a:off x="2509838" y="4832772"/>
            <a:ext cx="230187"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59" name="Rectangle 65"/>
          <p:cNvSpPr>
            <a:spLocks noChangeArrowheads="1"/>
          </p:cNvSpPr>
          <p:nvPr/>
        </p:nvSpPr>
        <p:spPr bwMode="auto">
          <a:xfrm>
            <a:off x="2822575" y="4832772"/>
            <a:ext cx="76200" cy="415925"/>
          </a:xfrm>
          <a:prstGeom prst="rect">
            <a:avLst/>
          </a:prstGeom>
          <a:noFill/>
          <a:ln w="9525">
            <a:noFill/>
            <a:miter lim="800000"/>
            <a:headEnd/>
            <a:tailEnd/>
          </a:ln>
        </p:spPr>
        <p:txBody>
          <a:bodyPr wrap="none" lIns="0" tIns="0" rIns="0" bIns="0">
            <a:spAutoFit/>
          </a:bodyPr>
          <a:lstStyle/>
          <a:p>
            <a:pPr>
              <a:defRPr/>
            </a:pPr>
            <a:r>
              <a:rPr lang="en-US" sz="2700" b="1">
                <a:solidFill>
                  <a:schemeClr val="bg2">
                    <a:lumMod val="75000"/>
                  </a:schemeClr>
                </a:solidFill>
                <a:latin typeface="Cambria" pitchFamily="18" charset="0"/>
              </a:rPr>
              <a:t> </a:t>
            </a:r>
            <a:endParaRPr lang="en-US">
              <a:solidFill>
                <a:schemeClr val="bg2">
                  <a:lumMod val="75000"/>
                </a:schemeClr>
              </a:solidFill>
              <a:latin typeface="Cambria" pitchFamily="18" charset="0"/>
            </a:endParaRPr>
          </a:p>
        </p:txBody>
      </p:sp>
      <p:sp>
        <p:nvSpPr>
          <p:cNvPr id="29761" name="Rectangle 67"/>
          <p:cNvSpPr>
            <a:spLocks noChangeArrowheads="1"/>
          </p:cNvSpPr>
          <p:nvPr/>
        </p:nvSpPr>
        <p:spPr bwMode="auto">
          <a:xfrm>
            <a:off x="679550" y="2591222"/>
            <a:ext cx="1300162" cy="25400"/>
          </a:xfrm>
          <a:prstGeom prst="rect">
            <a:avLst/>
          </a:prstGeom>
          <a:solidFill>
            <a:srgbClr val="000000"/>
          </a:solidFill>
          <a:ln w="9525">
            <a:noFill/>
            <a:miter lim="800000"/>
            <a:headEnd/>
            <a:tailEnd/>
          </a:ln>
        </p:spPr>
        <p:txBody>
          <a:bodyPr/>
          <a:lstStyle/>
          <a:p>
            <a:pPr>
              <a:defRPr/>
            </a:pPr>
            <a:endParaRPr lang="en-US">
              <a:solidFill>
                <a:schemeClr val="bg2">
                  <a:lumMod val="75000"/>
                </a:schemeClr>
              </a:solidFill>
              <a:latin typeface="Cambria" pitchFamily="18" charset="0"/>
            </a:endParaRPr>
          </a:p>
        </p:txBody>
      </p:sp>
      <p:sp>
        <p:nvSpPr>
          <p:cNvPr id="29763" name="Rectangle 69"/>
          <p:cNvSpPr>
            <a:spLocks noChangeArrowheads="1"/>
          </p:cNvSpPr>
          <p:nvPr/>
        </p:nvSpPr>
        <p:spPr bwMode="auto">
          <a:xfrm>
            <a:off x="2328863" y="2591193"/>
            <a:ext cx="1883097" cy="45719"/>
          </a:xfrm>
          <a:prstGeom prst="rect">
            <a:avLst/>
          </a:prstGeom>
          <a:solidFill>
            <a:srgbClr val="000000"/>
          </a:solidFill>
          <a:ln w="9525">
            <a:noFill/>
            <a:miter lim="800000"/>
            <a:headEnd/>
            <a:tailEnd/>
          </a:ln>
        </p:spPr>
        <p:txBody>
          <a:bodyPr/>
          <a:lstStyle/>
          <a:p>
            <a:pPr>
              <a:defRPr/>
            </a:pPr>
            <a:endParaRPr lang="en-US">
              <a:solidFill>
                <a:schemeClr val="bg2">
                  <a:lumMod val="75000"/>
                </a:schemeClr>
              </a:solidFill>
              <a:latin typeface="Cambria" pitchFamily="18" charset="0"/>
            </a:endParaRPr>
          </a:p>
        </p:txBody>
      </p:sp>
      <p:sp>
        <p:nvSpPr>
          <p:cNvPr id="29765" name="Rectangle 71"/>
          <p:cNvSpPr>
            <a:spLocks noChangeArrowheads="1"/>
          </p:cNvSpPr>
          <p:nvPr/>
        </p:nvSpPr>
        <p:spPr bwMode="auto">
          <a:xfrm>
            <a:off x="4522316" y="2591221"/>
            <a:ext cx="1993900" cy="45719"/>
          </a:xfrm>
          <a:prstGeom prst="rect">
            <a:avLst/>
          </a:prstGeom>
          <a:solidFill>
            <a:srgbClr val="000000"/>
          </a:solidFill>
          <a:ln w="9525">
            <a:noFill/>
            <a:miter lim="800000"/>
            <a:headEnd/>
            <a:tailEnd/>
          </a:ln>
        </p:spPr>
        <p:txBody>
          <a:bodyPr/>
          <a:lstStyle/>
          <a:p>
            <a:pPr>
              <a:defRPr/>
            </a:pPr>
            <a:endParaRPr lang="en-US">
              <a:solidFill>
                <a:schemeClr val="bg2">
                  <a:lumMod val="75000"/>
                </a:schemeClr>
              </a:solidFill>
              <a:latin typeface="Cambria" pitchFamily="18" charset="0"/>
            </a:endParaRPr>
          </a:p>
        </p:txBody>
      </p:sp>
      <p:sp>
        <p:nvSpPr>
          <p:cNvPr id="29767" name="Rectangle 73"/>
          <p:cNvSpPr>
            <a:spLocks noChangeArrowheads="1"/>
          </p:cNvSpPr>
          <p:nvPr/>
        </p:nvSpPr>
        <p:spPr bwMode="auto">
          <a:xfrm>
            <a:off x="6643688" y="2591221"/>
            <a:ext cx="1601787" cy="45719"/>
          </a:xfrm>
          <a:prstGeom prst="rect">
            <a:avLst/>
          </a:prstGeom>
          <a:solidFill>
            <a:srgbClr val="000000"/>
          </a:solidFill>
          <a:ln w="9525">
            <a:noFill/>
            <a:miter lim="800000"/>
            <a:headEnd/>
            <a:tailEnd/>
          </a:ln>
        </p:spPr>
        <p:txBody>
          <a:bodyPr/>
          <a:lstStyle/>
          <a:p>
            <a:pPr>
              <a:defRPr/>
            </a:pPr>
            <a:endParaRPr lang="en-US">
              <a:solidFill>
                <a:schemeClr val="bg2">
                  <a:lumMod val="75000"/>
                </a:schemeClr>
              </a:solidFill>
              <a:latin typeface="Cambria" pitchFamily="18" charset="0"/>
            </a:endParaRPr>
          </a:p>
        </p:txBody>
      </p:sp>
      <p:sp>
        <p:nvSpPr>
          <p:cNvPr id="29769" name="Rectangle 75"/>
          <p:cNvSpPr>
            <a:spLocks noChangeArrowheads="1"/>
          </p:cNvSpPr>
          <p:nvPr/>
        </p:nvSpPr>
        <p:spPr bwMode="auto">
          <a:xfrm>
            <a:off x="2459037" y="4814040"/>
            <a:ext cx="1558925" cy="45719"/>
          </a:xfrm>
          <a:prstGeom prst="rect">
            <a:avLst/>
          </a:prstGeom>
          <a:solidFill>
            <a:srgbClr val="000000"/>
          </a:solidFill>
          <a:ln w="9525">
            <a:noFill/>
            <a:miter lim="800000"/>
            <a:headEnd/>
            <a:tailEnd/>
          </a:ln>
        </p:spPr>
        <p:txBody>
          <a:bodyPr/>
          <a:lstStyle/>
          <a:p>
            <a:pPr>
              <a:defRPr/>
            </a:pPr>
            <a:endParaRPr lang="en-US">
              <a:solidFill>
                <a:schemeClr val="bg2">
                  <a:lumMod val="75000"/>
                </a:schemeClr>
              </a:solidFill>
              <a:latin typeface="Cambria" pitchFamily="18" charset="0"/>
            </a:endParaRPr>
          </a:p>
        </p:txBody>
      </p:sp>
      <p:sp>
        <p:nvSpPr>
          <p:cNvPr id="29771" name="Rectangle 77"/>
          <p:cNvSpPr>
            <a:spLocks noChangeArrowheads="1"/>
          </p:cNvSpPr>
          <p:nvPr/>
        </p:nvSpPr>
        <p:spPr bwMode="auto">
          <a:xfrm>
            <a:off x="2459037" y="5234728"/>
            <a:ext cx="1558925" cy="45719"/>
          </a:xfrm>
          <a:prstGeom prst="rect">
            <a:avLst/>
          </a:prstGeom>
          <a:solidFill>
            <a:srgbClr val="000000"/>
          </a:solidFill>
          <a:ln w="9525">
            <a:noFill/>
            <a:miter lim="800000"/>
            <a:headEnd/>
            <a:tailEnd/>
          </a:ln>
        </p:spPr>
        <p:txBody>
          <a:bodyPr/>
          <a:lstStyle/>
          <a:p>
            <a:pPr>
              <a:defRPr/>
            </a:pPr>
            <a:endParaRPr lang="en-US">
              <a:solidFill>
                <a:schemeClr val="bg2">
                  <a:lumMod val="75000"/>
                </a:schemeClr>
              </a:solidFill>
              <a:latin typeface="Cambria" pitchFamily="18" charset="0"/>
            </a:endParaRPr>
          </a:p>
        </p:txBody>
      </p:sp>
      <p:sp>
        <p:nvSpPr>
          <p:cNvPr id="29773" name="Rectangle 79"/>
          <p:cNvSpPr>
            <a:spLocks noChangeArrowheads="1"/>
          </p:cNvSpPr>
          <p:nvPr/>
        </p:nvSpPr>
        <p:spPr bwMode="auto">
          <a:xfrm>
            <a:off x="2459037" y="5288703"/>
            <a:ext cx="1558926" cy="45719"/>
          </a:xfrm>
          <a:prstGeom prst="rect">
            <a:avLst/>
          </a:prstGeom>
          <a:solidFill>
            <a:srgbClr val="000000"/>
          </a:solidFill>
          <a:ln w="9525">
            <a:noFill/>
            <a:miter lim="800000"/>
            <a:headEnd/>
            <a:tailEnd/>
          </a:ln>
        </p:spPr>
        <p:txBody>
          <a:bodyPr/>
          <a:lstStyle/>
          <a:p>
            <a:pPr>
              <a:defRPr/>
            </a:pPr>
            <a:endParaRPr lang="en-US">
              <a:solidFill>
                <a:schemeClr val="bg2">
                  <a:lumMod val="75000"/>
                </a:schemeClr>
              </a:solidFill>
              <a:latin typeface="Cambria" pitchFamily="18" charset="0"/>
            </a:endParaRPr>
          </a:p>
        </p:txBody>
      </p:sp>
      <p:sp>
        <p:nvSpPr>
          <p:cNvPr id="29774" name="Rectangle 4"/>
          <p:cNvSpPr>
            <a:spLocks noChangeArrowheads="1"/>
          </p:cNvSpPr>
          <p:nvPr/>
        </p:nvSpPr>
        <p:spPr bwMode="auto">
          <a:xfrm>
            <a:off x="1547813" y="5516984"/>
            <a:ext cx="6319837" cy="582613"/>
          </a:xfrm>
          <a:prstGeom prst="rect">
            <a:avLst/>
          </a:prstGeom>
          <a:noFill/>
          <a:ln w="12700">
            <a:noFill/>
            <a:miter lim="800000"/>
            <a:headEnd/>
            <a:tailEnd/>
          </a:ln>
        </p:spPr>
        <p:txBody>
          <a:bodyPr wrap="none" lIns="90488" tIns="44450" rIns="90488" bIns="44450">
            <a:spAutoFit/>
          </a:bodyPr>
          <a:lstStyle/>
          <a:p>
            <a:pPr>
              <a:defRPr/>
            </a:pPr>
            <a:r>
              <a:rPr lang="en-US" sz="3200" b="1" dirty="0" err="1">
                <a:solidFill>
                  <a:schemeClr val="tx2"/>
                </a:solidFill>
                <a:latin typeface="Cambria" pitchFamily="18" charset="0"/>
              </a:rPr>
              <a:t>Jadual</a:t>
            </a:r>
            <a:r>
              <a:rPr lang="en-US" sz="3200" b="1" dirty="0">
                <a:solidFill>
                  <a:schemeClr val="tx2"/>
                </a:solidFill>
                <a:latin typeface="Cambria" pitchFamily="18" charset="0"/>
              </a:rPr>
              <a:t> </a:t>
            </a:r>
            <a:r>
              <a:rPr lang="en-US" sz="3200" b="1" dirty="0" err="1">
                <a:solidFill>
                  <a:schemeClr val="tx2"/>
                </a:solidFill>
                <a:latin typeface="Cambria" pitchFamily="18" charset="0"/>
              </a:rPr>
              <a:t>susut</a:t>
            </a:r>
            <a:r>
              <a:rPr lang="en-US" sz="3200" b="1" dirty="0">
                <a:solidFill>
                  <a:schemeClr val="tx2"/>
                </a:solidFill>
                <a:latin typeface="Cambria" pitchFamily="18" charset="0"/>
              </a:rPr>
              <a:t> </a:t>
            </a:r>
            <a:r>
              <a:rPr lang="en-US" sz="3200" b="1" dirty="0" err="1">
                <a:solidFill>
                  <a:schemeClr val="tx2"/>
                </a:solidFill>
                <a:latin typeface="Cambria" pitchFamily="18" charset="0"/>
              </a:rPr>
              <a:t>Nilai</a:t>
            </a:r>
            <a:r>
              <a:rPr lang="en-US" sz="3200" b="1" dirty="0">
                <a:solidFill>
                  <a:schemeClr val="tx2"/>
                </a:solidFill>
                <a:latin typeface="Cambria" pitchFamily="18" charset="0"/>
              </a:rPr>
              <a:t> </a:t>
            </a:r>
            <a:r>
              <a:rPr lang="en-US" sz="2000" b="1" i="1" dirty="0">
                <a:solidFill>
                  <a:schemeClr val="tx2"/>
                </a:solidFill>
                <a:latin typeface="Cambria" pitchFamily="18" charset="0"/>
              </a:rPr>
              <a:t>(Depreciation Schedule)</a:t>
            </a:r>
            <a:endParaRPr lang="en-US" sz="3200" b="1" i="1" dirty="0">
              <a:solidFill>
                <a:schemeClr val="tx2"/>
              </a:solidFill>
              <a:latin typeface="Cambria" pitchFamily="18" charset="0"/>
            </a:endParaRPr>
          </a:p>
        </p:txBody>
      </p:sp>
      <p:sp>
        <p:nvSpPr>
          <p:cNvPr id="81" name="Title 1"/>
          <p:cNvSpPr txBox="1">
            <a:spLocks/>
          </p:cNvSpPr>
          <p:nvPr/>
        </p:nvSpPr>
        <p:spPr>
          <a:xfrm>
            <a:off x="467544" y="764704"/>
            <a:ext cx="8291513" cy="854075"/>
          </a:xfrm>
          <a:prstGeom prst="rect">
            <a:avLst/>
          </a:prstGeom>
        </p:spPr>
        <p:txBody>
          <a:bodyPr/>
          <a:lstStyle/>
          <a:p>
            <a:pPr algn="l" eaLnBrk="0" hangingPunct="0">
              <a:defRPr/>
            </a:pPr>
            <a:r>
              <a:rPr lang="en-US" sz="2400" b="1" dirty="0">
                <a:solidFill>
                  <a:schemeClr val="tx2"/>
                </a:solidFill>
                <a:latin typeface="Cambria" pitchFamily="18" charset="0"/>
                <a:ea typeface="+mj-ea"/>
                <a:cs typeface="+mj-cs"/>
              </a:rPr>
              <a:t>ILUSTRASI 1 :  </a:t>
            </a:r>
            <a:endParaRPr lang="en-US" sz="2400" b="1" dirty="0" smtClean="0">
              <a:solidFill>
                <a:schemeClr val="tx2"/>
              </a:solidFill>
              <a:latin typeface="Cambria" pitchFamily="18" charset="0"/>
              <a:ea typeface="+mj-ea"/>
              <a:cs typeface="+mj-cs"/>
            </a:endParaRPr>
          </a:p>
          <a:p>
            <a:pPr eaLnBrk="0" hangingPunct="0">
              <a:defRPr/>
            </a:pPr>
            <a:r>
              <a:rPr lang="en-US" sz="2400" b="1" dirty="0" smtClean="0">
                <a:solidFill>
                  <a:schemeClr val="tx2"/>
                </a:solidFill>
                <a:latin typeface="Cambria" pitchFamily="18" charset="0"/>
                <a:ea typeface="+mj-ea"/>
                <a:cs typeface="+mj-cs"/>
              </a:rPr>
              <a:t>SUSUT </a:t>
            </a:r>
            <a:r>
              <a:rPr lang="en-US" sz="2400" b="1" dirty="0">
                <a:solidFill>
                  <a:schemeClr val="tx2"/>
                </a:solidFill>
                <a:latin typeface="Cambria" pitchFamily="18" charset="0"/>
                <a:ea typeface="+mj-ea"/>
                <a:cs typeface="+mj-cs"/>
              </a:rPr>
              <a:t>NILAI ASET BUKAN SEMASA (</a:t>
            </a:r>
            <a:r>
              <a:rPr lang="en-US" sz="2400" b="1" dirty="0" err="1">
                <a:solidFill>
                  <a:schemeClr val="tx2"/>
                </a:solidFill>
                <a:latin typeface="Cambria" pitchFamily="18" charset="0"/>
                <a:ea typeface="+mj-ea"/>
                <a:cs typeface="+mj-cs"/>
              </a:rPr>
              <a:t>samb</a:t>
            </a:r>
            <a:r>
              <a:rPr lang="en-US" sz="2400" b="1" dirty="0">
                <a:solidFill>
                  <a:schemeClr val="tx2"/>
                </a:solidFill>
                <a:latin typeface="Cambria" pitchFamily="18" charset="0"/>
                <a:ea typeface="+mj-ea"/>
                <a:cs typeface="+mj-cs"/>
              </a:rPr>
              <a:t>.)</a:t>
            </a:r>
            <a:endParaRPr lang="en-MY" sz="2400" b="1" dirty="0">
              <a:solidFill>
                <a:schemeClr val="tx2"/>
              </a:solidFill>
              <a:latin typeface="Cambria" pitchFamily="18" charset="0"/>
              <a:ea typeface="+mj-ea"/>
              <a:cs typeface="+mj-cs"/>
            </a:endParaRPr>
          </a:p>
        </p:txBody>
      </p:sp>
    </p:spTree>
    <p:extLst>
      <p:ext uri="{BB962C8B-B14F-4D97-AF65-F5344CB8AC3E}">
        <p14:creationId xmlns:p14="http://schemas.microsoft.com/office/powerpoint/2010/main" val="812502748"/>
      </p:ext>
    </p:extLst>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Line 5"/>
          <p:cNvSpPr>
            <a:spLocks noChangeShapeType="1"/>
          </p:cNvSpPr>
          <p:nvPr/>
        </p:nvSpPr>
        <p:spPr bwMode="auto">
          <a:xfrm>
            <a:off x="1926333" y="4949106"/>
            <a:ext cx="4141787" cy="158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81" name="Line 6"/>
          <p:cNvSpPr>
            <a:spLocks noChangeShapeType="1"/>
          </p:cNvSpPr>
          <p:nvPr/>
        </p:nvSpPr>
        <p:spPr bwMode="auto">
          <a:xfrm>
            <a:off x="1926333" y="4139481"/>
            <a:ext cx="4141787" cy="158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82" name="Line 7"/>
          <p:cNvSpPr>
            <a:spLocks noChangeShapeType="1"/>
          </p:cNvSpPr>
          <p:nvPr/>
        </p:nvSpPr>
        <p:spPr bwMode="auto">
          <a:xfrm>
            <a:off x="1926333" y="3315568"/>
            <a:ext cx="4141787" cy="15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83" name="Line 8"/>
          <p:cNvSpPr>
            <a:spLocks noChangeShapeType="1"/>
          </p:cNvSpPr>
          <p:nvPr/>
        </p:nvSpPr>
        <p:spPr bwMode="auto">
          <a:xfrm>
            <a:off x="1926333" y="2505943"/>
            <a:ext cx="4141787" cy="15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84" name="Line 9"/>
          <p:cNvSpPr>
            <a:spLocks noChangeShapeType="1"/>
          </p:cNvSpPr>
          <p:nvPr/>
        </p:nvSpPr>
        <p:spPr bwMode="auto">
          <a:xfrm>
            <a:off x="1926333" y="1682031"/>
            <a:ext cx="4141787" cy="158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85" name="Line 10"/>
          <p:cNvSpPr>
            <a:spLocks noChangeShapeType="1"/>
          </p:cNvSpPr>
          <p:nvPr/>
        </p:nvSpPr>
        <p:spPr bwMode="auto">
          <a:xfrm>
            <a:off x="1926333" y="1682031"/>
            <a:ext cx="1587" cy="4090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86" name="Line 11"/>
          <p:cNvSpPr>
            <a:spLocks noChangeShapeType="1"/>
          </p:cNvSpPr>
          <p:nvPr/>
        </p:nvSpPr>
        <p:spPr bwMode="auto">
          <a:xfrm>
            <a:off x="1881883" y="5773018"/>
            <a:ext cx="444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87" name="Line 12"/>
          <p:cNvSpPr>
            <a:spLocks noChangeShapeType="1"/>
          </p:cNvSpPr>
          <p:nvPr/>
        </p:nvSpPr>
        <p:spPr bwMode="auto">
          <a:xfrm>
            <a:off x="1881883" y="4949106"/>
            <a:ext cx="444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88" name="Line 13"/>
          <p:cNvSpPr>
            <a:spLocks noChangeShapeType="1"/>
          </p:cNvSpPr>
          <p:nvPr/>
        </p:nvSpPr>
        <p:spPr bwMode="auto">
          <a:xfrm>
            <a:off x="1881883" y="4139481"/>
            <a:ext cx="444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89" name="Line 14"/>
          <p:cNvSpPr>
            <a:spLocks noChangeShapeType="1"/>
          </p:cNvSpPr>
          <p:nvPr/>
        </p:nvSpPr>
        <p:spPr bwMode="auto">
          <a:xfrm>
            <a:off x="1881883" y="3315568"/>
            <a:ext cx="444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90" name="Line 15"/>
          <p:cNvSpPr>
            <a:spLocks noChangeShapeType="1"/>
          </p:cNvSpPr>
          <p:nvPr/>
        </p:nvSpPr>
        <p:spPr bwMode="auto">
          <a:xfrm>
            <a:off x="1881883" y="2505943"/>
            <a:ext cx="444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91" name="Line 16"/>
          <p:cNvSpPr>
            <a:spLocks noChangeShapeType="1"/>
          </p:cNvSpPr>
          <p:nvPr/>
        </p:nvSpPr>
        <p:spPr bwMode="auto">
          <a:xfrm>
            <a:off x="1881883" y="1682031"/>
            <a:ext cx="444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92" name="Line 17"/>
          <p:cNvSpPr>
            <a:spLocks noChangeShapeType="1"/>
          </p:cNvSpPr>
          <p:nvPr/>
        </p:nvSpPr>
        <p:spPr bwMode="auto">
          <a:xfrm>
            <a:off x="1926333" y="5773018"/>
            <a:ext cx="414178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93" name="Line 18"/>
          <p:cNvSpPr>
            <a:spLocks noChangeShapeType="1"/>
          </p:cNvSpPr>
          <p:nvPr/>
        </p:nvSpPr>
        <p:spPr bwMode="auto">
          <a:xfrm flipV="1">
            <a:off x="1926333" y="5728568"/>
            <a:ext cx="1587" cy="873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94" name="Line 19"/>
          <p:cNvSpPr>
            <a:spLocks noChangeShapeType="1"/>
          </p:cNvSpPr>
          <p:nvPr/>
        </p:nvSpPr>
        <p:spPr bwMode="auto">
          <a:xfrm flipV="1">
            <a:off x="2969320" y="5728568"/>
            <a:ext cx="1588" cy="873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95" name="Line 20"/>
          <p:cNvSpPr>
            <a:spLocks noChangeShapeType="1"/>
          </p:cNvSpPr>
          <p:nvPr/>
        </p:nvSpPr>
        <p:spPr bwMode="auto">
          <a:xfrm flipV="1">
            <a:off x="3996433" y="5728568"/>
            <a:ext cx="1587" cy="873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96" name="Line 21"/>
          <p:cNvSpPr>
            <a:spLocks noChangeShapeType="1"/>
          </p:cNvSpPr>
          <p:nvPr/>
        </p:nvSpPr>
        <p:spPr bwMode="auto">
          <a:xfrm flipV="1">
            <a:off x="5039420" y="5728568"/>
            <a:ext cx="1588" cy="873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97" name="Line 22"/>
          <p:cNvSpPr>
            <a:spLocks noChangeShapeType="1"/>
          </p:cNvSpPr>
          <p:nvPr/>
        </p:nvSpPr>
        <p:spPr bwMode="auto">
          <a:xfrm flipV="1">
            <a:off x="6068120" y="5728568"/>
            <a:ext cx="1588" cy="873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198" name="Freeform 23"/>
          <p:cNvSpPr>
            <a:spLocks/>
          </p:cNvSpPr>
          <p:nvPr/>
        </p:nvSpPr>
        <p:spPr bwMode="auto">
          <a:xfrm>
            <a:off x="1926333" y="4949106"/>
            <a:ext cx="4141787" cy="1587"/>
          </a:xfrm>
          <a:custGeom>
            <a:avLst/>
            <a:gdLst>
              <a:gd name="T0" fmla="*/ 0 w 282"/>
              <a:gd name="T1" fmla="*/ 0 h 1588"/>
              <a:gd name="T2" fmla="*/ 2147483647 w 282"/>
              <a:gd name="T3" fmla="*/ 0 h 1588"/>
              <a:gd name="T4" fmla="*/ 2147483647 w 282"/>
              <a:gd name="T5" fmla="*/ 0 h 1588"/>
              <a:gd name="T6" fmla="*/ 2147483647 w 282"/>
              <a:gd name="T7" fmla="*/ 0 h 1588"/>
              <a:gd name="T8" fmla="*/ 2147483647 w 282"/>
              <a:gd name="T9" fmla="*/ 0 h 1588"/>
              <a:gd name="T10" fmla="*/ 0 60000 65536"/>
              <a:gd name="T11" fmla="*/ 0 60000 65536"/>
              <a:gd name="T12" fmla="*/ 0 60000 65536"/>
              <a:gd name="T13" fmla="*/ 0 60000 65536"/>
              <a:gd name="T14" fmla="*/ 0 60000 65536"/>
              <a:gd name="T15" fmla="*/ 0 w 282"/>
              <a:gd name="T16" fmla="*/ 0 h 1588"/>
              <a:gd name="T17" fmla="*/ 282 w 282"/>
              <a:gd name="T18" fmla="*/ 1588 h 1588"/>
            </a:gdLst>
            <a:ahLst/>
            <a:cxnLst>
              <a:cxn ang="T10">
                <a:pos x="T0" y="T1"/>
              </a:cxn>
              <a:cxn ang="T11">
                <a:pos x="T2" y="T3"/>
              </a:cxn>
              <a:cxn ang="T12">
                <a:pos x="T4" y="T5"/>
              </a:cxn>
              <a:cxn ang="T13">
                <a:pos x="T6" y="T7"/>
              </a:cxn>
              <a:cxn ang="T14">
                <a:pos x="T8" y="T9"/>
              </a:cxn>
            </a:cxnLst>
            <a:rect l="T15" t="T16" r="T17" b="T18"/>
            <a:pathLst>
              <a:path w="282" h="1588">
                <a:moveTo>
                  <a:pt x="0" y="0"/>
                </a:moveTo>
                <a:lnTo>
                  <a:pt x="71" y="0"/>
                </a:lnTo>
                <a:lnTo>
                  <a:pt x="141" y="0"/>
                </a:lnTo>
                <a:lnTo>
                  <a:pt x="212" y="0"/>
                </a:lnTo>
                <a:lnTo>
                  <a:pt x="282" y="0"/>
                </a:lnTo>
              </a:path>
            </a:pathLst>
          </a:custGeom>
          <a:noFill/>
          <a:ln w="14288">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50199" name="Freeform 24"/>
          <p:cNvSpPr>
            <a:spLocks/>
          </p:cNvSpPr>
          <p:nvPr/>
        </p:nvSpPr>
        <p:spPr bwMode="auto">
          <a:xfrm>
            <a:off x="1926333" y="1682031"/>
            <a:ext cx="4141787" cy="3267075"/>
          </a:xfrm>
          <a:custGeom>
            <a:avLst/>
            <a:gdLst>
              <a:gd name="T0" fmla="*/ 0 w 282"/>
              <a:gd name="T1" fmla="*/ 2147483647 h 222"/>
              <a:gd name="T2" fmla="*/ 2147483647 w 282"/>
              <a:gd name="T3" fmla="*/ 2147483647 h 222"/>
              <a:gd name="T4" fmla="*/ 2147483647 w 282"/>
              <a:gd name="T5" fmla="*/ 2147483647 h 222"/>
              <a:gd name="T6" fmla="*/ 2147483647 w 282"/>
              <a:gd name="T7" fmla="*/ 2147483647 h 222"/>
              <a:gd name="T8" fmla="*/ 2147483647 w 282"/>
              <a:gd name="T9" fmla="*/ 0 h 222"/>
              <a:gd name="T10" fmla="*/ 0 60000 65536"/>
              <a:gd name="T11" fmla="*/ 0 60000 65536"/>
              <a:gd name="T12" fmla="*/ 0 60000 65536"/>
              <a:gd name="T13" fmla="*/ 0 60000 65536"/>
              <a:gd name="T14" fmla="*/ 0 60000 65536"/>
              <a:gd name="T15" fmla="*/ 0 w 282"/>
              <a:gd name="T16" fmla="*/ 0 h 222"/>
              <a:gd name="T17" fmla="*/ 282 w 282"/>
              <a:gd name="T18" fmla="*/ 222 h 222"/>
            </a:gdLst>
            <a:ahLst/>
            <a:cxnLst>
              <a:cxn ang="T10">
                <a:pos x="T0" y="T1"/>
              </a:cxn>
              <a:cxn ang="T11">
                <a:pos x="T2" y="T3"/>
              </a:cxn>
              <a:cxn ang="T12">
                <a:pos x="T4" y="T5"/>
              </a:cxn>
              <a:cxn ang="T13">
                <a:pos x="T6" y="T7"/>
              </a:cxn>
              <a:cxn ang="T14">
                <a:pos x="T8" y="T9"/>
              </a:cxn>
            </a:cxnLst>
            <a:rect l="T15" t="T16" r="T17" b="T18"/>
            <a:pathLst>
              <a:path w="282" h="222">
                <a:moveTo>
                  <a:pt x="0" y="222"/>
                </a:moveTo>
                <a:lnTo>
                  <a:pt x="71" y="167"/>
                </a:lnTo>
                <a:lnTo>
                  <a:pt x="141" y="111"/>
                </a:lnTo>
                <a:lnTo>
                  <a:pt x="212" y="56"/>
                </a:lnTo>
                <a:lnTo>
                  <a:pt x="282" y="0"/>
                </a:lnTo>
              </a:path>
            </a:pathLst>
          </a:custGeom>
          <a:noFill/>
          <a:ln w="142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50200" name="Freeform 25"/>
          <p:cNvSpPr>
            <a:spLocks/>
          </p:cNvSpPr>
          <p:nvPr/>
        </p:nvSpPr>
        <p:spPr bwMode="auto">
          <a:xfrm>
            <a:off x="1926333" y="2060848"/>
            <a:ext cx="4141787" cy="3267075"/>
          </a:xfrm>
          <a:custGeom>
            <a:avLst/>
            <a:gdLst>
              <a:gd name="T0" fmla="*/ 0 w 282"/>
              <a:gd name="T1" fmla="*/ 0 h 222"/>
              <a:gd name="T2" fmla="*/ 2147483647 w 282"/>
              <a:gd name="T3" fmla="*/ 2147483647 h 222"/>
              <a:gd name="T4" fmla="*/ 2147483647 w 282"/>
              <a:gd name="T5" fmla="*/ 2147483647 h 222"/>
              <a:gd name="T6" fmla="*/ 2147483647 w 282"/>
              <a:gd name="T7" fmla="*/ 2147483647 h 222"/>
              <a:gd name="T8" fmla="*/ 2147483647 w 282"/>
              <a:gd name="T9" fmla="*/ 2147483647 h 222"/>
              <a:gd name="T10" fmla="*/ 0 60000 65536"/>
              <a:gd name="T11" fmla="*/ 0 60000 65536"/>
              <a:gd name="T12" fmla="*/ 0 60000 65536"/>
              <a:gd name="T13" fmla="*/ 0 60000 65536"/>
              <a:gd name="T14" fmla="*/ 0 60000 65536"/>
              <a:gd name="T15" fmla="*/ 0 w 282"/>
              <a:gd name="T16" fmla="*/ 0 h 222"/>
              <a:gd name="T17" fmla="*/ 282 w 282"/>
              <a:gd name="T18" fmla="*/ 222 h 222"/>
            </a:gdLst>
            <a:ahLst/>
            <a:cxnLst>
              <a:cxn ang="T10">
                <a:pos x="T0" y="T1"/>
              </a:cxn>
              <a:cxn ang="T11">
                <a:pos x="T2" y="T3"/>
              </a:cxn>
              <a:cxn ang="T12">
                <a:pos x="T4" y="T5"/>
              </a:cxn>
              <a:cxn ang="T13">
                <a:pos x="T6" y="T7"/>
              </a:cxn>
              <a:cxn ang="T14">
                <a:pos x="T8" y="T9"/>
              </a:cxn>
            </a:cxnLst>
            <a:rect l="T15" t="T16" r="T17" b="T18"/>
            <a:pathLst>
              <a:path w="282" h="222">
                <a:moveTo>
                  <a:pt x="0" y="0"/>
                </a:moveTo>
                <a:lnTo>
                  <a:pt x="71" y="55"/>
                </a:lnTo>
                <a:lnTo>
                  <a:pt x="141" y="111"/>
                </a:lnTo>
                <a:lnTo>
                  <a:pt x="212" y="167"/>
                </a:lnTo>
                <a:lnTo>
                  <a:pt x="282" y="222"/>
                </a:lnTo>
              </a:path>
            </a:pathLst>
          </a:custGeom>
          <a:noFill/>
          <a:ln w="142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50201" name="Freeform 26"/>
          <p:cNvSpPr>
            <a:spLocks/>
          </p:cNvSpPr>
          <p:nvPr/>
        </p:nvSpPr>
        <p:spPr bwMode="auto">
          <a:xfrm>
            <a:off x="1881883" y="4904656"/>
            <a:ext cx="88900" cy="87312"/>
          </a:xfrm>
          <a:custGeom>
            <a:avLst/>
            <a:gdLst>
              <a:gd name="T0" fmla="*/ 2147483647 w 56"/>
              <a:gd name="T1" fmla="*/ 0 h 55"/>
              <a:gd name="T2" fmla="*/ 2147483647 w 56"/>
              <a:gd name="T3" fmla="*/ 2147483647 h 55"/>
              <a:gd name="T4" fmla="*/ 0 w 56"/>
              <a:gd name="T5" fmla="*/ 2147483647 h 55"/>
              <a:gd name="T6" fmla="*/ 2147483647 w 56"/>
              <a:gd name="T7" fmla="*/ 0 h 55"/>
              <a:gd name="T8" fmla="*/ 0 60000 65536"/>
              <a:gd name="T9" fmla="*/ 0 60000 65536"/>
              <a:gd name="T10" fmla="*/ 0 60000 65536"/>
              <a:gd name="T11" fmla="*/ 0 60000 65536"/>
              <a:gd name="T12" fmla="*/ 0 w 56"/>
              <a:gd name="T13" fmla="*/ 0 h 55"/>
              <a:gd name="T14" fmla="*/ 56 w 56"/>
              <a:gd name="T15" fmla="*/ 55 h 55"/>
            </a:gdLst>
            <a:ahLst/>
            <a:cxnLst>
              <a:cxn ang="T8">
                <a:pos x="T0" y="T1"/>
              </a:cxn>
              <a:cxn ang="T9">
                <a:pos x="T2" y="T3"/>
              </a:cxn>
              <a:cxn ang="T10">
                <a:pos x="T4" y="T5"/>
              </a:cxn>
              <a:cxn ang="T11">
                <a:pos x="T6" y="T7"/>
              </a:cxn>
            </a:cxnLst>
            <a:rect l="T12" t="T13" r="T14" b="T15"/>
            <a:pathLst>
              <a:path w="56" h="55">
                <a:moveTo>
                  <a:pt x="28" y="0"/>
                </a:moveTo>
                <a:lnTo>
                  <a:pt x="56" y="55"/>
                </a:lnTo>
                <a:lnTo>
                  <a:pt x="0" y="55"/>
                </a:lnTo>
                <a:lnTo>
                  <a:pt x="28" y="0"/>
                </a:lnTo>
                <a:close/>
              </a:path>
            </a:pathLst>
          </a:custGeom>
          <a:solidFill>
            <a:srgbClr val="000080"/>
          </a:solidFill>
          <a:ln w="14288">
            <a:solidFill>
              <a:srgbClr val="000080"/>
            </a:solidFill>
            <a:prstDash val="solid"/>
            <a:round/>
            <a:headEnd/>
            <a:tailEnd/>
          </a:ln>
        </p:spPr>
        <p:txBody>
          <a:bodyPr/>
          <a:lstStyle/>
          <a:p>
            <a:endParaRPr lang="en-US">
              <a:latin typeface="Cambria" pitchFamily="18" charset="0"/>
            </a:endParaRPr>
          </a:p>
        </p:txBody>
      </p:sp>
      <p:sp>
        <p:nvSpPr>
          <p:cNvPr id="50202" name="Freeform 27"/>
          <p:cNvSpPr>
            <a:spLocks/>
          </p:cNvSpPr>
          <p:nvPr/>
        </p:nvSpPr>
        <p:spPr bwMode="auto">
          <a:xfrm>
            <a:off x="2924870" y="4904656"/>
            <a:ext cx="88900" cy="87312"/>
          </a:xfrm>
          <a:custGeom>
            <a:avLst/>
            <a:gdLst>
              <a:gd name="T0" fmla="*/ 2147483647 w 56"/>
              <a:gd name="T1" fmla="*/ 0 h 55"/>
              <a:gd name="T2" fmla="*/ 2147483647 w 56"/>
              <a:gd name="T3" fmla="*/ 2147483647 h 55"/>
              <a:gd name="T4" fmla="*/ 0 w 56"/>
              <a:gd name="T5" fmla="*/ 2147483647 h 55"/>
              <a:gd name="T6" fmla="*/ 2147483647 w 56"/>
              <a:gd name="T7" fmla="*/ 0 h 55"/>
              <a:gd name="T8" fmla="*/ 0 60000 65536"/>
              <a:gd name="T9" fmla="*/ 0 60000 65536"/>
              <a:gd name="T10" fmla="*/ 0 60000 65536"/>
              <a:gd name="T11" fmla="*/ 0 60000 65536"/>
              <a:gd name="T12" fmla="*/ 0 w 56"/>
              <a:gd name="T13" fmla="*/ 0 h 55"/>
              <a:gd name="T14" fmla="*/ 56 w 56"/>
              <a:gd name="T15" fmla="*/ 55 h 55"/>
            </a:gdLst>
            <a:ahLst/>
            <a:cxnLst>
              <a:cxn ang="T8">
                <a:pos x="T0" y="T1"/>
              </a:cxn>
              <a:cxn ang="T9">
                <a:pos x="T2" y="T3"/>
              </a:cxn>
              <a:cxn ang="T10">
                <a:pos x="T4" y="T5"/>
              </a:cxn>
              <a:cxn ang="T11">
                <a:pos x="T6" y="T7"/>
              </a:cxn>
            </a:cxnLst>
            <a:rect l="T12" t="T13" r="T14" b="T15"/>
            <a:pathLst>
              <a:path w="56" h="55">
                <a:moveTo>
                  <a:pt x="28" y="0"/>
                </a:moveTo>
                <a:lnTo>
                  <a:pt x="56" y="55"/>
                </a:lnTo>
                <a:lnTo>
                  <a:pt x="0" y="55"/>
                </a:lnTo>
                <a:lnTo>
                  <a:pt x="28" y="0"/>
                </a:lnTo>
                <a:close/>
              </a:path>
            </a:pathLst>
          </a:custGeom>
          <a:solidFill>
            <a:srgbClr val="000080"/>
          </a:solidFill>
          <a:ln w="14288">
            <a:solidFill>
              <a:srgbClr val="000080"/>
            </a:solidFill>
            <a:prstDash val="solid"/>
            <a:round/>
            <a:headEnd/>
            <a:tailEnd/>
          </a:ln>
        </p:spPr>
        <p:txBody>
          <a:bodyPr/>
          <a:lstStyle/>
          <a:p>
            <a:endParaRPr lang="en-US">
              <a:latin typeface="Cambria" pitchFamily="18" charset="0"/>
            </a:endParaRPr>
          </a:p>
        </p:txBody>
      </p:sp>
      <p:sp>
        <p:nvSpPr>
          <p:cNvPr id="50203" name="Freeform 28"/>
          <p:cNvSpPr>
            <a:spLocks/>
          </p:cNvSpPr>
          <p:nvPr/>
        </p:nvSpPr>
        <p:spPr bwMode="auto">
          <a:xfrm>
            <a:off x="3953570" y="4904656"/>
            <a:ext cx="87313" cy="87312"/>
          </a:xfrm>
          <a:custGeom>
            <a:avLst/>
            <a:gdLst>
              <a:gd name="T0" fmla="*/ 2147483647 w 55"/>
              <a:gd name="T1" fmla="*/ 0 h 55"/>
              <a:gd name="T2" fmla="*/ 2147483647 w 55"/>
              <a:gd name="T3" fmla="*/ 2147483647 h 55"/>
              <a:gd name="T4" fmla="*/ 0 w 55"/>
              <a:gd name="T5" fmla="*/ 2147483647 h 55"/>
              <a:gd name="T6" fmla="*/ 2147483647 w 55"/>
              <a:gd name="T7" fmla="*/ 0 h 55"/>
              <a:gd name="T8" fmla="*/ 0 60000 65536"/>
              <a:gd name="T9" fmla="*/ 0 60000 65536"/>
              <a:gd name="T10" fmla="*/ 0 60000 65536"/>
              <a:gd name="T11" fmla="*/ 0 60000 65536"/>
              <a:gd name="T12" fmla="*/ 0 w 55"/>
              <a:gd name="T13" fmla="*/ 0 h 55"/>
              <a:gd name="T14" fmla="*/ 55 w 55"/>
              <a:gd name="T15" fmla="*/ 55 h 55"/>
            </a:gdLst>
            <a:ahLst/>
            <a:cxnLst>
              <a:cxn ang="T8">
                <a:pos x="T0" y="T1"/>
              </a:cxn>
              <a:cxn ang="T9">
                <a:pos x="T2" y="T3"/>
              </a:cxn>
              <a:cxn ang="T10">
                <a:pos x="T4" y="T5"/>
              </a:cxn>
              <a:cxn ang="T11">
                <a:pos x="T6" y="T7"/>
              </a:cxn>
            </a:cxnLst>
            <a:rect l="T12" t="T13" r="T14" b="T15"/>
            <a:pathLst>
              <a:path w="55" h="55">
                <a:moveTo>
                  <a:pt x="27" y="0"/>
                </a:moveTo>
                <a:lnTo>
                  <a:pt x="55" y="55"/>
                </a:lnTo>
                <a:lnTo>
                  <a:pt x="0" y="55"/>
                </a:lnTo>
                <a:lnTo>
                  <a:pt x="27" y="0"/>
                </a:lnTo>
                <a:close/>
              </a:path>
            </a:pathLst>
          </a:custGeom>
          <a:solidFill>
            <a:srgbClr val="000080"/>
          </a:solidFill>
          <a:ln w="14288">
            <a:solidFill>
              <a:srgbClr val="000080"/>
            </a:solidFill>
            <a:prstDash val="solid"/>
            <a:round/>
            <a:headEnd/>
            <a:tailEnd/>
          </a:ln>
        </p:spPr>
        <p:txBody>
          <a:bodyPr/>
          <a:lstStyle/>
          <a:p>
            <a:endParaRPr lang="en-US">
              <a:latin typeface="Cambria" pitchFamily="18" charset="0"/>
            </a:endParaRPr>
          </a:p>
        </p:txBody>
      </p:sp>
      <p:sp>
        <p:nvSpPr>
          <p:cNvPr id="50204" name="Freeform 29"/>
          <p:cNvSpPr>
            <a:spLocks/>
          </p:cNvSpPr>
          <p:nvPr/>
        </p:nvSpPr>
        <p:spPr bwMode="auto">
          <a:xfrm>
            <a:off x="4994970" y="4904656"/>
            <a:ext cx="88900" cy="87312"/>
          </a:xfrm>
          <a:custGeom>
            <a:avLst/>
            <a:gdLst>
              <a:gd name="T0" fmla="*/ 2147483647 w 56"/>
              <a:gd name="T1" fmla="*/ 0 h 55"/>
              <a:gd name="T2" fmla="*/ 2147483647 w 56"/>
              <a:gd name="T3" fmla="*/ 2147483647 h 55"/>
              <a:gd name="T4" fmla="*/ 0 w 56"/>
              <a:gd name="T5" fmla="*/ 2147483647 h 55"/>
              <a:gd name="T6" fmla="*/ 2147483647 w 56"/>
              <a:gd name="T7" fmla="*/ 0 h 55"/>
              <a:gd name="T8" fmla="*/ 0 60000 65536"/>
              <a:gd name="T9" fmla="*/ 0 60000 65536"/>
              <a:gd name="T10" fmla="*/ 0 60000 65536"/>
              <a:gd name="T11" fmla="*/ 0 60000 65536"/>
              <a:gd name="T12" fmla="*/ 0 w 56"/>
              <a:gd name="T13" fmla="*/ 0 h 55"/>
              <a:gd name="T14" fmla="*/ 56 w 56"/>
              <a:gd name="T15" fmla="*/ 55 h 55"/>
            </a:gdLst>
            <a:ahLst/>
            <a:cxnLst>
              <a:cxn ang="T8">
                <a:pos x="T0" y="T1"/>
              </a:cxn>
              <a:cxn ang="T9">
                <a:pos x="T2" y="T3"/>
              </a:cxn>
              <a:cxn ang="T10">
                <a:pos x="T4" y="T5"/>
              </a:cxn>
              <a:cxn ang="T11">
                <a:pos x="T6" y="T7"/>
              </a:cxn>
            </a:cxnLst>
            <a:rect l="T12" t="T13" r="T14" b="T15"/>
            <a:pathLst>
              <a:path w="56" h="55">
                <a:moveTo>
                  <a:pt x="28" y="0"/>
                </a:moveTo>
                <a:lnTo>
                  <a:pt x="56" y="55"/>
                </a:lnTo>
                <a:lnTo>
                  <a:pt x="0" y="55"/>
                </a:lnTo>
                <a:lnTo>
                  <a:pt x="28" y="0"/>
                </a:lnTo>
                <a:close/>
              </a:path>
            </a:pathLst>
          </a:custGeom>
          <a:solidFill>
            <a:srgbClr val="000080"/>
          </a:solidFill>
          <a:ln w="14288">
            <a:solidFill>
              <a:srgbClr val="000080"/>
            </a:solidFill>
            <a:prstDash val="solid"/>
            <a:round/>
            <a:headEnd/>
            <a:tailEnd/>
          </a:ln>
        </p:spPr>
        <p:txBody>
          <a:bodyPr/>
          <a:lstStyle/>
          <a:p>
            <a:endParaRPr lang="en-US">
              <a:latin typeface="Cambria" pitchFamily="18" charset="0"/>
            </a:endParaRPr>
          </a:p>
        </p:txBody>
      </p:sp>
      <p:sp>
        <p:nvSpPr>
          <p:cNvPr id="50205" name="Freeform 30"/>
          <p:cNvSpPr>
            <a:spLocks/>
          </p:cNvSpPr>
          <p:nvPr/>
        </p:nvSpPr>
        <p:spPr bwMode="auto">
          <a:xfrm>
            <a:off x="6023670" y="4904656"/>
            <a:ext cx="87313" cy="87312"/>
          </a:xfrm>
          <a:custGeom>
            <a:avLst/>
            <a:gdLst>
              <a:gd name="T0" fmla="*/ 2147483647 w 55"/>
              <a:gd name="T1" fmla="*/ 0 h 55"/>
              <a:gd name="T2" fmla="*/ 2147483647 w 55"/>
              <a:gd name="T3" fmla="*/ 2147483647 h 55"/>
              <a:gd name="T4" fmla="*/ 0 w 55"/>
              <a:gd name="T5" fmla="*/ 2147483647 h 55"/>
              <a:gd name="T6" fmla="*/ 2147483647 w 55"/>
              <a:gd name="T7" fmla="*/ 0 h 55"/>
              <a:gd name="T8" fmla="*/ 0 60000 65536"/>
              <a:gd name="T9" fmla="*/ 0 60000 65536"/>
              <a:gd name="T10" fmla="*/ 0 60000 65536"/>
              <a:gd name="T11" fmla="*/ 0 60000 65536"/>
              <a:gd name="T12" fmla="*/ 0 w 55"/>
              <a:gd name="T13" fmla="*/ 0 h 55"/>
              <a:gd name="T14" fmla="*/ 55 w 55"/>
              <a:gd name="T15" fmla="*/ 55 h 55"/>
            </a:gdLst>
            <a:ahLst/>
            <a:cxnLst>
              <a:cxn ang="T8">
                <a:pos x="T0" y="T1"/>
              </a:cxn>
              <a:cxn ang="T9">
                <a:pos x="T2" y="T3"/>
              </a:cxn>
              <a:cxn ang="T10">
                <a:pos x="T4" y="T5"/>
              </a:cxn>
              <a:cxn ang="T11">
                <a:pos x="T6" y="T7"/>
              </a:cxn>
            </a:cxnLst>
            <a:rect l="T12" t="T13" r="T14" b="T15"/>
            <a:pathLst>
              <a:path w="55" h="55">
                <a:moveTo>
                  <a:pt x="28" y="0"/>
                </a:moveTo>
                <a:lnTo>
                  <a:pt x="55" y="55"/>
                </a:lnTo>
                <a:lnTo>
                  <a:pt x="0" y="55"/>
                </a:lnTo>
                <a:lnTo>
                  <a:pt x="28" y="0"/>
                </a:lnTo>
                <a:close/>
              </a:path>
            </a:pathLst>
          </a:custGeom>
          <a:solidFill>
            <a:srgbClr val="000080"/>
          </a:solidFill>
          <a:ln w="14288">
            <a:solidFill>
              <a:srgbClr val="000080"/>
            </a:solidFill>
            <a:prstDash val="solid"/>
            <a:round/>
            <a:headEnd/>
            <a:tailEnd/>
          </a:ln>
        </p:spPr>
        <p:txBody>
          <a:bodyPr/>
          <a:lstStyle/>
          <a:p>
            <a:endParaRPr lang="en-US">
              <a:latin typeface="Cambria" pitchFamily="18" charset="0"/>
            </a:endParaRPr>
          </a:p>
        </p:txBody>
      </p:sp>
      <p:sp>
        <p:nvSpPr>
          <p:cNvPr id="50206" name="Rectangle 31"/>
          <p:cNvSpPr>
            <a:spLocks noChangeArrowheads="1"/>
          </p:cNvSpPr>
          <p:nvPr/>
        </p:nvSpPr>
        <p:spPr bwMode="auto">
          <a:xfrm>
            <a:off x="1867595" y="4890368"/>
            <a:ext cx="147638" cy="1460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ms-MY">
              <a:latin typeface="Cambria" pitchFamily="18" charset="0"/>
            </a:endParaRPr>
          </a:p>
        </p:txBody>
      </p:sp>
      <p:sp>
        <p:nvSpPr>
          <p:cNvPr id="50207" name="Line 32"/>
          <p:cNvSpPr>
            <a:spLocks noChangeShapeType="1"/>
          </p:cNvSpPr>
          <p:nvPr/>
        </p:nvSpPr>
        <p:spPr bwMode="auto">
          <a:xfrm flipH="1" flipV="1">
            <a:off x="1881883" y="4904656"/>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08" name="Line 33"/>
          <p:cNvSpPr>
            <a:spLocks noChangeShapeType="1"/>
          </p:cNvSpPr>
          <p:nvPr/>
        </p:nvSpPr>
        <p:spPr bwMode="auto">
          <a:xfrm>
            <a:off x="1926333" y="4949106"/>
            <a:ext cx="44450" cy="42862"/>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09" name="Line 34"/>
          <p:cNvSpPr>
            <a:spLocks noChangeShapeType="1"/>
          </p:cNvSpPr>
          <p:nvPr/>
        </p:nvSpPr>
        <p:spPr bwMode="auto">
          <a:xfrm flipH="1">
            <a:off x="1881883" y="4949106"/>
            <a:ext cx="44450" cy="42862"/>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10" name="Line 35"/>
          <p:cNvSpPr>
            <a:spLocks noChangeShapeType="1"/>
          </p:cNvSpPr>
          <p:nvPr/>
        </p:nvSpPr>
        <p:spPr bwMode="auto">
          <a:xfrm flipV="1">
            <a:off x="1926333" y="4904656"/>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11" name="Rectangle 36"/>
          <p:cNvSpPr>
            <a:spLocks noChangeArrowheads="1"/>
          </p:cNvSpPr>
          <p:nvPr/>
        </p:nvSpPr>
        <p:spPr bwMode="auto">
          <a:xfrm>
            <a:off x="2910583" y="4080743"/>
            <a:ext cx="146050" cy="1460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ms-MY">
              <a:latin typeface="Cambria" pitchFamily="18" charset="0"/>
            </a:endParaRPr>
          </a:p>
        </p:txBody>
      </p:sp>
      <p:sp>
        <p:nvSpPr>
          <p:cNvPr id="50212" name="Line 37"/>
          <p:cNvSpPr>
            <a:spLocks noChangeShapeType="1"/>
          </p:cNvSpPr>
          <p:nvPr/>
        </p:nvSpPr>
        <p:spPr bwMode="auto">
          <a:xfrm flipH="1" flipV="1">
            <a:off x="2924870" y="4095031"/>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13" name="Line 38"/>
          <p:cNvSpPr>
            <a:spLocks noChangeShapeType="1"/>
          </p:cNvSpPr>
          <p:nvPr/>
        </p:nvSpPr>
        <p:spPr bwMode="auto">
          <a:xfrm>
            <a:off x="2969320" y="4139481"/>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14" name="Line 39"/>
          <p:cNvSpPr>
            <a:spLocks noChangeShapeType="1"/>
          </p:cNvSpPr>
          <p:nvPr/>
        </p:nvSpPr>
        <p:spPr bwMode="auto">
          <a:xfrm flipH="1">
            <a:off x="2924870" y="4139481"/>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15" name="Line 40"/>
          <p:cNvSpPr>
            <a:spLocks noChangeShapeType="1"/>
          </p:cNvSpPr>
          <p:nvPr/>
        </p:nvSpPr>
        <p:spPr bwMode="auto">
          <a:xfrm flipV="1">
            <a:off x="2969320" y="4095031"/>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16" name="Rectangle 41"/>
          <p:cNvSpPr>
            <a:spLocks noChangeArrowheads="1"/>
          </p:cNvSpPr>
          <p:nvPr/>
        </p:nvSpPr>
        <p:spPr bwMode="auto">
          <a:xfrm>
            <a:off x="3937695" y="3256831"/>
            <a:ext cx="147638" cy="1460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ms-MY">
              <a:latin typeface="Cambria" pitchFamily="18" charset="0"/>
            </a:endParaRPr>
          </a:p>
        </p:txBody>
      </p:sp>
      <p:sp>
        <p:nvSpPr>
          <p:cNvPr id="50217" name="Line 42"/>
          <p:cNvSpPr>
            <a:spLocks noChangeShapeType="1"/>
          </p:cNvSpPr>
          <p:nvPr/>
        </p:nvSpPr>
        <p:spPr bwMode="auto">
          <a:xfrm flipH="1" flipV="1">
            <a:off x="3953570" y="3271118"/>
            <a:ext cx="42863"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18" name="Line 43"/>
          <p:cNvSpPr>
            <a:spLocks noChangeShapeType="1"/>
          </p:cNvSpPr>
          <p:nvPr/>
        </p:nvSpPr>
        <p:spPr bwMode="auto">
          <a:xfrm>
            <a:off x="3996433" y="3315568"/>
            <a:ext cx="44450" cy="42863"/>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19" name="Line 44"/>
          <p:cNvSpPr>
            <a:spLocks noChangeShapeType="1"/>
          </p:cNvSpPr>
          <p:nvPr/>
        </p:nvSpPr>
        <p:spPr bwMode="auto">
          <a:xfrm flipH="1">
            <a:off x="3953570" y="3315568"/>
            <a:ext cx="42863" cy="42863"/>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20" name="Line 45"/>
          <p:cNvSpPr>
            <a:spLocks noChangeShapeType="1"/>
          </p:cNvSpPr>
          <p:nvPr/>
        </p:nvSpPr>
        <p:spPr bwMode="auto">
          <a:xfrm flipV="1">
            <a:off x="3996433" y="3271118"/>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21" name="Rectangle 46"/>
          <p:cNvSpPr>
            <a:spLocks noChangeArrowheads="1"/>
          </p:cNvSpPr>
          <p:nvPr/>
        </p:nvSpPr>
        <p:spPr bwMode="auto">
          <a:xfrm>
            <a:off x="4980683" y="2447206"/>
            <a:ext cx="147637" cy="1460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ms-MY">
              <a:latin typeface="Cambria" pitchFamily="18" charset="0"/>
            </a:endParaRPr>
          </a:p>
        </p:txBody>
      </p:sp>
      <p:sp>
        <p:nvSpPr>
          <p:cNvPr id="50222" name="Line 47"/>
          <p:cNvSpPr>
            <a:spLocks noChangeShapeType="1"/>
          </p:cNvSpPr>
          <p:nvPr/>
        </p:nvSpPr>
        <p:spPr bwMode="auto">
          <a:xfrm flipH="1" flipV="1">
            <a:off x="4994970" y="2461493"/>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23" name="Line 48"/>
          <p:cNvSpPr>
            <a:spLocks noChangeShapeType="1"/>
          </p:cNvSpPr>
          <p:nvPr/>
        </p:nvSpPr>
        <p:spPr bwMode="auto">
          <a:xfrm>
            <a:off x="5039420" y="2505943"/>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24" name="Line 49"/>
          <p:cNvSpPr>
            <a:spLocks noChangeShapeType="1"/>
          </p:cNvSpPr>
          <p:nvPr/>
        </p:nvSpPr>
        <p:spPr bwMode="auto">
          <a:xfrm flipH="1">
            <a:off x="4994970" y="2505943"/>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25" name="Line 50"/>
          <p:cNvSpPr>
            <a:spLocks noChangeShapeType="1"/>
          </p:cNvSpPr>
          <p:nvPr/>
        </p:nvSpPr>
        <p:spPr bwMode="auto">
          <a:xfrm flipV="1">
            <a:off x="5039420" y="2461493"/>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26" name="Rectangle 51"/>
          <p:cNvSpPr>
            <a:spLocks noChangeArrowheads="1"/>
          </p:cNvSpPr>
          <p:nvPr/>
        </p:nvSpPr>
        <p:spPr bwMode="auto">
          <a:xfrm>
            <a:off x="6009383" y="1623293"/>
            <a:ext cx="146050" cy="1460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ms-MY">
              <a:latin typeface="Cambria" pitchFamily="18" charset="0"/>
            </a:endParaRPr>
          </a:p>
        </p:txBody>
      </p:sp>
      <p:sp>
        <p:nvSpPr>
          <p:cNvPr id="50227" name="Line 52"/>
          <p:cNvSpPr>
            <a:spLocks noChangeShapeType="1"/>
          </p:cNvSpPr>
          <p:nvPr/>
        </p:nvSpPr>
        <p:spPr bwMode="auto">
          <a:xfrm flipH="1" flipV="1">
            <a:off x="6023670" y="1637581"/>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28" name="Line 53"/>
          <p:cNvSpPr>
            <a:spLocks noChangeShapeType="1"/>
          </p:cNvSpPr>
          <p:nvPr/>
        </p:nvSpPr>
        <p:spPr bwMode="auto">
          <a:xfrm>
            <a:off x="6068120" y="1682031"/>
            <a:ext cx="42863"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29" name="Line 54"/>
          <p:cNvSpPr>
            <a:spLocks noChangeShapeType="1"/>
          </p:cNvSpPr>
          <p:nvPr/>
        </p:nvSpPr>
        <p:spPr bwMode="auto">
          <a:xfrm flipH="1">
            <a:off x="6023670" y="1682031"/>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30" name="Line 55"/>
          <p:cNvSpPr>
            <a:spLocks noChangeShapeType="1"/>
          </p:cNvSpPr>
          <p:nvPr/>
        </p:nvSpPr>
        <p:spPr bwMode="auto">
          <a:xfrm flipV="1">
            <a:off x="6068120" y="1637581"/>
            <a:ext cx="42863"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31" name="Oval 56"/>
          <p:cNvSpPr>
            <a:spLocks noChangeArrowheads="1"/>
          </p:cNvSpPr>
          <p:nvPr/>
        </p:nvSpPr>
        <p:spPr bwMode="auto">
          <a:xfrm>
            <a:off x="1881883" y="2043956"/>
            <a:ext cx="88900" cy="88900"/>
          </a:xfrm>
          <a:prstGeom prst="ellipse">
            <a:avLst/>
          </a:prstGeom>
          <a:solidFill>
            <a:srgbClr val="FF0000"/>
          </a:solidFill>
          <a:ln w="14288">
            <a:solidFill>
              <a:srgbClr val="FF0000"/>
            </a:solidFill>
            <a:round/>
            <a:headEnd/>
            <a:tailEnd/>
          </a:ln>
        </p:spPr>
        <p:txBody>
          <a:bodyPr/>
          <a:lstStyle/>
          <a:p>
            <a:endParaRPr lang="ms-MY">
              <a:latin typeface="Cambria" pitchFamily="18" charset="0"/>
            </a:endParaRPr>
          </a:p>
        </p:txBody>
      </p:sp>
      <p:sp>
        <p:nvSpPr>
          <p:cNvPr id="50232" name="Oval 57"/>
          <p:cNvSpPr>
            <a:spLocks noChangeArrowheads="1"/>
          </p:cNvSpPr>
          <p:nvPr/>
        </p:nvSpPr>
        <p:spPr bwMode="auto">
          <a:xfrm>
            <a:off x="2924870" y="2858368"/>
            <a:ext cx="88900" cy="88900"/>
          </a:xfrm>
          <a:prstGeom prst="ellipse">
            <a:avLst/>
          </a:prstGeom>
          <a:solidFill>
            <a:srgbClr val="FF0000"/>
          </a:solidFill>
          <a:ln w="14288">
            <a:solidFill>
              <a:srgbClr val="FF0000"/>
            </a:solidFill>
            <a:round/>
            <a:headEnd/>
            <a:tailEnd/>
          </a:ln>
        </p:spPr>
        <p:txBody>
          <a:bodyPr/>
          <a:lstStyle/>
          <a:p>
            <a:endParaRPr lang="ms-MY">
              <a:latin typeface="Cambria" pitchFamily="18" charset="0"/>
            </a:endParaRPr>
          </a:p>
        </p:txBody>
      </p:sp>
      <p:sp>
        <p:nvSpPr>
          <p:cNvPr id="50233" name="Oval 58"/>
          <p:cNvSpPr>
            <a:spLocks noChangeArrowheads="1"/>
          </p:cNvSpPr>
          <p:nvPr/>
        </p:nvSpPr>
        <p:spPr bwMode="auto">
          <a:xfrm>
            <a:off x="3953570" y="3645024"/>
            <a:ext cx="87313" cy="88900"/>
          </a:xfrm>
          <a:prstGeom prst="ellipse">
            <a:avLst/>
          </a:prstGeom>
          <a:solidFill>
            <a:srgbClr val="FF0000"/>
          </a:solidFill>
          <a:ln w="14288">
            <a:solidFill>
              <a:srgbClr val="FF0000"/>
            </a:solidFill>
            <a:round/>
            <a:headEnd/>
            <a:tailEnd/>
          </a:ln>
        </p:spPr>
        <p:txBody>
          <a:bodyPr/>
          <a:lstStyle/>
          <a:p>
            <a:endParaRPr lang="ms-MY">
              <a:latin typeface="Cambria" pitchFamily="18" charset="0"/>
            </a:endParaRPr>
          </a:p>
        </p:txBody>
      </p:sp>
      <p:sp>
        <p:nvSpPr>
          <p:cNvPr id="50234" name="Oval 59"/>
          <p:cNvSpPr>
            <a:spLocks noChangeArrowheads="1"/>
          </p:cNvSpPr>
          <p:nvPr/>
        </p:nvSpPr>
        <p:spPr bwMode="auto">
          <a:xfrm>
            <a:off x="4994970" y="4506193"/>
            <a:ext cx="88900" cy="88900"/>
          </a:xfrm>
          <a:prstGeom prst="ellipse">
            <a:avLst/>
          </a:prstGeom>
          <a:solidFill>
            <a:srgbClr val="FF0000"/>
          </a:solidFill>
          <a:ln w="14288">
            <a:solidFill>
              <a:srgbClr val="FF0000"/>
            </a:solidFill>
            <a:round/>
            <a:headEnd/>
            <a:tailEnd/>
          </a:ln>
        </p:spPr>
        <p:txBody>
          <a:bodyPr/>
          <a:lstStyle/>
          <a:p>
            <a:endParaRPr lang="ms-MY">
              <a:latin typeface="Cambria" pitchFamily="18" charset="0"/>
            </a:endParaRPr>
          </a:p>
        </p:txBody>
      </p:sp>
      <p:sp>
        <p:nvSpPr>
          <p:cNvPr id="50235" name="Oval 60"/>
          <p:cNvSpPr>
            <a:spLocks noChangeArrowheads="1"/>
          </p:cNvSpPr>
          <p:nvPr/>
        </p:nvSpPr>
        <p:spPr bwMode="auto">
          <a:xfrm>
            <a:off x="6023670" y="5315818"/>
            <a:ext cx="87313" cy="88900"/>
          </a:xfrm>
          <a:prstGeom prst="ellipse">
            <a:avLst/>
          </a:prstGeom>
          <a:solidFill>
            <a:srgbClr val="FF0000"/>
          </a:solidFill>
          <a:ln w="14288">
            <a:solidFill>
              <a:srgbClr val="FF0000"/>
            </a:solidFill>
            <a:round/>
            <a:headEnd/>
            <a:tailEnd/>
          </a:ln>
        </p:spPr>
        <p:txBody>
          <a:bodyPr/>
          <a:lstStyle/>
          <a:p>
            <a:endParaRPr lang="ms-MY">
              <a:latin typeface="Cambria" pitchFamily="18" charset="0"/>
            </a:endParaRPr>
          </a:p>
        </p:txBody>
      </p:sp>
      <p:sp>
        <p:nvSpPr>
          <p:cNvPr id="50236" name="Rectangle 61"/>
          <p:cNvSpPr>
            <a:spLocks noChangeArrowheads="1"/>
          </p:cNvSpPr>
          <p:nvPr/>
        </p:nvSpPr>
        <p:spPr bwMode="auto">
          <a:xfrm>
            <a:off x="1427858" y="5669831"/>
            <a:ext cx="3159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ambria" pitchFamily="18" charset="0"/>
              </a:rPr>
              <a:t>RM-</a:t>
            </a:r>
            <a:endParaRPr lang="en-US">
              <a:latin typeface="Cambria" pitchFamily="18" charset="0"/>
            </a:endParaRPr>
          </a:p>
        </p:txBody>
      </p:sp>
      <p:sp>
        <p:nvSpPr>
          <p:cNvPr id="50237" name="Rectangle 62"/>
          <p:cNvSpPr>
            <a:spLocks noChangeArrowheads="1"/>
          </p:cNvSpPr>
          <p:nvPr/>
        </p:nvSpPr>
        <p:spPr bwMode="auto">
          <a:xfrm>
            <a:off x="1083370" y="4845918"/>
            <a:ext cx="723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ambria" pitchFamily="18" charset="0"/>
              </a:rPr>
              <a:t>RM 5,000</a:t>
            </a:r>
            <a:endParaRPr lang="en-US">
              <a:latin typeface="Cambria" pitchFamily="18" charset="0"/>
            </a:endParaRPr>
          </a:p>
        </p:txBody>
      </p:sp>
      <p:sp>
        <p:nvSpPr>
          <p:cNvPr id="50238" name="Rectangle 63"/>
          <p:cNvSpPr>
            <a:spLocks noChangeArrowheads="1"/>
          </p:cNvSpPr>
          <p:nvPr/>
        </p:nvSpPr>
        <p:spPr bwMode="auto">
          <a:xfrm>
            <a:off x="1007170" y="4036293"/>
            <a:ext cx="817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ambria" pitchFamily="18" charset="0"/>
              </a:rPr>
              <a:t>RM 10,000</a:t>
            </a:r>
            <a:endParaRPr lang="en-US">
              <a:latin typeface="Cambria" pitchFamily="18" charset="0"/>
            </a:endParaRPr>
          </a:p>
        </p:txBody>
      </p:sp>
      <p:sp>
        <p:nvSpPr>
          <p:cNvPr id="50239" name="Rectangle 64"/>
          <p:cNvSpPr>
            <a:spLocks noChangeArrowheads="1"/>
          </p:cNvSpPr>
          <p:nvPr/>
        </p:nvSpPr>
        <p:spPr bwMode="auto">
          <a:xfrm>
            <a:off x="1007170" y="3212381"/>
            <a:ext cx="817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ambria" pitchFamily="18" charset="0"/>
              </a:rPr>
              <a:t>RM 15,000</a:t>
            </a:r>
            <a:endParaRPr lang="en-US">
              <a:latin typeface="Cambria" pitchFamily="18" charset="0"/>
            </a:endParaRPr>
          </a:p>
        </p:txBody>
      </p:sp>
      <p:sp>
        <p:nvSpPr>
          <p:cNvPr id="50240" name="Rectangle 65"/>
          <p:cNvSpPr>
            <a:spLocks noChangeArrowheads="1"/>
          </p:cNvSpPr>
          <p:nvPr/>
        </p:nvSpPr>
        <p:spPr bwMode="auto">
          <a:xfrm>
            <a:off x="1007170" y="2402756"/>
            <a:ext cx="817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ambria" pitchFamily="18" charset="0"/>
              </a:rPr>
              <a:t>RM 20,000</a:t>
            </a:r>
            <a:endParaRPr lang="en-US">
              <a:latin typeface="Cambria" pitchFamily="18" charset="0"/>
            </a:endParaRPr>
          </a:p>
        </p:txBody>
      </p:sp>
      <p:sp>
        <p:nvSpPr>
          <p:cNvPr id="50241" name="Rectangle 66"/>
          <p:cNvSpPr>
            <a:spLocks noChangeArrowheads="1"/>
          </p:cNvSpPr>
          <p:nvPr/>
        </p:nvSpPr>
        <p:spPr bwMode="auto">
          <a:xfrm>
            <a:off x="1007170" y="1578843"/>
            <a:ext cx="817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ambria" pitchFamily="18" charset="0"/>
              </a:rPr>
              <a:t>RM 25,000</a:t>
            </a:r>
            <a:endParaRPr lang="en-US">
              <a:latin typeface="Cambria" pitchFamily="18" charset="0"/>
            </a:endParaRPr>
          </a:p>
        </p:txBody>
      </p:sp>
      <p:sp>
        <p:nvSpPr>
          <p:cNvPr id="50242" name="Rectangle 67"/>
          <p:cNvSpPr>
            <a:spLocks noChangeArrowheads="1"/>
          </p:cNvSpPr>
          <p:nvPr/>
        </p:nvSpPr>
        <p:spPr bwMode="auto">
          <a:xfrm>
            <a:off x="1913152" y="5904781"/>
            <a:ext cx="9938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ambria" pitchFamily="18" charset="0"/>
              </a:rPr>
              <a:t>1</a:t>
            </a:r>
            <a:endParaRPr lang="en-US" b="1">
              <a:latin typeface="Cambria" pitchFamily="18" charset="0"/>
            </a:endParaRPr>
          </a:p>
        </p:txBody>
      </p:sp>
      <p:sp>
        <p:nvSpPr>
          <p:cNvPr id="50243" name="Rectangle 68"/>
          <p:cNvSpPr>
            <a:spLocks noChangeArrowheads="1"/>
          </p:cNvSpPr>
          <p:nvPr/>
        </p:nvSpPr>
        <p:spPr bwMode="auto">
          <a:xfrm>
            <a:off x="2959345" y="5904781"/>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dirty="0">
                <a:solidFill>
                  <a:srgbClr val="000000"/>
                </a:solidFill>
                <a:latin typeface="Cambria" pitchFamily="18" charset="0"/>
              </a:rPr>
              <a:t>2</a:t>
            </a:r>
            <a:endParaRPr lang="en-US" dirty="0">
              <a:latin typeface="Cambria" pitchFamily="18" charset="0"/>
            </a:endParaRPr>
          </a:p>
        </p:txBody>
      </p:sp>
      <p:sp>
        <p:nvSpPr>
          <p:cNvPr id="50244" name="Rectangle 69"/>
          <p:cNvSpPr>
            <a:spLocks noChangeArrowheads="1"/>
          </p:cNvSpPr>
          <p:nvPr/>
        </p:nvSpPr>
        <p:spPr bwMode="auto">
          <a:xfrm>
            <a:off x="3988045" y="5904781"/>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Cambria" pitchFamily="18" charset="0"/>
              </a:rPr>
              <a:t>3</a:t>
            </a:r>
            <a:endParaRPr lang="en-US">
              <a:latin typeface="Cambria" pitchFamily="18" charset="0"/>
            </a:endParaRPr>
          </a:p>
        </p:txBody>
      </p:sp>
      <p:sp>
        <p:nvSpPr>
          <p:cNvPr id="50245" name="Rectangle 70"/>
          <p:cNvSpPr>
            <a:spLocks noChangeArrowheads="1"/>
          </p:cNvSpPr>
          <p:nvPr/>
        </p:nvSpPr>
        <p:spPr bwMode="auto">
          <a:xfrm>
            <a:off x="5029445" y="5904781"/>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Cambria" pitchFamily="18" charset="0"/>
              </a:rPr>
              <a:t>4</a:t>
            </a:r>
            <a:endParaRPr lang="en-US">
              <a:latin typeface="Cambria" pitchFamily="18" charset="0"/>
            </a:endParaRPr>
          </a:p>
        </p:txBody>
      </p:sp>
      <p:sp>
        <p:nvSpPr>
          <p:cNvPr id="50246" name="Rectangle 71"/>
          <p:cNvSpPr>
            <a:spLocks noChangeArrowheads="1"/>
          </p:cNvSpPr>
          <p:nvPr/>
        </p:nvSpPr>
        <p:spPr bwMode="auto">
          <a:xfrm>
            <a:off x="6058145" y="5904781"/>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Cambria" pitchFamily="18" charset="0"/>
              </a:rPr>
              <a:t>5</a:t>
            </a:r>
            <a:endParaRPr lang="en-US">
              <a:latin typeface="Cambria" pitchFamily="18" charset="0"/>
            </a:endParaRPr>
          </a:p>
        </p:txBody>
      </p:sp>
      <p:sp>
        <p:nvSpPr>
          <p:cNvPr id="50247" name="Rectangle 72"/>
          <p:cNvSpPr>
            <a:spLocks noChangeArrowheads="1"/>
          </p:cNvSpPr>
          <p:nvPr/>
        </p:nvSpPr>
        <p:spPr bwMode="auto">
          <a:xfrm>
            <a:off x="5784368" y="3263441"/>
            <a:ext cx="2315826" cy="930275"/>
          </a:xfrm>
          <a:prstGeom prst="rect">
            <a:avLst/>
          </a:prstGeom>
          <a:solidFill>
            <a:srgbClr val="FFFFFF"/>
          </a:solidFill>
          <a:ln w="0">
            <a:solidFill>
              <a:srgbClr val="000000"/>
            </a:solidFill>
            <a:miter lim="800000"/>
            <a:headEnd/>
            <a:tailEnd/>
          </a:ln>
        </p:spPr>
        <p:txBody>
          <a:bodyPr/>
          <a:lstStyle/>
          <a:p>
            <a:endParaRPr lang="ms-MY">
              <a:latin typeface="Cambria" pitchFamily="18" charset="0"/>
            </a:endParaRPr>
          </a:p>
        </p:txBody>
      </p:sp>
      <p:sp>
        <p:nvSpPr>
          <p:cNvPr id="50248" name="Line 73"/>
          <p:cNvSpPr>
            <a:spLocks noChangeShapeType="1"/>
          </p:cNvSpPr>
          <p:nvPr/>
        </p:nvSpPr>
        <p:spPr bwMode="auto">
          <a:xfrm>
            <a:off x="5883970" y="3447331"/>
            <a:ext cx="395288" cy="1587"/>
          </a:xfrm>
          <a:prstGeom prst="line">
            <a:avLst/>
          </a:prstGeom>
          <a:noFill/>
          <a:ln w="142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49" name="Freeform 74"/>
          <p:cNvSpPr>
            <a:spLocks/>
          </p:cNvSpPr>
          <p:nvPr/>
        </p:nvSpPr>
        <p:spPr bwMode="auto">
          <a:xfrm>
            <a:off x="6030020" y="3402881"/>
            <a:ext cx="88900" cy="88900"/>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000080"/>
          </a:solidFill>
          <a:ln w="14288">
            <a:solidFill>
              <a:srgbClr val="000080"/>
            </a:solidFill>
            <a:prstDash val="solid"/>
            <a:round/>
            <a:headEnd/>
            <a:tailEnd/>
          </a:ln>
        </p:spPr>
        <p:txBody>
          <a:bodyPr/>
          <a:lstStyle/>
          <a:p>
            <a:endParaRPr lang="en-US">
              <a:latin typeface="Cambria" pitchFamily="18" charset="0"/>
            </a:endParaRPr>
          </a:p>
        </p:txBody>
      </p:sp>
      <p:sp>
        <p:nvSpPr>
          <p:cNvPr id="50250" name="Rectangle 75"/>
          <p:cNvSpPr>
            <a:spLocks noChangeArrowheads="1"/>
          </p:cNvSpPr>
          <p:nvPr/>
        </p:nvSpPr>
        <p:spPr bwMode="auto">
          <a:xfrm>
            <a:off x="6300403" y="3344143"/>
            <a:ext cx="15837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smtClean="0">
                <a:solidFill>
                  <a:srgbClr val="000000"/>
                </a:solidFill>
                <a:latin typeface="Cambria" pitchFamily="18" charset="0"/>
              </a:rPr>
              <a:t> </a:t>
            </a:r>
            <a:r>
              <a:rPr lang="en-US" sz="1400" b="1" dirty="0" err="1" smtClean="0">
                <a:solidFill>
                  <a:srgbClr val="000000"/>
                </a:solidFill>
                <a:latin typeface="Cambria" pitchFamily="18" charset="0"/>
              </a:rPr>
              <a:t>Belanja</a:t>
            </a:r>
            <a:r>
              <a:rPr lang="en-US" sz="1400" b="1" dirty="0" smtClean="0">
                <a:solidFill>
                  <a:srgbClr val="000000"/>
                </a:solidFill>
                <a:latin typeface="Cambria" pitchFamily="18" charset="0"/>
              </a:rPr>
              <a:t> </a:t>
            </a:r>
            <a:r>
              <a:rPr lang="en-US" sz="1400" b="1" dirty="0" err="1">
                <a:solidFill>
                  <a:srgbClr val="000000"/>
                </a:solidFill>
                <a:latin typeface="Cambria" pitchFamily="18" charset="0"/>
              </a:rPr>
              <a:t>Susut</a:t>
            </a:r>
            <a:r>
              <a:rPr lang="en-US" sz="1400" b="1" dirty="0">
                <a:solidFill>
                  <a:srgbClr val="000000"/>
                </a:solidFill>
                <a:latin typeface="Cambria" pitchFamily="18" charset="0"/>
              </a:rPr>
              <a:t> </a:t>
            </a:r>
            <a:r>
              <a:rPr lang="en-US" sz="1400" b="1" dirty="0" err="1">
                <a:solidFill>
                  <a:srgbClr val="000000"/>
                </a:solidFill>
                <a:latin typeface="Cambria" pitchFamily="18" charset="0"/>
              </a:rPr>
              <a:t>Nilai</a:t>
            </a:r>
            <a:endParaRPr lang="en-US" sz="1400" b="1" dirty="0">
              <a:latin typeface="Cambria" pitchFamily="18" charset="0"/>
            </a:endParaRPr>
          </a:p>
        </p:txBody>
      </p:sp>
      <p:sp>
        <p:nvSpPr>
          <p:cNvPr id="50251" name="Line 76"/>
          <p:cNvSpPr>
            <a:spLocks noChangeShapeType="1"/>
          </p:cNvSpPr>
          <p:nvPr/>
        </p:nvSpPr>
        <p:spPr bwMode="auto">
          <a:xfrm>
            <a:off x="5891908" y="3726731"/>
            <a:ext cx="395287" cy="1587"/>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52" name="Rectangle 77"/>
          <p:cNvSpPr>
            <a:spLocks noChangeArrowheads="1"/>
          </p:cNvSpPr>
          <p:nvPr/>
        </p:nvSpPr>
        <p:spPr bwMode="auto">
          <a:xfrm>
            <a:off x="6036370" y="3667993"/>
            <a:ext cx="146050" cy="1476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ms-MY">
              <a:latin typeface="Cambria" pitchFamily="18" charset="0"/>
            </a:endParaRPr>
          </a:p>
        </p:txBody>
      </p:sp>
      <p:sp>
        <p:nvSpPr>
          <p:cNvPr id="50253" name="Line 78"/>
          <p:cNvSpPr>
            <a:spLocks noChangeShapeType="1"/>
          </p:cNvSpPr>
          <p:nvPr/>
        </p:nvSpPr>
        <p:spPr bwMode="auto">
          <a:xfrm flipH="1" flipV="1">
            <a:off x="6037958" y="3682281"/>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54" name="Line 79"/>
          <p:cNvSpPr>
            <a:spLocks noChangeShapeType="1"/>
          </p:cNvSpPr>
          <p:nvPr/>
        </p:nvSpPr>
        <p:spPr bwMode="auto">
          <a:xfrm>
            <a:off x="6112570" y="3661643"/>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55" name="Line 81"/>
          <p:cNvSpPr>
            <a:spLocks noChangeShapeType="1"/>
          </p:cNvSpPr>
          <p:nvPr/>
        </p:nvSpPr>
        <p:spPr bwMode="auto">
          <a:xfrm flipV="1">
            <a:off x="6074470" y="3682281"/>
            <a:ext cx="44450" cy="44450"/>
          </a:xfrm>
          <a:prstGeom prst="line">
            <a:avLst/>
          </a:prstGeom>
          <a:noFill/>
          <a:ln w="142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56" name="Rectangle 82"/>
          <p:cNvSpPr>
            <a:spLocks noChangeArrowheads="1"/>
          </p:cNvSpPr>
          <p:nvPr/>
        </p:nvSpPr>
        <p:spPr bwMode="auto">
          <a:xfrm>
            <a:off x="6329837" y="3614018"/>
            <a:ext cx="177035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dirty="0" err="1">
                <a:solidFill>
                  <a:srgbClr val="000000"/>
                </a:solidFill>
                <a:latin typeface="Cambria" pitchFamily="18" charset="0"/>
              </a:rPr>
              <a:t>Peruntukan</a:t>
            </a:r>
            <a:r>
              <a:rPr lang="en-US" sz="1300" b="1" dirty="0">
                <a:solidFill>
                  <a:srgbClr val="000000"/>
                </a:solidFill>
                <a:latin typeface="Cambria" pitchFamily="18" charset="0"/>
              </a:rPr>
              <a:t> </a:t>
            </a:r>
            <a:r>
              <a:rPr lang="en-US" sz="1300" b="1" dirty="0" err="1">
                <a:solidFill>
                  <a:srgbClr val="000000"/>
                </a:solidFill>
                <a:latin typeface="Cambria" pitchFamily="18" charset="0"/>
              </a:rPr>
              <a:t>Susut</a:t>
            </a:r>
            <a:r>
              <a:rPr lang="en-US" sz="1300" b="1" dirty="0">
                <a:solidFill>
                  <a:srgbClr val="000000"/>
                </a:solidFill>
                <a:latin typeface="Cambria" pitchFamily="18" charset="0"/>
              </a:rPr>
              <a:t> </a:t>
            </a:r>
            <a:r>
              <a:rPr lang="en-US" sz="1300" b="1" dirty="0" err="1">
                <a:solidFill>
                  <a:srgbClr val="000000"/>
                </a:solidFill>
                <a:latin typeface="Cambria" pitchFamily="18" charset="0"/>
              </a:rPr>
              <a:t>Nilai</a:t>
            </a:r>
            <a:endParaRPr lang="en-US" b="1" dirty="0">
              <a:latin typeface="Cambria" pitchFamily="18" charset="0"/>
            </a:endParaRPr>
          </a:p>
        </p:txBody>
      </p:sp>
      <p:sp>
        <p:nvSpPr>
          <p:cNvPr id="50257" name="Line 83"/>
          <p:cNvSpPr>
            <a:spLocks noChangeShapeType="1"/>
          </p:cNvSpPr>
          <p:nvPr/>
        </p:nvSpPr>
        <p:spPr bwMode="auto">
          <a:xfrm>
            <a:off x="5883970" y="4006131"/>
            <a:ext cx="395288" cy="1587"/>
          </a:xfrm>
          <a:prstGeom prst="line">
            <a:avLst/>
          </a:prstGeom>
          <a:noFill/>
          <a:ln w="142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Cambria" pitchFamily="18" charset="0"/>
            </a:endParaRPr>
          </a:p>
        </p:txBody>
      </p:sp>
      <p:sp>
        <p:nvSpPr>
          <p:cNvPr id="50258" name="Oval 84"/>
          <p:cNvSpPr>
            <a:spLocks noChangeArrowheads="1"/>
          </p:cNvSpPr>
          <p:nvPr/>
        </p:nvSpPr>
        <p:spPr bwMode="auto">
          <a:xfrm>
            <a:off x="6030020" y="3963268"/>
            <a:ext cx="88900" cy="87313"/>
          </a:xfrm>
          <a:prstGeom prst="ellipse">
            <a:avLst/>
          </a:prstGeom>
          <a:solidFill>
            <a:srgbClr val="FF0000"/>
          </a:solidFill>
          <a:ln w="14288">
            <a:solidFill>
              <a:srgbClr val="FF0000"/>
            </a:solidFill>
            <a:round/>
            <a:headEnd/>
            <a:tailEnd/>
          </a:ln>
        </p:spPr>
        <p:txBody>
          <a:bodyPr/>
          <a:lstStyle/>
          <a:p>
            <a:endParaRPr lang="ms-MY">
              <a:latin typeface="Cambria" pitchFamily="18" charset="0"/>
            </a:endParaRPr>
          </a:p>
        </p:txBody>
      </p:sp>
      <p:sp>
        <p:nvSpPr>
          <p:cNvPr id="50259" name="Rectangle 85"/>
          <p:cNvSpPr>
            <a:spLocks noChangeArrowheads="1"/>
          </p:cNvSpPr>
          <p:nvPr/>
        </p:nvSpPr>
        <p:spPr bwMode="auto">
          <a:xfrm>
            <a:off x="6319519" y="3902943"/>
            <a:ext cx="7021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dirty="0" err="1">
                <a:solidFill>
                  <a:srgbClr val="000000"/>
                </a:solidFill>
                <a:latin typeface="Cambria" pitchFamily="18" charset="0"/>
              </a:rPr>
              <a:t>Nilai</a:t>
            </a:r>
            <a:r>
              <a:rPr lang="en-US" sz="1300" b="1" dirty="0">
                <a:solidFill>
                  <a:srgbClr val="000000"/>
                </a:solidFill>
                <a:latin typeface="Cambria" pitchFamily="18" charset="0"/>
              </a:rPr>
              <a:t> </a:t>
            </a:r>
            <a:r>
              <a:rPr lang="en-US" sz="1300" b="1" dirty="0" err="1">
                <a:solidFill>
                  <a:srgbClr val="000000"/>
                </a:solidFill>
                <a:latin typeface="Cambria" pitchFamily="18" charset="0"/>
              </a:rPr>
              <a:t>Sisa</a:t>
            </a:r>
            <a:endParaRPr lang="en-US" b="1" dirty="0">
              <a:latin typeface="Cambria" pitchFamily="18" charset="0"/>
            </a:endParaRPr>
          </a:p>
        </p:txBody>
      </p:sp>
      <p:sp>
        <p:nvSpPr>
          <p:cNvPr id="50261" name="Title 1"/>
          <p:cNvSpPr>
            <a:spLocks noGrp="1"/>
          </p:cNvSpPr>
          <p:nvPr>
            <p:ph type="title"/>
          </p:nvPr>
        </p:nvSpPr>
        <p:spPr>
          <a:xfrm>
            <a:off x="251520" y="620688"/>
            <a:ext cx="8229600" cy="1143000"/>
          </a:xfrm>
        </p:spPr>
        <p:txBody>
          <a:bodyPr/>
          <a:lstStyle/>
          <a:p>
            <a:r>
              <a:rPr lang="en-US" sz="2800" b="1" dirty="0" smtClean="0">
                <a:latin typeface="Cambria" pitchFamily="18" charset="0"/>
              </a:rPr>
              <a:t>HUBUNGAN DI ANTARA BELANJA SUSUT NILAI, PERUNTUKAN SUSUT NILAI DAN NILAI SISA</a:t>
            </a:r>
            <a:endParaRPr lang="en-MY" sz="2800" dirty="0" smtClean="0">
              <a:latin typeface="Cambria" pitchFamily="18" charset="0"/>
            </a:endParaRPr>
          </a:p>
        </p:txBody>
      </p:sp>
    </p:spTree>
    <p:extLst>
      <p:ext uri="{BB962C8B-B14F-4D97-AF65-F5344CB8AC3E}">
        <p14:creationId xmlns:p14="http://schemas.microsoft.com/office/powerpoint/2010/main" val="1857821164"/>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027"/>
          <p:cNvSpPr>
            <a:spLocks noGrp="1" noChangeArrowheads="1"/>
          </p:cNvSpPr>
          <p:nvPr>
            <p:ph type="body" idx="1"/>
          </p:nvPr>
        </p:nvSpPr>
        <p:spPr>
          <a:xfrm>
            <a:off x="457200" y="908720"/>
            <a:ext cx="8305800" cy="1143000"/>
          </a:xfrm>
          <a:noFill/>
        </p:spPr>
        <p:txBody>
          <a:bodyPr/>
          <a:lstStyle/>
          <a:p>
            <a:pPr algn="ctr">
              <a:buFont typeface="Monotype Sorts" pitchFamily="2" charset="2"/>
              <a:buNone/>
            </a:pPr>
            <a:r>
              <a:rPr lang="en-US" sz="2400" b="1" dirty="0" err="1" smtClean="0">
                <a:solidFill>
                  <a:schemeClr val="tx2"/>
                </a:solidFill>
                <a:latin typeface="Cambria" pitchFamily="18" charset="0"/>
              </a:rPr>
              <a:t>Laporan</a:t>
            </a:r>
            <a:r>
              <a:rPr lang="en-US" sz="2400" b="1" dirty="0" smtClean="0">
                <a:solidFill>
                  <a:schemeClr val="tx2"/>
                </a:solidFill>
                <a:latin typeface="Cambria" pitchFamily="18" charset="0"/>
              </a:rPr>
              <a:t> HLP </a:t>
            </a:r>
            <a:r>
              <a:rPr lang="en-US" sz="2400" b="1" dirty="0" err="1" smtClean="0">
                <a:solidFill>
                  <a:schemeClr val="tx2"/>
                </a:solidFill>
                <a:latin typeface="Cambria" pitchFamily="18" charset="0"/>
              </a:rPr>
              <a:t>Pada</a:t>
            </a:r>
            <a:r>
              <a:rPr lang="en-US" sz="2400" b="1" dirty="0" smtClean="0">
                <a:solidFill>
                  <a:schemeClr val="tx2"/>
                </a:solidFill>
                <a:latin typeface="Cambria" pitchFamily="18" charset="0"/>
              </a:rPr>
              <a:t> </a:t>
            </a:r>
            <a:r>
              <a:rPr lang="en-US" sz="2400" b="1" dirty="0" err="1" smtClean="0">
                <a:solidFill>
                  <a:schemeClr val="tx2"/>
                </a:solidFill>
                <a:latin typeface="Cambria" pitchFamily="18" charset="0"/>
              </a:rPr>
              <a:t>Nilai</a:t>
            </a:r>
            <a:r>
              <a:rPr lang="en-US" sz="2400" b="1" dirty="0" smtClean="0">
                <a:solidFill>
                  <a:schemeClr val="tx2"/>
                </a:solidFill>
                <a:latin typeface="Cambria" pitchFamily="18" charset="0"/>
              </a:rPr>
              <a:t> Kos </a:t>
            </a:r>
            <a:r>
              <a:rPr lang="en-US" sz="2400" b="1" dirty="0" err="1" smtClean="0">
                <a:solidFill>
                  <a:schemeClr val="tx2"/>
                </a:solidFill>
                <a:latin typeface="Cambria" pitchFamily="18" charset="0"/>
              </a:rPr>
              <a:t>Ditolak</a:t>
            </a:r>
            <a:r>
              <a:rPr lang="en-US" sz="2400" b="1" dirty="0" smtClean="0">
                <a:solidFill>
                  <a:schemeClr val="tx2"/>
                </a:solidFill>
                <a:latin typeface="Cambria" pitchFamily="18" charset="0"/>
              </a:rPr>
              <a:t> </a:t>
            </a:r>
            <a:r>
              <a:rPr lang="en-US" sz="2400" b="1" dirty="0" err="1" smtClean="0">
                <a:solidFill>
                  <a:schemeClr val="tx2"/>
                </a:solidFill>
                <a:latin typeface="Cambria" pitchFamily="18" charset="0"/>
              </a:rPr>
              <a:t>Dengan</a:t>
            </a:r>
            <a:r>
              <a:rPr lang="en-US" sz="2400" b="1" dirty="0" smtClean="0">
                <a:solidFill>
                  <a:schemeClr val="tx2"/>
                </a:solidFill>
                <a:latin typeface="Cambria" pitchFamily="18" charset="0"/>
              </a:rPr>
              <a:t> </a:t>
            </a:r>
            <a:r>
              <a:rPr lang="en-US" sz="2400" b="1" dirty="0" err="1" smtClean="0">
                <a:solidFill>
                  <a:schemeClr val="tx2"/>
                </a:solidFill>
                <a:latin typeface="Cambria" pitchFamily="18" charset="0"/>
              </a:rPr>
              <a:t>Susut</a:t>
            </a:r>
            <a:r>
              <a:rPr lang="en-US" sz="2400" b="1" dirty="0" smtClean="0">
                <a:solidFill>
                  <a:schemeClr val="tx2"/>
                </a:solidFill>
                <a:latin typeface="Cambria" pitchFamily="18" charset="0"/>
              </a:rPr>
              <a:t> </a:t>
            </a:r>
            <a:r>
              <a:rPr lang="en-US" sz="2400" b="1" dirty="0" err="1" smtClean="0">
                <a:solidFill>
                  <a:schemeClr val="tx2"/>
                </a:solidFill>
                <a:latin typeface="Cambria" pitchFamily="18" charset="0"/>
              </a:rPr>
              <a:t>Nilai</a:t>
            </a:r>
            <a:r>
              <a:rPr lang="en-US" sz="2400" b="1" dirty="0" smtClean="0">
                <a:solidFill>
                  <a:schemeClr val="tx2"/>
                </a:solidFill>
                <a:latin typeface="Cambria" pitchFamily="18" charset="0"/>
              </a:rPr>
              <a:t> </a:t>
            </a:r>
            <a:r>
              <a:rPr lang="en-US" sz="2400" b="1" dirty="0" err="1" smtClean="0">
                <a:solidFill>
                  <a:schemeClr val="tx2"/>
                </a:solidFill>
                <a:latin typeface="Cambria" pitchFamily="18" charset="0"/>
              </a:rPr>
              <a:t>Terkumpul</a:t>
            </a:r>
            <a:r>
              <a:rPr lang="en-US" sz="2400" b="1" dirty="0" smtClean="0">
                <a:solidFill>
                  <a:schemeClr val="tx2"/>
                </a:solidFill>
                <a:latin typeface="Cambria" pitchFamily="18" charset="0"/>
              </a:rPr>
              <a:t> </a:t>
            </a:r>
            <a:r>
              <a:rPr lang="en-US" sz="2000" b="1" i="1" dirty="0" smtClean="0">
                <a:solidFill>
                  <a:schemeClr val="tx2"/>
                </a:solidFill>
                <a:latin typeface="Cambria" pitchFamily="18" charset="0"/>
              </a:rPr>
              <a:t>(Report assets at cost less accumulated depreciation)</a:t>
            </a:r>
            <a:endParaRPr lang="en-US" sz="2400" b="1" i="1" dirty="0" smtClean="0">
              <a:solidFill>
                <a:schemeClr val="tx2"/>
              </a:solidFill>
              <a:latin typeface="Cambria" pitchFamily="18" charset="0"/>
            </a:endParaRPr>
          </a:p>
        </p:txBody>
      </p:sp>
      <p:sp>
        <p:nvSpPr>
          <p:cNvPr id="64516" name="Rectangle 1076"/>
          <p:cNvSpPr>
            <a:spLocks noChangeArrowheads="1"/>
          </p:cNvSpPr>
          <p:nvPr/>
        </p:nvSpPr>
        <p:spPr bwMode="auto">
          <a:xfrm>
            <a:off x="611560" y="1746176"/>
            <a:ext cx="8197850" cy="3869432"/>
          </a:xfrm>
          <a:prstGeom prst="rect">
            <a:avLst/>
          </a:prstGeom>
          <a:noFill/>
          <a:ln w="50800">
            <a:noFill/>
            <a:miter lim="800000"/>
            <a:headEnd/>
            <a:tailEnd/>
          </a:ln>
        </p:spPr>
        <p:txBody>
          <a:bodyPr/>
          <a:lstStyle/>
          <a:p>
            <a:pPr>
              <a:defRPr/>
            </a:pPr>
            <a:endParaRPr lang="en-US" sz="1400">
              <a:solidFill>
                <a:schemeClr val="tx2"/>
              </a:solidFill>
              <a:latin typeface="Cambria" pitchFamily="18" charset="0"/>
            </a:endParaRPr>
          </a:p>
        </p:txBody>
      </p:sp>
      <p:sp>
        <p:nvSpPr>
          <p:cNvPr id="64517" name="Rectangle 1030"/>
          <p:cNvSpPr>
            <a:spLocks noChangeArrowheads="1"/>
          </p:cNvSpPr>
          <p:nvPr/>
        </p:nvSpPr>
        <p:spPr bwMode="auto">
          <a:xfrm>
            <a:off x="3975100" y="1851695"/>
            <a:ext cx="1889125" cy="276225"/>
          </a:xfrm>
          <a:prstGeom prst="rect">
            <a:avLst/>
          </a:prstGeom>
          <a:noFill/>
          <a:ln w="9525">
            <a:noFill/>
            <a:miter lim="800000"/>
            <a:headEnd/>
            <a:tailEnd/>
          </a:ln>
        </p:spPr>
        <p:txBody>
          <a:bodyPr wrap="none" lIns="0" tIns="0" rIns="0" bIns="0">
            <a:spAutoFit/>
          </a:bodyPr>
          <a:lstStyle/>
          <a:p>
            <a:pPr>
              <a:defRPr/>
            </a:pPr>
            <a:r>
              <a:rPr lang="en-US" b="1" dirty="0" err="1">
                <a:solidFill>
                  <a:schemeClr val="tx2"/>
                </a:solidFill>
                <a:latin typeface="Cambria" pitchFamily="18" charset="0"/>
              </a:rPr>
              <a:t>Contoh</a:t>
            </a:r>
            <a:r>
              <a:rPr lang="en-US" b="1" dirty="0">
                <a:solidFill>
                  <a:schemeClr val="tx2"/>
                </a:solidFill>
                <a:latin typeface="Cambria" pitchFamily="18" charset="0"/>
              </a:rPr>
              <a:t> </a:t>
            </a:r>
            <a:r>
              <a:rPr lang="en-US" b="1" dirty="0" err="1">
                <a:solidFill>
                  <a:schemeClr val="tx2"/>
                </a:solidFill>
                <a:latin typeface="Cambria" pitchFamily="18" charset="0"/>
              </a:rPr>
              <a:t>Pelaporan</a:t>
            </a:r>
            <a:endParaRPr lang="en-US" sz="1400" dirty="0">
              <a:solidFill>
                <a:schemeClr val="tx2"/>
              </a:solidFill>
              <a:latin typeface="Cambria" pitchFamily="18" charset="0"/>
            </a:endParaRPr>
          </a:p>
        </p:txBody>
      </p:sp>
      <p:sp>
        <p:nvSpPr>
          <p:cNvPr id="64518" name="Rectangle 1031"/>
          <p:cNvSpPr>
            <a:spLocks noChangeArrowheads="1"/>
          </p:cNvSpPr>
          <p:nvPr/>
        </p:nvSpPr>
        <p:spPr bwMode="auto">
          <a:xfrm>
            <a:off x="2286000" y="2156495"/>
            <a:ext cx="5775325" cy="276225"/>
          </a:xfrm>
          <a:prstGeom prst="rect">
            <a:avLst/>
          </a:prstGeom>
          <a:noFill/>
          <a:ln w="9525">
            <a:noFill/>
            <a:miter lim="800000"/>
            <a:headEnd/>
            <a:tailEnd/>
          </a:ln>
        </p:spPr>
        <p:txBody>
          <a:bodyPr wrap="none" lIns="0" tIns="0" rIns="0" bIns="0">
            <a:spAutoFit/>
          </a:bodyPr>
          <a:lstStyle/>
          <a:p>
            <a:pPr>
              <a:defRPr/>
            </a:pPr>
            <a:r>
              <a:rPr lang="en-US" b="1" dirty="0" err="1">
                <a:solidFill>
                  <a:schemeClr val="tx2"/>
                </a:solidFill>
                <a:latin typeface="Cambria" pitchFamily="18" charset="0"/>
              </a:rPr>
              <a:t>Sebahagian</a:t>
            </a:r>
            <a:r>
              <a:rPr lang="en-US" b="1" dirty="0">
                <a:solidFill>
                  <a:schemeClr val="tx2"/>
                </a:solidFill>
                <a:latin typeface="Cambria" pitchFamily="18" charset="0"/>
              </a:rPr>
              <a:t>   </a:t>
            </a:r>
            <a:r>
              <a:rPr lang="en-US" b="1" dirty="0" err="1">
                <a:solidFill>
                  <a:schemeClr val="tx2"/>
                </a:solidFill>
                <a:latin typeface="Cambria" pitchFamily="18" charset="0"/>
              </a:rPr>
              <a:t>Daripada</a:t>
            </a:r>
            <a:r>
              <a:rPr lang="en-US" b="1" dirty="0">
                <a:solidFill>
                  <a:schemeClr val="tx2"/>
                </a:solidFill>
                <a:latin typeface="Cambria" pitchFamily="18" charset="0"/>
              </a:rPr>
              <a:t>  </a:t>
            </a:r>
            <a:r>
              <a:rPr lang="en-US" b="1" dirty="0" err="1">
                <a:solidFill>
                  <a:schemeClr val="tx2"/>
                </a:solidFill>
                <a:latin typeface="Cambria" pitchFamily="18" charset="0"/>
              </a:rPr>
              <a:t>Penyata</a:t>
            </a:r>
            <a:r>
              <a:rPr lang="en-US" b="1" dirty="0">
                <a:solidFill>
                  <a:schemeClr val="tx2"/>
                </a:solidFill>
                <a:latin typeface="Cambria" pitchFamily="18" charset="0"/>
              </a:rPr>
              <a:t>  </a:t>
            </a:r>
            <a:r>
              <a:rPr lang="en-US" b="1" dirty="0" err="1">
                <a:solidFill>
                  <a:schemeClr val="tx2"/>
                </a:solidFill>
                <a:latin typeface="Cambria" pitchFamily="18" charset="0"/>
              </a:rPr>
              <a:t>Kedudukan</a:t>
            </a:r>
            <a:r>
              <a:rPr lang="en-US" b="1" dirty="0">
                <a:solidFill>
                  <a:schemeClr val="tx2"/>
                </a:solidFill>
                <a:latin typeface="Cambria" pitchFamily="18" charset="0"/>
              </a:rPr>
              <a:t> </a:t>
            </a:r>
            <a:r>
              <a:rPr lang="en-US" b="1" dirty="0" err="1">
                <a:solidFill>
                  <a:schemeClr val="tx2"/>
                </a:solidFill>
                <a:latin typeface="Cambria" pitchFamily="18" charset="0"/>
              </a:rPr>
              <a:t>Kewangan</a:t>
            </a:r>
            <a:endParaRPr lang="en-US" b="1" dirty="0">
              <a:solidFill>
                <a:schemeClr val="tx2"/>
              </a:solidFill>
              <a:latin typeface="Cambria" pitchFamily="18" charset="0"/>
            </a:endParaRPr>
          </a:p>
        </p:txBody>
      </p:sp>
      <p:sp>
        <p:nvSpPr>
          <p:cNvPr id="64519" name="Rectangle 1032"/>
          <p:cNvSpPr>
            <a:spLocks noChangeArrowheads="1"/>
          </p:cNvSpPr>
          <p:nvPr/>
        </p:nvSpPr>
        <p:spPr bwMode="auto">
          <a:xfrm>
            <a:off x="3876675" y="2461295"/>
            <a:ext cx="1951038"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31 </a:t>
            </a:r>
            <a:r>
              <a:rPr lang="en-US" b="1" dirty="0" err="1">
                <a:solidFill>
                  <a:schemeClr val="tx2"/>
                </a:solidFill>
                <a:latin typeface="Cambria" pitchFamily="18" charset="0"/>
              </a:rPr>
              <a:t>Disember</a:t>
            </a:r>
            <a:r>
              <a:rPr lang="en-US" b="1" dirty="0">
                <a:solidFill>
                  <a:schemeClr val="tx2"/>
                </a:solidFill>
                <a:latin typeface="Cambria" pitchFamily="18" charset="0"/>
              </a:rPr>
              <a:t> 2012</a:t>
            </a:r>
            <a:endParaRPr lang="en-US" sz="1400" dirty="0">
              <a:solidFill>
                <a:schemeClr val="tx2"/>
              </a:solidFill>
              <a:latin typeface="Cambria" pitchFamily="18" charset="0"/>
            </a:endParaRPr>
          </a:p>
        </p:txBody>
      </p:sp>
      <p:sp>
        <p:nvSpPr>
          <p:cNvPr id="64520" name="Rectangle 1033"/>
          <p:cNvSpPr>
            <a:spLocks noChangeArrowheads="1"/>
          </p:cNvSpPr>
          <p:nvPr/>
        </p:nvSpPr>
        <p:spPr bwMode="auto">
          <a:xfrm>
            <a:off x="906463" y="2842295"/>
            <a:ext cx="3146425" cy="276225"/>
          </a:xfrm>
          <a:prstGeom prst="rect">
            <a:avLst/>
          </a:prstGeom>
          <a:noFill/>
          <a:ln w="9525">
            <a:noFill/>
            <a:miter lim="800000"/>
            <a:headEnd/>
            <a:tailEnd/>
          </a:ln>
        </p:spPr>
        <p:txBody>
          <a:bodyPr wrap="none" lIns="0" tIns="0" rIns="0" bIns="0">
            <a:spAutoFit/>
          </a:bodyPr>
          <a:lstStyle/>
          <a:p>
            <a:pPr>
              <a:defRPr/>
            </a:pPr>
            <a:r>
              <a:rPr lang="en-US" b="1" dirty="0" err="1">
                <a:solidFill>
                  <a:schemeClr val="tx2"/>
                </a:solidFill>
                <a:latin typeface="Cambria" pitchFamily="18" charset="0"/>
              </a:rPr>
              <a:t>Hartanah</a:t>
            </a:r>
            <a:r>
              <a:rPr lang="en-US" b="1" dirty="0">
                <a:solidFill>
                  <a:schemeClr val="tx2"/>
                </a:solidFill>
                <a:latin typeface="Cambria" pitchFamily="18" charset="0"/>
              </a:rPr>
              <a:t>, </a:t>
            </a:r>
            <a:r>
              <a:rPr lang="en-US" b="1" dirty="0" err="1">
                <a:solidFill>
                  <a:schemeClr val="tx2"/>
                </a:solidFill>
                <a:latin typeface="Cambria" pitchFamily="18" charset="0"/>
              </a:rPr>
              <a:t>Loji</a:t>
            </a:r>
            <a:r>
              <a:rPr lang="en-US" b="1" dirty="0">
                <a:solidFill>
                  <a:schemeClr val="tx2"/>
                </a:solidFill>
                <a:latin typeface="Cambria" pitchFamily="18" charset="0"/>
              </a:rPr>
              <a:t> Dan </a:t>
            </a:r>
            <a:r>
              <a:rPr lang="en-US" b="1" dirty="0" err="1">
                <a:solidFill>
                  <a:schemeClr val="tx2"/>
                </a:solidFill>
                <a:latin typeface="Cambria" pitchFamily="18" charset="0"/>
              </a:rPr>
              <a:t>Peralatan</a:t>
            </a:r>
            <a:endParaRPr lang="en-US" sz="1400" dirty="0">
              <a:solidFill>
                <a:schemeClr val="tx2"/>
              </a:solidFill>
              <a:latin typeface="Cambria" pitchFamily="18" charset="0"/>
            </a:endParaRPr>
          </a:p>
        </p:txBody>
      </p:sp>
      <p:sp>
        <p:nvSpPr>
          <p:cNvPr id="64521" name="Rectangle 1034"/>
          <p:cNvSpPr>
            <a:spLocks noChangeArrowheads="1"/>
          </p:cNvSpPr>
          <p:nvPr/>
        </p:nvSpPr>
        <p:spPr bwMode="auto">
          <a:xfrm>
            <a:off x="906463" y="3112170"/>
            <a:ext cx="909637"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     Tanah</a:t>
            </a:r>
            <a:endParaRPr lang="en-US" sz="1400" dirty="0">
              <a:solidFill>
                <a:schemeClr val="tx2"/>
              </a:solidFill>
              <a:latin typeface="Cambria" pitchFamily="18" charset="0"/>
            </a:endParaRPr>
          </a:p>
        </p:txBody>
      </p:sp>
      <p:sp>
        <p:nvSpPr>
          <p:cNvPr id="64522" name="Rectangle 1035"/>
          <p:cNvSpPr>
            <a:spLocks noChangeArrowheads="1"/>
          </p:cNvSpPr>
          <p:nvPr/>
        </p:nvSpPr>
        <p:spPr bwMode="auto">
          <a:xfrm>
            <a:off x="7496175" y="3112170"/>
            <a:ext cx="733425"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30,000</a:t>
            </a:r>
            <a:endParaRPr lang="en-US" sz="1400">
              <a:solidFill>
                <a:schemeClr val="tx2"/>
              </a:solidFill>
              <a:latin typeface="Cambria" pitchFamily="18" charset="0"/>
            </a:endParaRPr>
          </a:p>
        </p:txBody>
      </p:sp>
      <p:sp>
        <p:nvSpPr>
          <p:cNvPr id="64523" name="Rectangle 1036"/>
          <p:cNvSpPr>
            <a:spLocks noChangeArrowheads="1"/>
          </p:cNvSpPr>
          <p:nvPr/>
        </p:nvSpPr>
        <p:spPr bwMode="auto">
          <a:xfrm>
            <a:off x="6938963" y="3112170"/>
            <a:ext cx="604837"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RM     </a:t>
            </a:r>
            <a:endParaRPr lang="en-US" sz="1400" dirty="0">
              <a:solidFill>
                <a:schemeClr val="tx2"/>
              </a:solidFill>
              <a:latin typeface="Cambria" pitchFamily="18" charset="0"/>
            </a:endParaRPr>
          </a:p>
        </p:txBody>
      </p:sp>
      <p:sp>
        <p:nvSpPr>
          <p:cNvPr id="64524" name="Rectangle 1037"/>
          <p:cNvSpPr>
            <a:spLocks noChangeArrowheads="1"/>
          </p:cNvSpPr>
          <p:nvPr/>
        </p:nvSpPr>
        <p:spPr bwMode="auto">
          <a:xfrm>
            <a:off x="8440738" y="3112170"/>
            <a:ext cx="50800"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 </a:t>
            </a:r>
            <a:endParaRPr lang="en-US" sz="1400">
              <a:solidFill>
                <a:schemeClr val="tx2"/>
              </a:solidFill>
              <a:latin typeface="Cambria" pitchFamily="18" charset="0"/>
            </a:endParaRPr>
          </a:p>
        </p:txBody>
      </p:sp>
      <p:sp>
        <p:nvSpPr>
          <p:cNvPr id="64525" name="Rectangle 1038"/>
          <p:cNvSpPr>
            <a:spLocks noChangeArrowheads="1"/>
          </p:cNvSpPr>
          <p:nvPr/>
        </p:nvSpPr>
        <p:spPr bwMode="auto">
          <a:xfrm>
            <a:off x="906463" y="3486820"/>
            <a:ext cx="1330325"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     </a:t>
            </a:r>
            <a:r>
              <a:rPr lang="en-US" b="1" dirty="0" err="1">
                <a:solidFill>
                  <a:schemeClr val="tx2"/>
                </a:solidFill>
                <a:latin typeface="Cambria" pitchFamily="18" charset="0"/>
              </a:rPr>
              <a:t>Bangunan</a:t>
            </a:r>
            <a:endParaRPr lang="en-US" sz="1400" dirty="0">
              <a:solidFill>
                <a:schemeClr val="tx2"/>
              </a:solidFill>
              <a:latin typeface="Cambria" pitchFamily="18" charset="0"/>
            </a:endParaRPr>
          </a:p>
        </p:txBody>
      </p:sp>
      <p:sp>
        <p:nvSpPr>
          <p:cNvPr id="64526" name="Rectangle 1039"/>
          <p:cNvSpPr>
            <a:spLocks noChangeArrowheads="1"/>
          </p:cNvSpPr>
          <p:nvPr/>
        </p:nvSpPr>
        <p:spPr bwMode="auto">
          <a:xfrm>
            <a:off x="5998815" y="3501008"/>
            <a:ext cx="733425"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75,000</a:t>
            </a:r>
            <a:endParaRPr lang="en-US" sz="1400" dirty="0">
              <a:solidFill>
                <a:schemeClr val="tx2"/>
              </a:solidFill>
              <a:latin typeface="Cambria" pitchFamily="18" charset="0"/>
            </a:endParaRPr>
          </a:p>
        </p:txBody>
      </p:sp>
      <p:sp>
        <p:nvSpPr>
          <p:cNvPr id="64527" name="Rectangle 1040"/>
          <p:cNvSpPr>
            <a:spLocks noChangeArrowheads="1"/>
          </p:cNvSpPr>
          <p:nvPr/>
        </p:nvSpPr>
        <p:spPr bwMode="auto">
          <a:xfrm>
            <a:off x="5592489" y="3501008"/>
            <a:ext cx="347663"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RM</a:t>
            </a:r>
          </a:p>
        </p:txBody>
      </p:sp>
      <p:sp>
        <p:nvSpPr>
          <p:cNvPr id="64528" name="Rectangle 1041"/>
          <p:cNvSpPr>
            <a:spLocks noChangeArrowheads="1"/>
          </p:cNvSpPr>
          <p:nvPr/>
        </p:nvSpPr>
        <p:spPr bwMode="auto">
          <a:xfrm>
            <a:off x="6470650" y="3657476"/>
            <a:ext cx="50800"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 </a:t>
            </a:r>
            <a:endParaRPr lang="en-US" sz="1400">
              <a:solidFill>
                <a:schemeClr val="tx2"/>
              </a:solidFill>
              <a:latin typeface="Cambria" pitchFamily="18" charset="0"/>
            </a:endParaRPr>
          </a:p>
        </p:txBody>
      </p:sp>
      <p:sp>
        <p:nvSpPr>
          <p:cNvPr id="64529" name="Rectangle 1042"/>
          <p:cNvSpPr>
            <a:spLocks noChangeArrowheads="1"/>
          </p:cNvSpPr>
          <p:nvPr/>
        </p:nvSpPr>
        <p:spPr bwMode="auto">
          <a:xfrm>
            <a:off x="906463" y="3863058"/>
            <a:ext cx="3644900"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          </a:t>
            </a:r>
            <a:r>
              <a:rPr lang="en-US" b="1" dirty="0" err="1">
                <a:solidFill>
                  <a:schemeClr val="tx2"/>
                </a:solidFill>
                <a:latin typeface="Cambria" pitchFamily="18" charset="0"/>
              </a:rPr>
              <a:t>Tolak</a:t>
            </a:r>
            <a:r>
              <a:rPr lang="en-US" b="1" dirty="0">
                <a:solidFill>
                  <a:schemeClr val="tx2"/>
                </a:solidFill>
                <a:latin typeface="Cambria" pitchFamily="18" charset="0"/>
              </a:rPr>
              <a:t>: </a:t>
            </a:r>
            <a:r>
              <a:rPr lang="en-US" b="1" dirty="0" err="1">
                <a:solidFill>
                  <a:schemeClr val="tx2"/>
                </a:solidFill>
                <a:latin typeface="Cambria" pitchFamily="18" charset="0"/>
              </a:rPr>
              <a:t>Susutnilai</a:t>
            </a:r>
            <a:r>
              <a:rPr lang="en-US" b="1" dirty="0">
                <a:solidFill>
                  <a:schemeClr val="tx2"/>
                </a:solidFill>
                <a:latin typeface="Cambria" pitchFamily="18" charset="0"/>
              </a:rPr>
              <a:t> </a:t>
            </a:r>
            <a:r>
              <a:rPr lang="en-US" b="1" dirty="0" err="1">
                <a:solidFill>
                  <a:schemeClr val="tx2"/>
                </a:solidFill>
                <a:latin typeface="Cambria" pitchFamily="18" charset="0"/>
              </a:rPr>
              <a:t>Terkumpul</a:t>
            </a:r>
            <a:endParaRPr lang="en-US" sz="1400" dirty="0">
              <a:solidFill>
                <a:schemeClr val="tx2"/>
              </a:solidFill>
              <a:latin typeface="Cambria" pitchFamily="18" charset="0"/>
            </a:endParaRPr>
          </a:p>
        </p:txBody>
      </p:sp>
      <p:sp>
        <p:nvSpPr>
          <p:cNvPr id="64530" name="Rectangle 1043"/>
          <p:cNvSpPr>
            <a:spLocks noChangeArrowheads="1"/>
          </p:cNvSpPr>
          <p:nvPr/>
        </p:nvSpPr>
        <p:spPr bwMode="auto">
          <a:xfrm>
            <a:off x="5808315" y="3800847"/>
            <a:ext cx="923925"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(45,000)</a:t>
            </a:r>
            <a:endParaRPr lang="en-US" sz="1400" dirty="0">
              <a:solidFill>
                <a:schemeClr val="tx2"/>
              </a:solidFill>
              <a:latin typeface="Cambria" pitchFamily="18" charset="0"/>
            </a:endParaRPr>
          </a:p>
        </p:txBody>
      </p:sp>
      <p:sp>
        <p:nvSpPr>
          <p:cNvPr id="64531" name="Rectangle 1044"/>
          <p:cNvSpPr>
            <a:spLocks noChangeArrowheads="1"/>
          </p:cNvSpPr>
          <p:nvPr/>
        </p:nvSpPr>
        <p:spPr bwMode="auto">
          <a:xfrm>
            <a:off x="6323013" y="4033714"/>
            <a:ext cx="50800"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 </a:t>
            </a:r>
            <a:endParaRPr lang="en-US" sz="1400">
              <a:solidFill>
                <a:schemeClr val="tx2"/>
              </a:solidFill>
              <a:latin typeface="Cambria" pitchFamily="18" charset="0"/>
            </a:endParaRPr>
          </a:p>
        </p:txBody>
      </p:sp>
      <p:sp>
        <p:nvSpPr>
          <p:cNvPr id="64532" name="Rectangle 1045"/>
          <p:cNvSpPr>
            <a:spLocks noChangeArrowheads="1"/>
          </p:cNvSpPr>
          <p:nvPr/>
        </p:nvSpPr>
        <p:spPr bwMode="auto">
          <a:xfrm>
            <a:off x="6405563" y="4033714"/>
            <a:ext cx="50800"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 </a:t>
            </a:r>
            <a:endParaRPr lang="en-US" sz="1400" dirty="0">
              <a:solidFill>
                <a:schemeClr val="tx2"/>
              </a:solidFill>
              <a:latin typeface="Cambria" pitchFamily="18" charset="0"/>
            </a:endParaRPr>
          </a:p>
        </p:txBody>
      </p:sp>
      <p:sp>
        <p:nvSpPr>
          <p:cNvPr id="64533" name="Rectangle 1046"/>
          <p:cNvSpPr>
            <a:spLocks noChangeArrowheads="1"/>
          </p:cNvSpPr>
          <p:nvPr/>
        </p:nvSpPr>
        <p:spPr bwMode="auto">
          <a:xfrm>
            <a:off x="7510983" y="3834408"/>
            <a:ext cx="733425"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30,000</a:t>
            </a:r>
            <a:endParaRPr lang="en-US" sz="1400" dirty="0">
              <a:solidFill>
                <a:schemeClr val="tx2"/>
              </a:solidFill>
              <a:latin typeface="Cambria" pitchFamily="18" charset="0"/>
            </a:endParaRPr>
          </a:p>
        </p:txBody>
      </p:sp>
      <p:sp>
        <p:nvSpPr>
          <p:cNvPr id="64534" name="Rectangle 1047"/>
          <p:cNvSpPr>
            <a:spLocks noChangeArrowheads="1"/>
          </p:cNvSpPr>
          <p:nvPr/>
        </p:nvSpPr>
        <p:spPr bwMode="auto">
          <a:xfrm>
            <a:off x="7883525" y="3863058"/>
            <a:ext cx="307975"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      </a:t>
            </a:r>
            <a:endParaRPr lang="en-US" sz="1400">
              <a:solidFill>
                <a:schemeClr val="tx2"/>
              </a:solidFill>
              <a:latin typeface="Cambria" pitchFamily="18" charset="0"/>
            </a:endParaRPr>
          </a:p>
        </p:txBody>
      </p:sp>
      <p:sp>
        <p:nvSpPr>
          <p:cNvPr id="64535" name="Rectangle 1048"/>
          <p:cNvSpPr>
            <a:spLocks noChangeArrowheads="1"/>
          </p:cNvSpPr>
          <p:nvPr/>
        </p:nvSpPr>
        <p:spPr bwMode="auto">
          <a:xfrm>
            <a:off x="7431088" y="3863058"/>
            <a:ext cx="50800"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 </a:t>
            </a:r>
            <a:endParaRPr lang="en-US" sz="1400">
              <a:solidFill>
                <a:schemeClr val="tx2"/>
              </a:solidFill>
              <a:latin typeface="Cambria" pitchFamily="18" charset="0"/>
            </a:endParaRPr>
          </a:p>
        </p:txBody>
      </p:sp>
      <p:sp>
        <p:nvSpPr>
          <p:cNvPr id="64536" name="Rectangle 1049"/>
          <p:cNvSpPr>
            <a:spLocks noChangeArrowheads="1"/>
          </p:cNvSpPr>
          <p:nvPr/>
        </p:nvSpPr>
        <p:spPr bwMode="auto">
          <a:xfrm>
            <a:off x="906463" y="4239295"/>
            <a:ext cx="1281112"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     </a:t>
            </a:r>
            <a:r>
              <a:rPr lang="en-US" b="1" dirty="0" err="1">
                <a:solidFill>
                  <a:schemeClr val="tx2"/>
                </a:solidFill>
                <a:latin typeface="Cambria" pitchFamily="18" charset="0"/>
              </a:rPr>
              <a:t>Peralatan</a:t>
            </a:r>
            <a:endParaRPr lang="en-US" sz="1400" dirty="0">
              <a:solidFill>
                <a:schemeClr val="tx2"/>
              </a:solidFill>
              <a:latin typeface="Cambria" pitchFamily="18" charset="0"/>
            </a:endParaRPr>
          </a:p>
        </p:txBody>
      </p:sp>
      <p:sp>
        <p:nvSpPr>
          <p:cNvPr id="64537" name="Rectangle 1050"/>
          <p:cNvSpPr>
            <a:spLocks noChangeArrowheads="1"/>
          </p:cNvSpPr>
          <p:nvPr/>
        </p:nvSpPr>
        <p:spPr bwMode="auto">
          <a:xfrm>
            <a:off x="5926807" y="4221088"/>
            <a:ext cx="733425"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19,000</a:t>
            </a:r>
            <a:endParaRPr lang="en-US" sz="1400" dirty="0">
              <a:solidFill>
                <a:schemeClr val="tx2"/>
              </a:solidFill>
              <a:latin typeface="Cambria" pitchFamily="18" charset="0"/>
            </a:endParaRPr>
          </a:p>
        </p:txBody>
      </p:sp>
      <p:sp>
        <p:nvSpPr>
          <p:cNvPr id="64538" name="Rectangle 1051"/>
          <p:cNvSpPr>
            <a:spLocks noChangeArrowheads="1"/>
          </p:cNvSpPr>
          <p:nvPr/>
        </p:nvSpPr>
        <p:spPr bwMode="auto">
          <a:xfrm>
            <a:off x="6323013" y="4409951"/>
            <a:ext cx="103187"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  </a:t>
            </a:r>
            <a:endParaRPr lang="en-US" sz="1400">
              <a:solidFill>
                <a:schemeClr val="tx2"/>
              </a:solidFill>
              <a:latin typeface="Cambria" pitchFamily="18" charset="0"/>
            </a:endParaRPr>
          </a:p>
        </p:txBody>
      </p:sp>
      <p:sp>
        <p:nvSpPr>
          <p:cNvPr id="64539" name="Rectangle 1052"/>
          <p:cNvSpPr>
            <a:spLocks noChangeArrowheads="1"/>
          </p:cNvSpPr>
          <p:nvPr/>
        </p:nvSpPr>
        <p:spPr bwMode="auto">
          <a:xfrm>
            <a:off x="6488113" y="4409951"/>
            <a:ext cx="50800"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 </a:t>
            </a:r>
            <a:endParaRPr lang="en-US" sz="1400">
              <a:solidFill>
                <a:schemeClr val="tx2"/>
              </a:solidFill>
              <a:latin typeface="Cambria" pitchFamily="18" charset="0"/>
            </a:endParaRPr>
          </a:p>
        </p:txBody>
      </p:sp>
      <p:sp>
        <p:nvSpPr>
          <p:cNvPr id="64540" name="Rectangle 1053"/>
          <p:cNvSpPr>
            <a:spLocks noChangeArrowheads="1"/>
          </p:cNvSpPr>
          <p:nvPr/>
        </p:nvSpPr>
        <p:spPr bwMode="auto">
          <a:xfrm>
            <a:off x="906463" y="4615533"/>
            <a:ext cx="3608387"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          </a:t>
            </a:r>
            <a:r>
              <a:rPr lang="en-US" b="1" dirty="0" err="1">
                <a:solidFill>
                  <a:schemeClr val="tx2"/>
                </a:solidFill>
                <a:latin typeface="Cambria" pitchFamily="18" charset="0"/>
              </a:rPr>
              <a:t>Tolak</a:t>
            </a:r>
            <a:r>
              <a:rPr lang="en-US" b="1" dirty="0">
                <a:solidFill>
                  <a:schemeClr val="tx2"/>
                </a:solidFill>
                <a:latin typeface="Cambria" pitchFamily="18" charset="0"/>
              </a:rPr>
              <a:t> :  </a:t>
            </a:r>
            <a:r>
              <a:rPr lang="en-US" b="1" dirty="0" err="1">
                <a:solidFill>
                  <a:schemeClr val="tx2"/>
                </a:solidFill>
                <a:latin typeface="Cambria" pitchFamily="18" charset="0"/>
              </a:rPr>
              <a:t>Susutnilai</a:t>
            </a:r>
            <a:r>
              <a:rPr lang="en-US" b="1" dirty="0">
                <a:solidFill>
                  <a:schemeClr val="tx2"/>
                </a:solidFill>
                <a:latin typeface="Cambria" pitchFamily="18" charset="0"/>
              </a:rPr>
              <a:t> </a:t>
            </a:r>
            <a:r>
              <a:rPr lang="en-US" b="1" dirty="0" err="1">
                <a:solidFill>
                  <a:schemeClr val="tx2"/>
                </a:solidFill>
                <a:latin typeface="Cambria" pitchFamily="18" charset="0"/>
              </a:rPr>
              <a:t>Terkumpul</a:t>
            </a:r>
            <a:endParaRPr lang="en-US" sz="1400" dirty="0">
              <a:solidFill>
                <a:schemeClr val="tx2"/>
              </a:solidFill>
              <a:latin typeface="Cambria" pitchFamily="18" charset="0"/>
            </a:endParaRPr>
          </a:p>
        </p:txBody>
      </p:sp>
      <p:sp>
        <p:nvSpPr>
          <p:cNvPr id="64541" name="Rectangle 1054"/>
          <p:cNvSpPr>
            <a:spLocks noChangeArrowheads="1"/>
          </p:cNvSpPr>
          <p:nvPr/>
        </p:nvSpPr>
        <p:spPr bwMode="auto">
          <a:xfrm>
            <a:off x="5944840" y="4520927"/>
            <a:ext cx="787400"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(1,500)</a:t>
            </a:r>
            <a:endParaRPr lang="en-US" sz="1400" dirty="0">
              <a:solidFill>
                <a:schemeClr val="tx2"/>
              </a:solidFill>
              <a:latin typeface="Cambria" pitchFamily="18" charset="0"/>
            </a:endParaRPr>
          </a:p>
        </p:txBody>
      </p:sp>
      <p:sp>
        <p:nvSpPr>
          <p:cNvPr id="64542" name="Rectangle 1055"/>
          <p:cNvSpPr>
            <a:spLocks noChangeArrowheads="1"/>
          </p:cNvSpPr>
          <p:nvPr/>
        </p:nvSpPr>
        <p:spPr bwMode="auto">
          <a:xfrm>
            <a:off x="6323013" y="4786189"/>
            <a:ext cx="103187"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  </a:t>
            </a:r>
            <a:endParaRPr lang="en-US" sz="1400">
              <a:solidFill>
                <a:schemeClr val="tx2"/>
              </a:solidFill>
              <a:latin typeface="Cambria" pitchFamily="18" charset="0"/>
            </a:endParaRPr>
          </a:p>
        </p:txBody>
      </p:sp>
      <p:sp>
        <p:nvSpPr>
          <p:cNvPr id="64543" name="Rectangle 1056"/>
          <p:cNvSpPr>
            <a:spLocks noChangeArrowheads="1"/>
          </p:cNvSpPr>
          <p:nvPr/>
        </p:nvSpPr>
        <p:spPr bwMode="auto">
          <a:xfrm>
            <a:off x="6488113" y="4786189"/>
            <a:ext cx="50800"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 </a:t>
            </a:r>
            <a:endParaRPr lang="en-US" sz="1400">
              <a:solidFill>
                <a:schemeClr val="tx2"/>
              </a:solidFill>
              <a:latin typeface="Cambria" pitchFamily="18" charset="0"/>
            </a:endParaRPr>
          </a:p>
        </p:txBody>
      </p:sp>
      <p:sp>
        <p:nvSpPr>
          <p:cNvPr id="64544" name="Rectangle 1057"/>
          <p:cNvSpPr>
            <a:spLocks noChangeArrowheads="1"/>
          </p:cNvSpPr>
          <p:nvPr/>
        </p:nvSpPr>
        <p:spPr bwMode="auto">
          <a:xfrm>
            <a:off x="7496175" y="4554488"/>
            <a:ext cx="733425"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17,500</a:t>
            </a:r>
            <a:endParaRPr lang="en-US" sz="1400">
              <a:solidFill>
                <a:schemeClr val="tx2"/>
              </a:solidFill>
              <a:latin typeface="Cambria" pitchFamily="18" charset="0"/>
            </a:endParaRPr>
          </a:p>
        </p:txBody>
      </p:sp>
      <p:sp>
        <p:nvSpPr>
          <p:cNvPr id="64545" name="Rectangle 1058"/>
          <p:cNvSpPr>
            <a:spLocks noChangeArrowheads="1"/>
          </p:cNvSpPr>
          <p:nvPr/>
        </p:nvSpPr>
        <p:spPr bwMode="auto">
          <a:xfrm>
            <a:off x="7883525" y="4615533"/>
            <a:ext cx="307975"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      </a:t>
            </a:r>
            <a:endParaRPr lang="en-US" sz="1400">
              <a:solidFill>
                <a:schemeClr val="tx2"/>
              </a:solidFill>
              <a:latin typeface="Cambria" pitchFamily="18" charset="0"/>
            </a:endParaRPr>
          </a:p>
        </p:txBody>
      </p:sp>
      <p:sp>
        <p:nvSpPr>
          <p:cNvPr id="64546" name="Rectangle 1059"/>
          <p:cNvSpPr>
            <a:spLocks noChangeArrowheads="1"/>
          </p:cNvSpPr>
          <p:nvPr/>
        </p:nvSpPr>
        <p:spPr bwMode="auto">
          <a:xfrm>
            <a:off x="8375650" y="4615533"/>
            <a:ext cx="50800"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 </a:t>
            </a:r>
            <a:endParaRPr lang="en-US" sz="1400">
              <a:solidFill>
                <a:schemeClr val="tx2"/>
              </a:solidFill>
              <a:latin typeface="Cambria" pitchFamily="18" charset="0"/>
            </a:endParaRPr>
          </a:p>
        </p:txBody>
      </p:sp>
      <p:sp>
        <p:nvSpPr>
          <p:cNvPr id="64547" name="Rectangle 1060"/>
          <p:cNvSpPr>
            <a:spLocks noChangeArrowheads="1"/>
          </p:cNvSpPr>
          <p:nvPr/>
        </p:nvSpPr>
        <p:spPr bwMode="auto">
          <a:xfrm>
            <a:off x="906463" y="4990183"/>
            <a:ext cx="3951287" cy="276225"/>
          </a:xfrm>
          <a:prstGeom prst="rect">
            <a:avLst/>
          </a:prstGeom>
          <a:noFill/>
          <a:ln w="9525">
            <a:noFill/>
            <a:miter lim="800000"/>
            <a:headEnd/>
            <a:tailEnd/>
          </a:ln>
        </p:spPr>
        <p:txBody>
          <a:bodyPr wrap="none" lIns="0" tIns="0" rIns="0" bIns="0">
            <a:spAutoFit/>
          </a:bodyPr>
          <a:lstStyle/>
          <a:p>
            <a:pPr>
              <a:defRPr/>
            </a:pPr>
            <a:r>
              <a:rPr lang="en-US" b="1" dirty="0" err="1">
                <a:solidFill>
                  <a:schemeClr val="tx2"/>
                </a:solidFill>
                <a:latin typeface="Cambria" pitchFamily="18" charset="0"/>
              </a:rPr>
              <a:t>Jumlah</a:t>
            </a:r>
            <a:r>
              <a:rPr lang="en-US" b="1" dirty="0">
                <a:solidFill>
                  <a:schemeClr val="tx2"/>
                </a:solidFill>
                <a:latin typeface="Cambria" pitchFamily="18" charset="0"/>
              </a:rPr>
              <a:t> </a:t>
            </a:r>
            <a:r>
              <a:rPr lang="en-US" b="1" dirty="0" err="1">
                <a:solidFill>
                  <a:schemeClr val="tx2"/>
                </a:solidFill>
                <a:latin typeface="Cambria" pitchFamily="18" charset="0"/>
              </a:rPr>
              <a:t>Hartanah</a:t>
            </a:r>
            <a:r>
              <a:rPr lang="en-US" b="1" dirty="0">
                <a:solidFill>
                  <a:schemeClr val="tx2"/>
                </a:solidFill>
                <a:latin typeface="Cambria" pitchFamily="18" charset="0"/>
              </a:rPr>
              <a:t>, </a:t>
            </a:r>
            <a:r>
              <a:rPr lang="en-US" b="1" dirty="0" err="1">
                <a:solidFill>
                  <a:schemeClr val="tx2"/>
                </a:solidFill>
                <a:latin typeface="Cambria" pitchFamily="18" charset="0"/>
              </a:rPr>
              <a:t>Loji</a:t>
            </a:r>
            <a:r>
              <a:rPr lang="en-US" b="1" dirty="0">
                <a:solidFill>
                  <a:schemeClr val="tx2"/>
                </a:solidFill>
                <a:latin typeface="Cambria" pitchFamily="18" charset="0"/>
              </a:rPr>
              <a:t> Dan </a:t>
            </a:r>
            <a:r>
              <a:rPr lang="en-US" b="1" dirty="0" err="1">
                <a:solidFill>
                  <a:schemeClr val="tx2"/>
                </a:solidFill>
                <a:latin typeface="Cambria" pitchFamily="18" charset="0"/>
              </a:rPr>
              <a:t>Peralatan</a:t>
            </a:r>
            <a:endParaRPr lang="en-US" sz="1400" dirty="0">
              <a:solidFill>
                <a:schemeClr val="tx2"/>
              </a:solidFill>
              <a:latin typeface="Cambria" pitchFamily="18" charset="0"/>
            </a:endParaRPr>
          </a:p>
        </p:txBody>
      </p:sp>
      <p:sp>
        <p:nvSpPr>
          <p:cNvPr id="64548" name="Rectangle 1061"/>
          <p:cNvSpPr>
            <a:spLocks noChangeArrowheads="1"/>
          </p:cNvSpPr>
          <p:nvPr/>
        </p:nvSpPr>
        <p:spPr bwMode="auto">
          <a:xfrm>
            <a:off x="7496175" y="4990183"/>
            <a:ext cx="733425"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77,500</a:t>
            </a:r>
            <a:endParaRPr lang="en-US" sz="1400" dirty="0">
              <a:solidFill>
                <a:schemeClr val="tx2"/>
              </a:solidFill>
              <a:latin typeface="Cambria" pitchFamily="18" charset="0"/>
            </a:endParaRPr>
          </a:p>
        </p:txBody>
      </p:sp>
      <p:sp>
        <p:nvSpPr>
          <p:cNvPr id="64549" name="Rectangle 1062"/>
          <p:cNvSpPr>
            <a:spLocks noChangeArrowheads="1"/>
          </p:cNvSpPr>
          <p:nvPr/>
        </p:nvSpPr>
        <p:spPr bwMode="auto">
          <a:xfrm>
            <a:off x="6938963" y="4990183"/>
            <a:ext cx="604837" cy="276225"/>
          </a:xfrm>
          <a:prstGeom prst="rect">
            <a:avLst/>
          </a:prstGeom>
          <a:noFill/>
          <a:ln w="9525">
            <a:noFill/>
            <a:miter lim="800000"/>
            <a:headEnd/>
            <a:tailEnd/>
          </a:ln>
        </p:spPr>
        <p:txBody>
          <a:bodyPr wrap="none" lIns="0" tIns="0" rIns="0" bIns="0">
            <a:spAutoFit/>
          </a:bodyPr>
          <a:lstStyle/>
          <a:p>
            <a:pPr>
              <a:defRPr/>
            </a:pPr>
            <a:r>
              <a:rPr lang="en-US" b="1" dirty="0">
                <a:solidFill>
                  <a:schemeClr val="tx2"/>
                </a:solidFill>
                <a:latin typeface="Cambria" pitchFamily="18" charset="0"/>
              </a:rPr>
              <a:t>RM     </a:t>
            </a:r>
            <a:endParaRPr lang="en-US" sz="1400" dirty="0">
              <a:solidFill>
                <a:schemeClr val="tx2"/>
              </a:solidFill>
              <a:latin typeface="Cambria" pitchFamily="18" charset="0"/>
            </a:endParaRPr>
          </a:p>
        </p:txBody>
      </p:sp>
      <p:sp>
        <p:nvSpPr>
          <p:cNvPr id="64550" name="Rectangle 1063"/>
          <p:cNvSpPr>
            <a:spLocks noChangeArrowheads="1"/>
          </p:cNvSpPr>
          <p:nvPr/>
        </p:nvSpPr>
        <p:spPr bwMode="auto">
          <a:xfrm>
            <a:off x="8440738" y="4990183"/>
            <a:ext cx="50800" cy="276225"/>
          </a:xfrm>
          <a:prstGeom prst="rect">
            <a:avLst/>
          </a:prstGeom>
          <a:noFill/>
          <a:ln w="9525">
            <a:noFill/>
            <a:miter lim="800000"/>
            <a:headEnd/>
            <a:tailEnd/>
          </a:ln>
        </p:spPr>
        <p:txBody>
          <a:bodyPr wrap="none" lIns="0" tIns="0" rIns="0" bIns="0">
            <a:spAutoFit/>
          </a:bodyPr>
          <a:lstStyle/>
          <a:p>
            <a:pPr>
              <a:defRPr/>
            </a:pPr>
            <a:r>
              <a:rPr lang="en-US" b="1">
                <a:solidFill>
                  <a:schemeClr val="tx2"/>
                </a:solidFill>
                <a:latin typeface="Cambria" pitchFamily="18" charset="0"/>
              </a:rPr>
              <a:t> </a:t>
            </a:r>
            <a:endParaRPr lang="en-US" sz="1400">
              <a:solidFill>
                <a:schemeClr val="tx2"/>
              </a:solidFill>
              <a:latin typeface="Cambria" pitchFamily="18" charset="0"/>
            </a:endParaRPr>
          </a:p>
        </p:txBody>
      </p:sp>
      <p:sp>
        <p:nvSpPr>
          <p:cNvPr id="64558" name="Rectangle 1073"/>
          <p:cNvSpPr>
            <a:spLocks noChangeArrowheads="1"/>
          </p:cNvSpPr>
          <p:nvPr/>
        </p:nvSpPr>
        <p:spPr bwMode="auto">
          <a:xfrm>
            <a:off x="6876677" y="5346576"/>
            <a:ext cx="1655763" cy="45719"/>
          </a:xfrm>
          <a:prstGeom prst="rect">
            <a:avLst/>
          </a:prstGeom>
          <a:solidFill>
            <a:srgbClr val="000000"/>
          </a:solidFill>
          <a:ln w="9525">
            <a:noFill/>
            <a:miter lim="800000"/>
            <a:headEnd/>
            <a:tailEnd/>
          </a:ln>
        </p:spPr>
        <p:txBody>
          <a:bodyPr/>
          <a:lstStyle/>
          <a:p>
            <a:pPr>
              <a:defRPr/>
            </a:pPr>
            <a:endParaRPr lang="en-US" sz="1400">
              <a:solidFill>
                <a:schemeClr val="tx2"/>
              </a:solidFill>
              <a:latin typeface="Cambria" pitchFamily="18" charset="0"/>
            </a:endParaRPr>
          </a:p>
        </p:txBody>
      </p:sp>
      <p:sp>
        <p:nvSpPr>
          <p:cNvPr id="64561" name="Line 1077"/>
          <p:cNvSpPr>
            <a:spLocks noChangeShapeType="1"/>
          </p:cNvSpPr>
          <p:nvPr/>
        </p:nvSpPr>
        <p:spPr bwMode="auto">
          <a:xfrm>
            <a:off x="654050" y="2843883"/>
            <a:ext cx="8001000" cy="0"/>
          </a:xfrm>
          <a:prstGeom prst="line">
            <a:avLst/>
          </a:prstGeom>
          <a:noFill/>
          <a:ln w="12700">
            <a:solidFill>
              <a:srgbClr val="4C2E00"/>
            </a:solidFill>
            <a:round/>
            <a:headEnd/>
            <a:tailEnd/>
          </a:ln>
        </p:spPr>
        <p:txBody>
          <a:bodyPr wrap="none" anchor="ctr"/>
          <a:lstStyle/>
          <a:p>
            <a:pPr>
              <a:defRPr/>
            </a:pPr>
            <a:endParaRPr lang="en-US" sz="1400">
              <a:solidFill>
                <a:schemeClr val="tx2"/>
              </a:solidFill>
              <a:latin typeface="Cambria" pitchFamily="18" charset="0"/>
            </a:endParaRPr>
          </a:p>
        </p:txBody>
      </p:sp>
      <p:sp>
        <p:nvSpPr>
          <p:cNvPr id="49" name="Rectangle 1073"/>
          <p:cNvSpPr>
            <a:spLocks noChangeArrowheads="1"/>
          </p:cNvSpPr>
          <p:nvPr/>
        </p:nvSpPr>
        <p:spPr bwMode="auto">
          <a:xfrm>
            <a:off x="6876677" y="4940817"/>
            <a:ext cx="1655763" cy="45719"/>
          </a:xfrm>
          <a:prstGeom prst="rect">
            <a:avLst/>
          </a:prstGeom>
          <a:solidFill>
            <a:srgbClr val="000000"/>
          </a:solidFill>
          <a:ln w="9525">
            <a:noFill/>
            <a:miter lim="800000"/>
            <a:headEnd/>
            <a:tailEnd/>
          </a:ln>
        </p:spPr>
        <p:txBody>
          <a:bodyPr/>
          <a:lstStyle/>
          <a:p>
            <a:pPr>
              <a:defRPr/>
            </a:pPr>
            <a:endParaRPr lang="en-US" sz="1400">
              <a:solidFill>
                <a:schemeClr val="tx2"/>
              </a:solidFill>
              <a:latin typeface="Cambria" pitchFamily="18" charset="0"/>
            </a:endParaRPr>
          </a:p>
        </p:txBody>
      </p:sp>
      <p:sp>
        <p:nvSpPr>
          <p:cNvPr id="50" name="Rectangle 1073"/>
          <p:cNvSpPr>
            <a:spLocks noChangeArrowheads="1"/>
          </p:cNvSpPr>
          <p:nvPr/>
        </p:nvSpPr>
        <p:spPr bwMode="auto">
          <a:xfrm>
            <a:off x="6876677" y="5418584"/>
            <a:ext cx="1655763" cy="45719"/>
          </a:xfrm>
          <a:prstGeom prst="rect">
            <a:avLst/>
          </a:prstGeom>
          <a:solidFill>
            <a:srgbClr val="000000"/>
          </a:solidFill>
          <a:ln w="9525">
            <a:noFill/>
            <a:miter lim="800000"/>
            <a:headEnd/>
            <a:tailEnd/>
          </a:ln>
        </p:spPr>
        <p:txBody>
          <a:bodyPr/>
          <a:lstStyle/>
          <a:p>
            <a:pPr>
              <a:defRPr/>
            </a:pPr>
            <a:endParaRPr lang="en-US" sz="1400">
              <a:solidFill>
                <a:schemeClr val="tx2"/>
              </a:solidFill>
              <a:latin typeface="Cambria" pitchFamily="18" charset="0"/>
            </a:endParaRPr>
          </a:p>
        </p:txBody>
      </p:sp>
      <p:sp>
        <p:nvSpPr>
          <p:cNvPr id="51" name="Rectangle 1073"/>
          <p:cNvSpPr>
            <a:spLocks noChangeArrowheads="1"/>
          </p:cNvSpPr>
          <p:nvPr/>
        </p:nvSpPr>
        <p:spPr bwMode="auto">
          <a:xfrm>
            <a:off x="5436096" y="4149080"/>
            <a:ext cx="1408583" cy="45719"/>
          </a:xfrm>
          <a:prstGeom prst="rect">
            <a:avLst/>
          </a:prstGeom>
          <a:solidFill>
            <a:srgbClr val="000000"/>
          </a:solidFill>
          <a:ln w="9525">
            <a:noFill/>
            <a:miter lim="800000"/>
            <a:headEnd/>
            <a:tailEnd/>
          </a:ln>
        </p:spPr>
        <p:txBody>
          <a:bodyPr/>
          <a:lstStyle/>
          <a:p>
            <a:pPr>
              <a:defRPr/>
            </a:pPr>
            <a:endParaRPr lang="en-US" sz="1400">
              <a:solidFill>
                <a:schemeClr val="tx2"/>
              </a:solidFill>
              <a:latin typeface="Cambria" pitchFamily="18" charset="0"/>
            </a:endParaRPr>
          </a:p>
        </p:txBody>
      </p:sp>
      <p:sp>
        <p:nvSpPr>
          <p:cNvPr id="52" name="Rectangle 1073"/>
          <p:cNvSpPr>
            <a:spLocks noChangeArrowheads="1"/>
          </p:cNvSpPr>
          <p:nvPr/>
        </p:nvSpPr>
        <p:spPr bwMode="auto">
          <a:xfrm>
            <a:off x="5508104" y="4869160"/>
            <a:ext cx="1408583" cy="45719"/>
          </a:xfrm>
          <a:prstGeom prst="rect">
            <a:avLst/>
          </a:prstGeom>
          <a:solidFill>
            <a:srgbClr val="000000"/>
          </a:solidFill>
          <a:ln w="9525">
            <a:noFill/>
            <a:miter lim="800000"/>
            <a:headEnd/>
            <a:tailEnd/>
          </a:ln>
        </p:spPr>
        <p:txBody>
          <a:bodyPr/>
          <a:lstStyle/>
          <a:p>
            <a:pPr>
              <a:defRPr/>
            </a:pPr>
            <a:endParaRPr lang="en-US" sz="1400">
              <a:solidFill>
                <a:schemeClr val="tx2"/>
              </a:solidFill>
              <a:latin typeface="Cambria" pitchFamily="18" charset="0"/>
            </a:endParaRPr>
          </a:p>
        </p:txBody>
      </p:sp>
    </p:spTree>
    <p:extLst>
      <p:ext uri="{BB962C8B-B14F-4D97-AF65-F5344CB8AC3E}">
        <p14:creationId xmlns:p14="http://schemas.microsoft.com/office/powerpoint/2010/main" val="320902228"/>
      </p:ext>
    </p:extLst>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503238" y="1374775"/>
            <a:ext cx="8183562" cy="4187825"/>
          </a:xfrm>
        </p:spPr>
        <p:txBody>
          <a:bodyPr/>
          <a:lstStyle/>
          <a:p>
            <a:r>
              <a:rPr lang="en-US" sz="2400" dirty="0" smtClean="0">
                <a:latin typeface="Cambria" pitchFamily="18" charset="0"/>
              </a:rPr>
              <a:t>MAMPU </a:t>
            </a:r>
            <a:r>
              <a:rPr lang="en-US" sz="2400" dirty="0" err="1" smtClean="0">
                <a:latin typeface="Cambria" pitchFamily="18" charset="0"/>
              </a:rPr>
              <a:t>memperoleh</a:t>
            </a:r>
            <a:r>
              <a:rPr lang="en-US" sz="2400" dirty="0" smtClean="0">
                <a:latin typeface="Cambria" pitchFamily="18" charset="0"/>
              </a:rPr>
              <a:t> </a:t>
            </a:r>
            <a:r>
              <a:rPr lang="en-US" sz="2400" dirty="0" err="1" smtClean="0">
                <a:latin typeface="Cambria" pitchFamily="18" charset="0"/>
              </a:rPr>
              <a:t>sebuah</a:t>
            </a:r>
            <a:r>
              <a:rPr lang="en-US" sz="2400" dirty="0" smtClean="0">
                <a:latin typeface="Cambria" pitchFamily="18" charset="0"/>
              </a:rPr>
              <a:t> server </a:t>
            </a:r>
            <a:r>
              <a:rPr lang="en-US" sz="2400" dirty="0" err="1" smtClean="0">
                <a:latin typeface="Cambria" pitchFamily="18" charset="0"/>
              </a:rPr>
              <a:t>utama</a:t>
            </a:r>
            <a:r>
              <a:rPr lang="en-US" sz="2400" dirty="0" smtClean="0">
                <a:latin typeface="Cambria" pitchFamily="18" charset="0"/>
              </a:rPr>
              <a:t> </a:t>
            </a:r>
            <a:r>
              <a:rPr lang="en-US" sz="2400" dirty="0" err="1" smtClean="0">
                <a:latin typeface="Cambria" pitchFamily="18" charset="0"/>
              </a:rPr>
              <a:t>pada</a:t>
            </a:r>
            <a:r>
              <a:rPr lang="en-US" sz="2400" dirty="0" smtClean="0">
                <a:latin typeface="Cambria" pitchFamily="18" charset="0"/>
              </a:rPr>
              <a:t> 1 </a:t>
            </a:r>
            <a:r>
              <a:rPr lang="en-US" sz="2400" dirty="0" err="1" smtClean="0">
                <a:latin typeface="Cambria" pitchFamily="18" charset="0"/>
              </a:rPr>
              <a:t>Julai</a:t>
            </a:r>
            <a:r>
              <a:rPr lang="en-US" sz="2400" dirty="0" smtClean="0">
                <a:latin typeface="Cambria" pitchFamily="18" charset="0"/>
              </a:rPr>
              <a:t> 2012 (</a:t>
            </a:r>
            <a:r>
              <a:rPr lang="en-US" sz="2400" dirty="0" err="1" smtClean="0">
                <a:latin typeface="Cambria" pitchFamily="18" charset="0"/>
              </a:rPr>
              <a:t>tarikh</a:t>
            </a:r>
            <a:r>
              <a:rPr lang="en-US" sz="2400" dirty="0" smtClean="0">
                <a:latin typeface="Cambria" pitchFamily="18" charset="0"/>
              </a:rPr>
              <a:t> </a:t>
            </a:r>
            <a:r>
              <a:rPr lang="en-US" sz="2400" dirty="0" err="1" smtClean="0">
                <a:latin typeface="Cambria" pitchFamily="18" charset="0"/>
              </a:rPr>
              <a:t>penghantaran</a:t>
            </a:r>
            <a:r>
              <a:rPr lang="en-US" sz="2400" dirty="0" smtClean="0">
                <a:latin typeface="Cambria" pitchFamily="18" charset="0"/>
              </a:rPr>
              <a:t>). Kos yang </a:t>
            </a:r>
            <a:r>
              <a:rPr lang="en-US" sz="2400" dirty="0" err="1" smtClean="0">
                <a:latin typeface="Cambria" pitchFamily="18" charset="0"/>
              </a:rPr>
              <a:t>terlibat</a:t>
            </a:r>
            <a:r>
              <a:rPr lang="en-US" sz="2400" dirty="0" smtClean="0">
                <a:latin typeface="Cambria" pitchFamily="18" charset="0"/>
              </a:rPr>
              <a:t> </a:t>
            </a:r>
            <a:r>
              <a:rPr lang="en-US" sz="2400" dirty="0" err="1" smtClean="0">
                <a:latin typeface="Cambria" pitchFamily="18" charset="0"/>
              </a:rPr>
              <a:t>adalah</a:t>
            </a:r>
            <a:r>
              <a:rPr lang="en-US" sz="2400" dirty="0" smtClean="0">
                <a:latin typeface="Cambria" pitchFamily="18" charset="0"/>
              </a:rPr>
              <a:t> </a:t>
            </a:r>
            <a:r>
              <a:rPr lang="en-US" sz="2400" dirty="0" err="1" smtClean="0">
                <a:latin typeface="Cambria" pitchFamily="18" charset="0"/>
              </a:rPr>
              <a:t>seperti</a:t>
            </a:r>
            <a:r>
              <a:rPr lang="en-US" sz="2400" dirty="0" smtClean="0">
                <a:latin typeface="Cambria" pitchFamily="18" charset="0"/>
              </a:rPr>
              <a:t> </a:t>
            </a:r>
            <a:r>
              <a:rPr lang="en-US" sz="2400" dirty="0" err="1" smtClean="0">
                <a:latin typeface="Cambria" pitchFamily="18" charset="0"/>
              </a:rPr>
              <a:t>berikut</a:t>
            </a:r>
            <a:r>
              <a:rPr lang="en-US" sz="2400" dirty="0" smtClean="0">
                <a:latin typeface="Cambria" pitchFamily="18" charset="0"/>
              </a:rPr>
              <a:t>:</a:t>
            </a:r>
          </a:p>
          <a:p>
            <a:pPr lvl="1"/>
            <a:r>
              <a:rPr lang="en-US" sz="2000" dirty="0" smtClean="0">
                <a:latin typeface="Cambria" pitchFamily="18" charset="0"/>
              </a:rPr>
              <a:t>Kos </a:t>
            </a:r>
            <a:r>
              <a:rPr lang="en-US" sz="2000" dirty="0" err="1" smtClean="0">
                <a:latin typeface="Cambria" pitchFamily="18" charset="0"/>
              </a:rPr>
              <a:t>berkaitan</a:t>
            </a:r>
            <a:r>
              <a:rPr lang="en-US" sz="2000" dirty="0" smtClean="0">
                <a:latin typeface="Cambria" pitchFamily="18" charset="0"/>
              </a:rPr>
              <a:t> </a:t>
            </a:r>
            <a:r>
              <a:rPr lang="en-US" sz="2000" dirty="0" err="1" smtClean="0">
                <a:latin typeface="Cambria" pitchFamily="18" charset="0"/>
              </a:rPr>
              <a:t>perundingan</a:t>
            </a:r>
            <a:r>
              <a:rPr lang="en-US" sz="2000" dirty="0" smtClean="0">
                <a:latin typeface="Cambria" pitchFamily="18" charset="0"/>
              </a:rPr>
              <a:t> </a:t>
            </a:r>
            <a:r>
              <a:rPr lang="en-US" sz="2000" dirty="0" err="1" smtClean="0">
                <a:latin typeface="Cambria" pitchFamily="18" charset="0"/>
              </a:rPr>
              <a:t>dalam</a:t>
            </a:r>
            <a:r>
              <a:rPr lang="en-US" sz="2000" dirty="0" smtClean="0">
                <a:latin typeface="Cambria" pitchFamily="18" charset="0"/>
              </a:rPr>
              <a:t>  </a:t>
            </a:r>
            <a:r>
              <a:rPr lang="en-US" sz="2000" dirty="0" err="1" smtClean="0">
                <a:latin typeface="Cambria" pitchFamily="18" charset="0"/>
              </a:rPr>
              <a:t>membantu</a:t>
            </a:r>
            <a:r>
              <a:rPr lang="en-US" sz="2000" dirty="0" smtClean="0">
                <a:latin typeface="Cambria" pitchFamily="18" charset="0"/>
              </a:rPr>
              <a:t> MAMPU </a:t>
            </a:r>
            <a:r>
              <a:rPr lang="en-US" sz="2000" dirty="0" err="1" smtClean="0">
                <a:latin typeface="Cambria" pitchFamily="18" charset="0"/>
              </a:rPr>
              <a:t>menentukan</a:t>
            </a:r>
            <a:r>
              <a:rPr lang="en-US" sz="2000" dirty="0" smtClean="0">
                <a:latin typeface="Cambria" pitchFamily="18" charset="0"/>
              </a:rPr>
              <a:t> </a:t>
            </a:r>
            <a:r>
              <a:rPr lang="en-US" sz="2000" dirty="0" err="1" smtClean="0">
                <a:latin typeface="Cambria" pitchFamily="18" charset="0"/>
              </a:rPr>
              <a:t>jenis</a:t>
            </a:r>
            <a:r>
              <a:rPr lang="en-US" sz="2000" dirty="0" smtClean="0">
                <a:latin typeface="Cambria" pitchFamily="18" charset="0"/>
              </a:rPr>
              <a:t> </a:t>
            </a:r>
            <a:r>
              <a:rPr lang="en-US" sz="2000" dirty="0" err="1" smtClean="0">
                <a:latin typeface="Cambria" pitchFamily="18" charset="0"/>
              </a:rPr>
              <a:t>dan</a:t>
            </a:r>
            <a:r>
              <a:rPr lang="en-US" sz="2000" dirty="0" smtClean="0">
                <a:latin typeface="Cambria" pitchFamily="18" charset="0"/>
              </a:rPr>
              <a:t> </a:t>
            </a:r>
            <a:r>
              <a:rPr lang="en-US" sz="2000" dirty="0" err="1" smtClean="0">
                <a:latin typeface="Cambria" pitchFamily="18" charset="0"/>
              </a:rPr>
              <a:t>tahap</a:t>
            </a:r>
            <a:r>
              <a:rPr lang="en-US" sz="2000" dirty="0" smtClean="0">
                <a:latin typeface="Cambria" pitchFamily="18" charset="0"/>
              </a:rPr>
              <a:t> </a:t>
            </a:r>
            <a:r>
              <a:rPr lang="en-US" sz="2000" dirty="0" err="1" smtClean="0">
                <a:latin typeface="Cambria" pitchFamily="18" charset="0"/>
              </a:rPr>
              <a:t>prestasi</a:t>
            </a:r>
            <a:r>
              <a:rPr lang="en-US" sz="2000" dirty="0" smtClean="0">
                <a:latin typeface="Cambria" pitchFamily="18" charset="0"/>
              </a:rPr>
              <a:t> server </a:t>
            </a:r>
            <a:r>
              <a:rPr lang="en-US" sz="2000" dirty="0" err="1" smtClean="0">
                <a:latin typeface="Cambria" pitchFamily="18" charset="0"/>
              </a:rPr>
              <a:t>Utama</a:t>
            </a:r>
            <a:r>
              <a:rPr lang="en-US" sz="2000" dirty="0" smtClean="0">
                <a:latin typeface="Cambria" pitchFamily="18" charset="0"/>
              </a:rPr>
              <a:t>: RM 4,000</a:t>
            </a:r>
          </a:p>
          <a:p>
            <a:pPr lvl="1"/>
            <a:r>
              <a:rPr lang="en-US" sz="2000" dirty="0" err="1" smtClean="0">
                <a:latin typeface="Cambria" pitchFamily="18" charset="0"/>
              </a:rPr>
              <a:t>Harga</a:t>
            </a:r>
            <a:r>
              <a:rPr lang="en-US" sz="2000" dirty="0" smtClean="0">
                <a:latin typeface="Cambria" pitchFamily="18" charset="0"/>
              </a:rPr>
              <a:t> </a:t>
            </a:r>
            <a:r>
              <a:rPr lang="en-US" sz="2000" dirty="0" err="1" smtClean="0">
                <a:latin typeface="Cambria" pitchFamily="18" charset="0"/>
              </a:rPr>
              <a:t>pembelian</a:t>
            </a:r>
            <a:r>
              <a:rPr lang="en-US" sz="2000" dirty="0" smtClean="0">
                <a:latin typeface="Cambria" pitchFamily="18" charset="0"/>
              </a:rPr>
              <a:t>: RM50,000</a:t>
            </a:r>
          </a:p>
          <a:p>
            <a:pPr lvl="1"/>
            <a:r>
              <a:rPr lang="en-US" sz="2000" dirty="0" err="1" smtClean="0">
                <a:latin typeface="Cambria" pitchFamily="18" charset="0"/>
              </a:rPr>
              <a:t>Duti</a:t>
            </a:r>
            <a:r>
              <a:rPr lang="en-US" sz="2000" dirty="0" smtClean="0">
                <a:latin typeface="Cambria" pitchFamily="18" charset="0"/>
              </a:rPr>
              <a:t> import: RM2,000</a:t>
            </a:r>
          </a:p>
          <a:p>
            <a:pPr lvl="1"/>
            <a:r>
              <a:rPr lang="en-US" sz="2000" dirty="0" err="1" smtClean="0">
                <a:latin typeface="Cambria" pitchFamily="18" charset="0"/>
              </a:rPr>
              <a:t>Perbelanjaan</a:t>
            </a:r>
            <a:r>
              <a:rPr lang="en-US" sz="2000" dirty="0" smtClean="0">
                <a:latin typeface="Cambria" pitchFamily="18" charset="0"/>
              </a:rPr>
              <a:t> </a:t>
            </a:r>
            <a:r>
              <a:rPr lang="en-US" sz="2000" dirty="0" err="1" smtClean="0">
                <a:latin typeface="Cambria" pitchFamily="18" charset="0"/>
              </a:rPr>
              <a:t>Pengangkutan</a:t>
            </a:r>
            <a:r>
              <a:rPr lang="en-US" sz="2000" dirty="0" smtClean="0">
                <a:latin typeface="Cambria" pitchFamily="18" charset="0"/>
              </a:rPr>
              <a:t>: RM3,000</a:t>
            </a:r>
          </a:p>
          <a:p>
            <a:pPr lvl="1"/>
            <a:r>
              <a:rPr lang="en-US" sz="2000" dirty="0" err="1" smtClean="0">
                <a:latin typeface="Cambria" pitchFamily="18" charset="0"/>
              </a:rPr>
              <a:t>Perbelanjaan</a:t>
            </a:r>
            <a:r>
              <a:rPr lang="en-US" sz="2000" dirty="0" smtClean="0">
                <a:latin typeface="Cambria" pitchFamily="18" charset="0"/>
              </a:rPr>
              <a:t> </a:t>
            </a:r>
            <a:r>
              <a:rPr lang="en-US" sz="2000" dirty="0" err="1" smtClean="0">
                <a:latin typeface="Cambria" pitchFamily="18" charset="0"/>
              </a:rPr>
              <a:t>Pemasangan</a:t>
            </a:r>
            <a:r>
              <a:rPr lang="en-US" sz="2000" dirty="0" smtClean="0">
                <a:latin typeface="Cambria" pitchFamily="18" charset="0"/>
              </a:rPr>
              <a:t> RM5,000</a:t>
            </a:r>
          </a:p>
          <a:p>
            <a:r>
              <a:rPr lang="fr-BE" sz="2400" dirty="0" err="1" smtClean="0">
                <a:latin typeface="Cambria" pitchFamily="18" charset="0"/>
              </a:rPr>
              <a:t>Anggaran</a:t>
            </a:r>
            <a:r>
              <a:rPr lang="fr-BE" sz="2400" dirty="0" smtClean="0">
                <a:latin typeface="Cambria" pitchFamily="18" charset="0"/>
              </a:rPr>
              <a:t> </a:t>
            </a:r>
            <a:r>
              <a:rPr lang="fr-BE" sz="2400" dirty="0" err="1" smtClean="0">
                <a:latin typeface="Cambria" pitchFamily="18" charset="0"/>
              </a:rPr>
              <a:t>hayat</a:t>
            </a:r>
            <a:r>
              <a:rPr lang="fr-BE" sz="2400" dirty="0" smtClean="0">
                <a:latin typeface="Cambria" pitchFamily="18" charset="0"/>
              </a:rPr>
              <a:t>/</a:t>
            </a:r>
            <a:r>
              <a:rPr lang="fr-BE" sz="2400" dirty="0" err="1" smtClean="0">
                <a:latin typeface="Cambria" pitchFamily="18" charset="0"/>
              </a:rPr>
              <a:t>Usia</a:t>
            </a:r>
            <a:r>
              <a:rPr lang="fr-BE" sz="2400" dirty="0" smtClean="0">
                <a:latin typeface="Cambria" pitchFamily="18" charset="0"/>
              </a:rPr>
              <a:t> </a:t>
            </a:r>
            <a:r>
              <a:rPr lang="fr-BE" sz="2400" dirty="0" err="1" smtClean="0">
                <a:latin typeface="Cambria" pitchFamily="18" charset="0"/>
              </a:rPr>
              <a:t>berguna</a:t>
            </a:r>
            <a:r>
              <a:rPr lang="fr-BE" sz="2400" dirty="0" smtClean="0">
                <a:latin typeface="Cambria" pitchFamily="18" charset="0"/>
              </a:rPr>
              <a:t> </a:t>
            </a:r>
            <a:r>
              <a:rPr lang="fr-BE" sz="2400" dirty="0" err="1" smtClean="0">
                <a:latin typeface="Cambria" pitchFamily="18" charset="0"/>
              </a:rPr>
              <a:t>pada</a:t>
            </a:r>
            <a:r>
              <a:rPr lang="fr-BE" sz="2400" dirty="0" smtClean="0">
                <a:latin typeface="Cambria" pitchFamily="18" charset="0"/>
              </a:rPr>
              <a:t> </a:t>
            </a:r>
            <a:r>
              <a:rPr lang="fr-BE" sz="2400" dirty="0" err="1" smtClean="0">
                <a:latin typeface="Cambria" pitchFamily="18" charset="0"/>
              </a:rPr>
              <a:t>mulanya</a:t>
            </a:r>
            <a:r>
              <a:rPr lang="fr-BE" sz="2400" dirty="0" smtClean="0">
                <a:latin typeface="Cambria" pitchFamily="18" charset="0"/>
              </a:rPr>
              <a:t> </a:t>
            </a:r>
            <a:r>
              <a:rPr lang="fr-BE" sz="2400" dirty="0" err="1" smtClean="0">
                <a:latin typeface="Cambria" pitchFamily="18" charset="0"/>
              </a:rPr>
              <a:t>adalah</a:t>
            </a:r>
            <a:r>
              <a:rPr lang="fr-BE" sz="2400" dirty="0" smtClean="0">
                <a:latin typeface="Cambria" pitchFamily="18" charset="0"/>
              </a:rPr>
              <a:t> </a:t>
            </a:r>
            <a:r>
              <a:rPr lang="fr-BE" sz="2400" dirty="0" err="1" smtClean="0">
                <a:latin typeface="Cambria" pitchFamily="18" charset="0"/>
              </a:rPr>
              <a:t>selama</a:t>
            </a:r>
            <a:r>
              <a:rPr lang="fr-BE" sz="2400" dirty="0" smtClean="0">
                <a:latin typeface="Cambria" pitchFamily="18" charset="0"/>
              </a:rPr>
              <a:t> 5 </a:t>
            </a:r>
            <a:r>
              <a:rPr lang="fr-BE" sz="2400" dirty="0" err="1" smtClean="0">
                <a:latin typeface="Cambria" pitchFamily="18" charset="0"/>
              </a:rPr>
              <a:t>tahun</a:t>
            </a:r>
            <a:endParaRPr lang="en-US" sz="2400" dirty="0" smtClean="0">
              <a:latin typeface="Cambria" pitchFamily="18" charset="0"/>
            </a:endParaRPr>
          </a:p>
          <a:p>
            <a:endParaRPr lang="en-US" sz="2400" dirty="0" smtClean="0">
              <a:latin typeface="Cambria" pitchFamily="18" charset="0"/>
            </a:endParaRPr>
          </a:p>
        </p:txBody>
      </p:sp>
      <p:sp>
        <p:nvSpPr>
          <p:cNvPr id="4" name="Title 1"/>
          <p:cNvSpPr txBox="1">
            <a:spLocks/>
          </p:cNvSpPr>
          <p:nvPr/>
        </p:nvSpPr>
        <p:spPr>
          <a:xfrm>
            <a:off x="457200" y="836613"/>
            <a:ext cx="8229600" cy="854075"/>
          </a:xfrm>
          <a:prstGeom prst="rect">
            <a:avLst/>
          </a:prstGeom>
        </p:spPr>
        <p:txBody>
          <a:bodyPr/>
          <a:lstStyle/>
          <a:p>
            <a:pPr eaLnBrk="0" hangingPunct="0">
              <a:defRPr/>
            </a:pPr>
            <a:r>
              <a:rPr lang="en-US" sz="2400" b="1" dirty="0">
                <a:latin typeface="Cambria" pitchFamily="18" charset="0"/>
                <a:ea typeface="+mj-ea"/>
                <a:cs typeface="+mj-cs"/>
              </a:rPr>
              <a:t>ILUSTRASI   : PEREKODAN </a:t>
            </a:r>
            <a:r>
              <a:rPr lang="en-US" sz="2400" b="1" dirty="0" smtClean="0">
                <a:latin typeface="Cambria" pitchFamily="18" charset="0"/>
                <a:ea typeface="+mj-ea"/>
                <a:cs typeface="+mj-cs"/>
              </a:rPr>
              <a:t>HLP</a:t>
            </a:r>
            <a:endParaRPr lang="en-MY" sz="2400" b="1" dirty="0">
              <a:latin typeface="Cambria" pitchFamily="18" charset="0"/>
              <a:ea typeface="+mj-ea"/>
              <a:cs typeface="+mj-cs"/>
            </a:endParaRPr>
          </a:p>
        </p:txBody>
      </p:sp>
    </p:spTree>
    <p:extLst>
      <p:ext uri="{BB962C8B-B14F-4D97-AF65-F5344CB8AC3E}">
        <p14:creationId xmlns:p14="http://schemas.microsoft.com/office/powerpoint/2010/main" val="2726602660"/>
      </p:ext>
    </p:extLst>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24421" y="1124743"/>
            <a:ext cx="8305800" cy="4090045"/>
          </a:xfrm>
          <a:prstGeom prst="rect">
            <a:avLst/>
          </a:prstGeom>
          <a:noFill/>
          <a:ln w="9525">
            <a:noFill/>
            <a:miter lim="800000"/>
            <a:headEnd/>
            <a:tailEnd/>
          </a:ln>
        </p:spPr>
        <p:txBody>
          <a:bodyPr lIns="182880" tIns="91440"/>
          <a:lstStyle/>
          <a:p>
            <a:pPr eaLnBrk="0" hangingPunct="0">
              <a:spcBef>
                <a:spcPts val="0"/>
              </a:spcBef>
              <a:spcAft>
                <a:spcPts val="0"/>
              </a:spcAft>
              <a:buClr>
                <a:schemeClr val="accent1"/>
              </a:buClr>
              <a:buSzPct val="80000"/>
              <a:defRPr/>
            </a:pPr>
            <a:r>
              <a:rPr lang="en-GB" dirty="0">
                <a:latin typeface="Cambria" pitchFamily="18" charset="0"/>
              </a:rPr>
              <a:t>Kos </a:t>
            </a:r>
            <a:r>
              <a:rPr lang="en-GB" dirty="0" err="1" smtClean="0">
                <a:latin typeface="Cambria" pitchFamily="18" charset="0"/>
              </a:rPr>
              <a:t>Perolehan</a:t>
            </a:r>
            <a:r>
              <a:rPr lang="en-GB" dirty="0" smtClean="0">
                <a:latin typeface="Cambria" pitchFamily="18" charset="0"/>
              </a:rPr>
              <a:t>  </a:t>
            </a:r>
            <a:r>
              <a:rPr lang="en-GB" dirty="0">
                <a:latin typeface="Cambria" pitchFamily="18" charset="0"/>
              </a:rPr>
              <a:t>= RM60,000 (50,000 + 2,000 + 3,000 + 5,000)</a:t>
            </a:r>
          </a:p>
          <a:p>
            <a:pPr eaLnBrk="0" hangingPunct="0">
              <a:spcBef>
                <a:spcPts val="0"/>
              </a:spcBef>
              <a:spcAft>
                <a:spcPts val="0"/>
              </a:spcAft>
              <a:buClr>
                <a:schemeClr val="accent1"/>
              </a:buClr>
              <a:buSzPct val="80000"/>
              <a:defRPr/>
            </a:pPr>
            <a:endParaRPr lang="en-GB" sz="800" dirty="0">
              <a:latin typeface="Cambria" pitchFamily="18" charset="0"/>
            </a:endParaRPr>
          </a:p>
          <a:p>
            <a:pPr eaLnBrk="0" hangingPunct="0">
              <a:spcBef>
                <a:spcPts val="0"/>
              </a:spcBef>
              <a:spcAft>
                <a:spcPts val="0"/>
              </a:spcAft>
              <a:buClr>
                <a:schemeClr val="accent1"/>
              </a:buClr>
              <a:buSzPct val="80000"/>
              <a:defRPr/>
            </a:pPr>
            <a:r>
              <a:rPr lang="en-US" sz="2000" dirty="0">
                <a:latin typeface="Cambria" pitchFamily="18" charset="0"/>
                <a:cs typeface="Arial" pitchFamily="34" charset="0"/>
              </a:rPr>
              <a:t>Kos </a:t>
            </a:r>
            <a:r>
              <a:rPr lang="en-US" sz="2000" dirty="0" err="1">
                <a:latin typeface="Cambria" pitchFamily="18" charset="0"/>
                <a:cs typeface="Arial" pitchFamily="34" charset="0"/>
              </a:rPr>
              <a:t>Perundingan</a:t>
            </a:r>
            <a:r>
              <a:rPr lang="en-US" sz="2000" dirty="0">
                <a:latin typeface="Cambria" pitchFamily="18" charset="0"/>
                <a:cs typeface="Arial" pitchFamily="34" charset="0"/>
              </a:rPr>
              <a:t> adalah </a:t>
            </a:r>
            <a:r>
              <a:rPr lang="en-US" sz="2000" dirty="0" err="1">
                <a:latin typeface="Cambria" pitchFamily="18" charset="0"/>
                <a:cs typeface="Arial" pitchFamily="34" charset="0"/>
              </a:rPr>
              <a:t>tidak</a:t>
            </a:r>
            <a:r>
              <a:rPr lang="en-US" sz="2000" dirty="0">
                <a:latin typeface="Cambria" pitchFamily="18" charset="0"/>
                <a:cs typeface="Arial" pitchFamily="34" charset="0"/>
              </a:rPr>
              <a:t> </a:t>
            </a:r>
            <a:r>
              <a:rPr lang="en-US" sz="2000" dirty="0" err="1">
                <a:latin typeface="Cambria" pitchFamily="18" charset="0"/>
                <a:cs typeface="Arial" pitchFamily="34" charset="0"/>
              </a:rPr>
              <a:t>termasuk</a:t>
            </a:r>
            <a:r>
              <a:rPr lang="en-US" sz="2000" dirty="0">
                <a:latin typeface="Cambria" pitchFamily="18" charset="0"/>
                <a:cs typeface="Arial" pitchFamily="34" charset="0"/>
              </a:rPr>
              <a:t> </a:t>
            </a:r>
            <a:r>
              <a:rPr lang="en-US" sz="2000" dirty="0" err="1">
                <a:latin typeface="Cambria" pitchFamily="18" charset="0"/>
                <a:cs typeface="Arial" pitchFamily="34" charset="0"/>
              </a:rPr>
              <a:t>dalam</a:t>
            </a:r>
            <a:r>
              <a:rPr lang="en-US" sz="2000" dirty="0">
                <a:latin typeface="Cambria" pitchFamily="18" charset="0"/>
                <a:cs typeface="Arial" pitchFamily="34" charset="0"/>
              </a:rPr>
              <a:t> Kos </a:t>
            </a:r>
            <a:r>
              <a:rPr lang="en-US" sz="2000" dirty="0" err="1">
                <a:latin typeface="Cambria" pitchFamily="18" charset="0"/>
                <a:cs typeface="Arial" pitchFamily="34" charset="0"/>
              </a:rPr>
              <a:t>pemerolehan</a:t>
            </a:r>
            <a:r>
              <a:rPr lang="en-US" sz="2000" dirty="0">
                <a:latin typeface="Cambria" pitchFamily="18" charset="0"/>
                <a:cs typeface="Arial" pitchFamily="34" charset="0"/>
              </a:rPr>
              <a:t> server </a:t>
            </a:r>
            <a:r>
              <a:rPr lang="en-US" sz="2000" dirty="0" err="1">
                <a:latin typeface="Cambria" pitchFamily="18" charset="0"/>
                <a:cs typeface="Arial" pitchFamily="34" charset="0"/>
              </a:rPr>
              <a:t>utama</a:t>
            </a:r>
            <a:r>
              <a:rPr lang="en-US" sz="2000" dirty="0">
                <a:latin typeface="Cambria" pitchFamily="18" charset="0"/>
                <a:cs typeface="Arial" pitchFamily="34" charset="0"/>
              </a:rPr>
              <a:t> </a:t>
            </a:r>
            <a:r>
              <a:rPr lang="en-US" sz="2000" dirty="0" err="1">
                <a:latin typeface="Cambria" pitchFamily="18" charset="0"/>
                <a:cs typeface="Arial" pitchFamily="34" charset="0"/>
              </a:rPr>
              <a:t>kerana</a:t>
            </a:r>
            <a:r>
              <a:rPr lang="en-US" sz="2000" dirty="0">
                <a:latin typeface="Cambria" pitchFamily="18" charset="0"/>
                <a:cs typeface="Arial" pitchFamily="34" charset="0"/>
              </a:rPr>
              <a:t> </a:t>
            </a:r>
            <a:r>
              <a:rPr lang="en-US" sz="2000" dirty="0" err="1" smtClean="0">
                <a:latin typeface="Cambria" pitchFamily="18" charset="0"/>
                <a:cs typeface="Arial" pitchFamily="34" charset="0"/>
              </a:rPr>
              <a:t>ianya</a:t>
            </a:r>
            <a:r>
              <a:rPr lang="en-US" sz="2000" dirty="0" smtClean="0">
                <a:latin typeface="Cambria" pitchFamily="18" charset="0"/>
                <a:cs typeface="Arial" pitchFamily="34" charset="0"/>
              </a:rPr>
              <a:t> </a:t>
            </a:r>
            <a:r>
              <a:rPr lang="en-US" sz="2000" dirty="0" err="1">
                <a:latin typeface="Cambria" pitchFamily="18" charset="0"/>
                <a:cs typeface="Arial" pitchFamily="34" charset="0"/>
              </a:rPr>
              <a:t>tidak</a:t>
            </a:r>
            <a:r>
              <a:rPr lang="en-US" sz="2000" dirty="0">
                <a:latin typeface="Cambria" pitchFamily="18" charset="0"/>
                <a:cs typeface="Arial" pitchFamily="34" charset="0"/>
              </a:rPr>
              <a:t> </a:t>
            </a:r>
            <a:r>
              <a:rPr lang="en-US" sz="2000" dirty="0" err="1">
                <a:latin typeface="Cambria" pitchFamily="18" charset="0"/>
                <a:cs typeface="Arial" pitchFamily="34" charset="0"/>
              </a:rPr>
              <a:t>dikaitkan</a:t>
            </a:r>
            <a:r>
              <a:rPr lang="en-US" sz="2000" dirty="0">
                <a:latin typeface="Cambria" pitchFamily="18" charset="0"/>
                <a:cs typeface="Arial" pitchFamily="34" charset="0"/>
              </a:rPr>
              <a:t> </a:t>
            </a:r>
            <a:r>
              <a:rPr lang="en-US" sz="2000" dirty="0" err="1">
                <a:latin typeface="Cambria" pitchFamily="18" charset="0"/>
                <a:cs typeface="Arial" pitchFamily="34" charset="0"/>
              </a:rPr>
              <a:t>secara</a:t>
            </a:r>
            <a:r>
              <a:rPr lang="en-US" sz="2000" dirty="0">
                <a:latin typeface="Cambria" pitchFamily="18" charset="0"/>
                <a:cs typeface="Arial" pitchFamily="34" charset="0"/>
              </a:rPr>
              <a:t> </a:t>
            </a:r>
            <a:r>
              <a:rPr lang="en-US" sz="2000" dirty="0" err="1">
                <a:latin typeface="Cambria" pitchFamily="18" charset="0"/>
                <a:cs typeface="Arial" pitchFamily="34" charset="0"/>
              </a:rPr>
              <a:t>langsung</a:t>
            </a:r>
            <a:r>
              <a:rPr lang="en-US" sz="2000" dirty="0">
                <a:latin typeface="Cambria" pitchFamily="18" charset="0"/>
                <a:cs typeface="Arial" pitchFamily="34" charset="0"/>
              </a:rPr>
              <a:t> </a:t>
            </a:r>
            <a:r>
              <a:rPr lang="en-US" sz="2000" dirty="0" err="1">
                <a:latin typeface="Cambria" pitchFamily="18" charset="0"/>
                <a:cs typeface="Arial" pitchFamily="34" charset="0"/>
              </a:rPr>
              <a:t>kepada</a:t>
            </a:r>
            <a:r>
              <a:rPr lang="en-US" sz="2000" dirty="0">
                <a:latin typeface="Cambria" pitchFamily="18" charset="0"/>
                <a:cs typeface="Arial" pitchFamily="34" charset="0"/>
              </a:rPr>
              <a:t> </a:t>
            </a:r>
            <a:r>
              <a:rPr lang="en-US" sz="2000" dirty="0" err="1">
                <a:latin typeface="Cambria" pitchFamily="18" charset="0"/>
                <a:cs typeface="Arial" pitchFamily="34" charset="0"/>
              </a:rPr>
              <a:t>sistem</a:t>
            </a:r>
            <a:r>
              <a:rPr lang="en-US" sz="2000" dirty="0">
                <a:latin typeface="Cambria" pitchFamily="18" charset="0"/>
                <a:cs typeface="Arial" pitchFamily="34" charset="0"/>
              </a:rPr>
              <a:t> yang </a:t>
            </a:r>
            <a:r>
              <a:rPr lang="en-US" sz="2000" dirty="0" err="1">
                <a:latin typeface="Cambria" pitchFamily="18" charset="0"/>
                <a:cs typeface="Arial" pitchFamily="34" charset="0"/>
              </a:rPr>
              <a:t>telah</a:t>
            </a:r>
            <a:r>
              <a:rPr lang="en-US" sz="2000" dirty="0">
                <a:latin typeface="Cambria" pitchFamily="18" charset="0"/>
                <a:cs typeface="Arial" pitchFamily="34" charset="0"/>
              </a:rPr>
              <a:t> </a:t>
            </a:r>
            <a:r>
              <a:rPr lang="en-US" sz="2000" dirty="0" err="1" smtClean="0">
                <a:latin typeface="Cambria" pitchFamily="18" charset="0"/>
                <a:cs typeface="Arial" pitchFamily="34" charset="0"/>
              </a:rPr>
              <a:t>dibeli</a:t>
            </a:r>
            <a:endParaRPr lang="en-GB" sz="1050" dirty="0">
              <a:latin typeface="Cambria" pitchFamily="18" charset="0"/>
            </a:endParaRPr>
          </a:p>
          <a:p>
            <a:pPr eaLnBrk="0" hangingPunct="0">
              <a:spcBef>
                <a:spcPts val="0"/>
              </a:spcBef>
              <a:spcAft>
                <a:spcPts val="0"/>
              </a:spcAft>
              <a:buClr>
                <a:schemeClr val="accent1"/>
              </a:buClr>
              <a:buSzPct val="80000"/>
              <a:defRPr/>
            </a:pPr>
            <a:endParaRPr lang="en-GB" dirty="0">
              <a:latin typeface="Cambria" pitchFamily="18" charset="0"/>
            </a:endParaRPr>
          </a:p>
          <a:p>
            <a:pPr eaLnBrk="0" hangingPunct="0">
              <a:spcBef>
                <a:spcPts val="0"/>
              </a:spcBef>
              <a:spcAft>
                <a:spcPts val="0"/>
              </a:spcAft>
              <a:buClr>
                <a:schemeClr val="accent1"/>
              </a:buClr>
              <a:buSzPct val="80000"/>
              <a:defRPr/>
            </a:pPr>
            <a:r>
              <a:rPr lang="en-GB" dirty="0" err="1" smtClean="0">
                <a:latin typeface="Cambria" pitchFamily="18" charset="0"/>
              </a:rPr>
              <a:t>Belanja</a:t>
            </a:r>
            <a:r>
              <a:rPr lang="en-GB" dirty="0" smtClean="0">
                <a:latin typeface="Cambria" pitchFamily="18" charset="0"/>
              </a:rPr>
              <a:t> </a:t>
            </a:r>
            <a:r>
              <a:rPr lang="en-GB" dirty="0" err="1">
                <a:latin typeface="Cambria" pitchFamily="18" charset="0"/>
              </a:rPr>
              <a:t>Susut</a:t>
            </a:r>
            <a:r>
              <a:rPr lang="en-GB" dirty="0">
                <a:latin typeface="Cambria" pitchFamily="18" charset="0"/>
              </a:rPr>
              <a:t> </a:t>
            </a:r>
            <a:r>
              <a:rPr lang="en-GB" dirty="0" err="1">
                <a:latin typeface="Cambria" pitchFamily="18" charset="0"/>
              </a:rPr>
              <a:t>Nilai</a:t>
            </a:r>
            <a:r>
              <a:rPr lang="en-GB" dirty="0">
                <a:latin typeface="Cambria" pitchFamily="18" charset="0"/>
              </a:rPr>
              <a:t> </a:t>
            </a:r>
            <a:r>
              <a:rPr lang="en-GB" dirty="0" err="1">
                <a:latin typeface="Cambria" pitchFamily="18" charset="0"/>
              </a:rPr>
              <a:t>Bulanan</a:t>
            </a:r>
            <a:r>
              <a:rPr lang="en-GB" dirty="0" smtClean="0">
                <a:latin typeface="Cambria" pitchFamily="18" charset="0"/>
              </a:rPr>
              <a:t>:</a:t>
            </a:r>
            <a:endParaRPr lang="en-GB" dirty="0">
              <a:latin typeface="Cambria" pitchFamily="18" charset="0"/>
            </a:endParaRPr>
          </a:p>
        </p:txBody>
      </p:sp>
      <p:graphicFrame>
        <p:nvGraphicFramePr>
          <p:cNvPr id="5" name="Group 121"/>
          <p:cNvGraphicFramePr>
            <a:graphicFrameLocks noGrp="1"/>
          </p:cNvGraphicFramePr>
          <p:nvPr>
            <p:extLst>
              <p:ext uri="{D42A27DB-BD31-4B8C-83A1-F6EECF244321}">
                <p14:modId xmlns:p14="http://schemas.microsoft.com/office/powerpoint/2010/main" val="584889864"/>
              </p:ext>
            </p:extLst>
          </p:nvPr>
        </p:nvGraphicFramePr>
        <p:xfrm>
          <a:off x="6588224" y="4027924"/>
          <a:ext cx="2133600" cy="1890417"/>
        </p:xfrm>
        <a:graphic>
          <a:graphicData uri="http://schemas.openxmlformats.org/drawingml/2006/table">
            <a:tbl>
              <a:tblPr/>
              <a:tblGrid>
                <a:gridCol w="1066800"/>
                <a:gridCol w="1066800"/>
              </a:tblGrid>
              <a:tr h="346678">
                <a:tc>
                  <a:txBody>
                    <a:bodyPr/>
                    <a:lstStyle/>
                    <a:p>
                      <a:pPr marL="0" marR="0" lvl="0" indent="0" algn="ctr" defTabSz="914400" rtl="0" eaLnBrk="0" fontAlgn="base" latinLnBrk="0" hangingPunct="0">
                        <a:lnSpc>
                          <a:spcPts val="2700"/>
                        </a:lnSpc>
                        <a:spcBef>
                          <a:spcPct val="0"/>
                        </a:spcBef>
                        <a:spcAft>
                          <a:spcPts val="1300"/>
                        </a:spcAft>
                        <a:buClr>
                          <a:srgbClr val="A11D26"/>
                        </a:buClr>
                        <a:buSzTx/>
                        <a:buFontTx/>
                        <a:buNone/>
                        <a:tabLst/>
                      </a:pPr>
                      <a:r>
                        <a:rPr kumimoji="0" lang="en-GB" sz="1900" b="0" i="0" u="none" strike="noStrike" cap="none" normalizeH="0" baseline="0" dirty="0" smtClean="0">
                          <a:ln>
                            <a:noFill/>
                          </a:ln>
                          <a:solidFill>
                            <a:srgbClr val="000000"/>
                          </a:solidFill>
                          <a:effectLst/>
                          <a:latin typeface="Cambria" pitchFamily="18" charset="0"/>
                        </a:rPr>
                        <a:t>2012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ts val="2700"/>
                        </a:lnSpc>
                        <a:spcBef>
                          <a:spcPct val="0"/>
                        </a:spcBef>
                        <a:spcAft>
                          <a:spcPts val="1300"/>
                        </a:spcAft>
                        <a:buClr>
                          <a:srgbClr val="A11D26"/>
                        </a:buClr>
                        <a:buSzTx/>
                        <a:buFontTx/>
                        <a:buNone/>
                        <a:tabLst/>
                      </a:pPr>
                      <a:r>
                        <a:rPr kumimoji="0" lang="en-US" sz="1900" b="0" i="0" u="none" strike="noStrike" cap="none" normalizeH="0" baseline="0" dirty="0" smtClean="0">
                          <a:ln>
                            <a:noFill/>
                          </a:ln>
                          <a:solidFill>
                            <a:srgbClr val="000000"/>
                          </a:solidFill>
                          <a:effectLst/>
                          <a:latin typeface="Cambria" pitchFamily="18" charset="0"/>
                        </a:rPr>
                        <a:t>2013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485355">
                <a:tc>
                  <a:txBody>
                    <a:bodyPr/>
                    <a:lstStyle/>
                    <a:p>
                      <a:pPr marL="0" marR="0" lvl="0" indent="0" algn="r" defTabSz="914400" rtl="0" eaLnBrk="0" fontAlgn="base" latinLnBrk="0" hangingPunct="0">
                        <a:lnSpc>
                          <a:spcPts val="2700"/>
                        </a:lnSpc>
                        <a:spcBef>
                          <a:spcPct val="0"/>
                        </a:spcBef>
                        <a:spcAft>
                          <a:spcPct val="0"/>
                        </a:spcAft>
                        <a:buClr>
                          <a:srgbClr val="A11D26"/>
                        </a:buClr>
                        <a:buSzTx/>
                        <a:buFontTx/>
                        <a:buNone/>
                        <a:tabLst/>
                      </a:pPr>
                      <a:endParaRPr kumimoji="0" lang="en-GB" sz="1900" b="0" i="0" u="none" strike="noStrike" cap="none" normalizeH="0" baseline="0" dirty="0" smtClean="0">
                        <a:ln>
                          <a:noFill/>
                        </a:ln>
                        <a:solidFill>
                          <a:srgbClr val="000000"/>
                        </a:solidFill>
                        <a:effectLst/>
                        <a:latin typeface="Cambria"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0" fontAlgn="base" latinLnBrk="0" hangingPunct="0">
                        <a:lnSpc>
                          <a:spcPts val="2700"/>
                        </a:lnSpc>
                        <a:spcBef>
                          <a:spcPct val="0"/>
                        </a:spcBef>
                        <a:spcAft>
                          <a:spcPct val="0"/>
                        </a:spcAft>
                        <a:buClr>
                          <a:srgbClr val="A11D26"/>
                        </a:buClr>
                        <a:buSzTx/>
                        <a:buFontTx/>
                        <a:buNone/>
                        <a:tabLst/>
                      </a:pPr>
                      <a:endParaRPr kumimoji="0" lang="en-GB" sz="1700" b="0" i="0" u="none" strike="noStrike" cap="none" normalizeH="0" baseline="0" dirty="0" smtClean="0">
                        <a:ln>
                          <a:noFill/>
                        </a:ln>
                        <a:solidFill>
                          <a:srgbClr val="000000"/>
                        </a:solidFill>
                        <a:effectLst/>
                        <a:latin typeface="Cambria"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485355">
                <a:tc>
                  <a:txBody>
                    <a:bodyPr/>
                    <a:lstStyle/>
                    <a:p>
                      <a:pPr marL="0" marR="0" lvl="0" indent="0" algn="r" defTabSz="914400" rtl="0" eaLnBrk="0" fontAlgn="base" latinLnBrk="0" hangingPunct="0">
                        <a:lnSpc>
                          <a:spcPts val="2700"/>
                        </a:lnSpc>
                        <a:spcBef>
                          <a:spcPct val="0"/>
                        </a:spcBef>
                        <a:spcAft>
                          <a:spcPct val="0"/>
                        </a:spcAft>
                        <a:buClr>
                          <a:srgbClr val="A11D26"/>
                        </a:buClr>
                        <a:buSzTx/>
                        <a:buFontTx/>
                        <a:buNone/>
                        <a:tabLst/>
                      </a:pPr>
                      <a:endParaRPr kumimoji="0" lang="en-GB" sz="1900" b="0" i="0" u="none" strike="noStrike" cap="none" normalizeH="0" baseline="0" dirty="0" smtClean="0">
                        <a:ln>
                          <a:noFill/>
                        </a:ln>
                        <a:solidFill>
                          <a:srgbClr val="000000"/>
                        </a:solidFill>
                        <a:effectLst/>
                        <a:latin typeface="Cambria"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0" fontAlgn="base" latinLnBrk="0" hangingPunct="0">
                        <a:lnSpc>
                          <a:spcPts val="2700"/>
                        </a:lnSpc>
                        <a:spcBef>
                          <a:spcPct val="0"/>
                        </a:spcBef>
                        <a:spcAft>
                          <a:spcPct val="0"/>
                        </a:spcAft>
                        <a:buClr>
                          <a:srgbClr val="A11D26"/>
                        </a:buClr>
                        <a:buSzTx/>
                        <a:buFontTx/>
                        <a:buNone/>
                        <a:tabLst/>
                      </a:pPr>
                      <a:endParaRPr kumimoji="0" lang="en-GB" sz="1700" b="0" i="0" u="none" strike="noStrike" cap="none" normalizeH="0" baseline="0" dirty="0" smtClean="0">
                        <a:ln>
                          <a:noFill/>
                        </a:ln>
                        <a:solidFill>
                          <a:srgbClr val="000000"/>
                        </a:solidFill>
                        <a:effectLst/>
                        <a:latin typeface="Cambria"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485355">
                <a:tc>
                  <a:txBody>
                    <a:bodyPr/>
                    <a:lstStyle/>
                    <a:p>
                      <a:pPr marL="0" marR="0" lvl="0" indent="0" algn="r" defTabSz="914400" rtl="0" eaLnBrk="0" fontAlgn="base" latinLnBrk="0" hangingPunct="0">
                        <a:lnSpc>
                          <a:spcPts val="2700"/>
                        </a:lnSpc>
                        <a:spcBef>
                          <a:spcPct val="0"/>
                        </a:spcBef>
                        <a:spcAft>
                          <a:spcPct val="0"/>
                        </a:spcAft>
                        <a:buClr>
                          <a:srgbClr val="A11D26"/>
                        </a:buClr>
                        <a:buSzTx/>
                        <a:buFontTx/>
                        <a:buNone/>
                        <a:tabLst/>
                      </a:pPr>
                      <a:endParaRPr kumimoji="0" lang="en-GB" sz="1900" b="0" i="0" u="none" strike="noStrike" cap="none" normalizeH="0" baseline="0" dirty="0" smtClean="0">
                        <a:ln>
                          <a:noFill/>
                        </a:ln>
                        <a:solidFill>
                          <a:srgbClr val="000000"/>
                        </a:solidFill>
                        <a:effectLst/>
                        <a:latin typeface="Cambria"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0" fontAlgn="base" latinLnBrk="0" hangingPunct="0">
                        <a:lnSpc>
                          <a:spcPts val="2700"/>
                        </a:lnSpc>
                        <a:spcBef>
                          <a:spcPct val="0"/>
                        </a:spcBef>
                        <a:spcAft>
                          <a:spcPct val="0"/>
                        </a:spcAft>
                        <a:buClr>
                          <a:srgbClr val="A11D26"/>
                        </a:buClr>
                        <a:buSzTx/>
                        <a:buFontTx/>
                        <a:buNone/>
                        <a:tabLst/>
                      </a:pPr>
                      <a:endParaRPr kumimoji="0" lang="en-GB" sz="1700" b="0" i="0" u="none" strike="noStrike" cap="none" normalizeH="0" baseline="0" dirty="0" smtClean="0">
                        <a:ln>
                          <a:noFill/>
                        </a:ln>
                        <a:solidFill>
                          <a:srgbClr val="000000"/>
                        </a:solidFill>
                        <a:effectLst/>
                        <a:latin typeface="Cambria"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6" name="Text Box 97"/>
          <p:cNvSpPr txBox="1">
            <a:spLocks noChangeArrowheads="1"/>
          </p:cNvSpPr>
          <p:nvPr/>
        </p:nvSpPr>
        <p:spPr bwMode="auto">
          <a:xfrm>
            <a:off x="3953991" y="4509120"/>
            <a:ext cx="2562225" cy="350837"/>
          </a:xfrm>
          <a:prstGeom prst="rect">
            <a:avLst/>
          </a:prstGeom>
          <a:noFill/>
          <a:ln w="9525">
            <a:noFill/>
            <a:miter lim="800000"/>
            <a:headEnd/>
            <a:tailEnd/>
          </a:ln>
        </p:spPr>
        <p:txBody>
          <a:bodyPr>
            <a:spAutoFit/>
          </a:bodyPr>
          <a:lstStyle/>
          <a:p>
            <a:pPr algn="r">
              <a:defRPr/>
            </a:pPr>
            <a:r>
              <a:rPr lang="en-GB" sz="1700" b="1" dirty="0" err="1">
                <a:solidFill>
                  <a:srgbClr val="263582"/>
                </a:solidFill>
                <a:latin typeface="Cambria" pitchFamily="18" charset="0"/>
                <a:cs typeface="Arial" pitchFamily="34" charset="0"/>
              </a:rPr>
              <a:t>Amaun</a:t>
            </a:r>
            <a:r>
              <a:rPr lang="en-GB" sz="1700" b="1" dirty="0">
                <a:solidFill>
                  <a:srgbClr val="263582"/>
                </a:solidFill>
                <a:latin typeface="Cambria" pitchFamily="18" charset="0"/>
                <a:cs typeface="Arial" pitchFamily="34" charset="0"/>
              </a:rPr>
              <a:t> </a:t>
            </a:r>
            <a:r>
              <a:rPr lang="en-GB" sz="1700" b="1" dirty="0" err="1">
                <a:solidFill>
                  <a:srgbClr val="263582"/>
                </a:solidFill>
                <a:latin typeface="Cambria" pitchFamily="18" charset="0"/>
                <a:cs typeface="Arial" pitchFamily="34" charset="0"/>
              </a:rPr>
              <a:t>Kasar</a:t>
            </a:r>
            <a:r>
              <a:rPr lang="en-GB" sz="1700" b="1" dirty="0">
                <a:solidFill>
                  <a:srgbClr val="263582"/>
                </a:solidFill>
                <a:latin typeface="Cambria" pitchFamily="18" charset="0"/>
                <a:cs typeface="Arial" pitchFamily="34" charset="0"/>
              </a:rPr>
              <a:t> </a:t>
            </a:r>
            <a:r>
              <a:rPr lang="en-GB" sz="1700" b="1" dirty="0" err="1">
                <a:solidFill>
                  <a:srgbClr val="263582"/>
                </a:solidFill>
                <a:latin typeface="Cambria" pitchFamily="18" charset="0"/>
                <a:cs typeface="Arial" pitchFamily="34" charset="0"/>
              </a:rPr>
              <a:t>Dibawa</a:t>
            </a:r>
            <a:endParaRPr lang="en-GB" sz="1700" b="1" dirty="0">
              <a:solidFill>
                <a:srgbClr val="263582"/>
              </a:solidFill>
              <a:latin typeface="Cambria" pitchFamily="18" charset="0"/>
              <a:cs typeface="Arial" pitchFamily="34" charset="0"/>
            </a:endParaRPr>
          </a:p>
        </p:txBody>
      </p:sp>
      <p:graphicFrame>
        <p:nvGraphicFramePr>
          <p:cNvPr id="8" name="Group 102"/>
          <p:cNvGraphicFramePr>
            <a:graphicFrameLocks noGrp="1"/>
          </p:cNvGraphicFramePr>
          <p:nvPr>
            <p:extLst>
              <p:ext uri="{D42A27DB-BD31-4B8C-83A1-F6EECF244321}">
                <p14:modId xmlns:p14="http://schemas.microsoft.com/office/powerpoint/2010/main" val="2302108166"/>
              </p:ext>
            </p:extLst>
          </p:nvPr>
        </p:nvGraphicFramePr>
        <p:xfrm>
          <a:off x="1763688" y="4005064"/>
          <a:ext cx="2057400" cy="1044233"/>
        </p:xfrm>
        <a:graphic>
          <a:graphicData uri="http://schemas.openxmlformats.org/drawingml/2006/table">
            <a:tbl>
              <a:tblPr/>
              <a:tblGrid>
                <a:gridCol w="1028700"/>
                <a:gridCol w="1028700"/>
              </a:tblGrid>
              <a:tr h="250711">
                <a:tc>
                  <a:txBody>
                    <a:bodyPr/>
                    <a:lstStyle/>
                    <a:p>
                      <a:pPr marL="0" marR="0" lvl="0" indent="0" algn="ctr" defTabSz="914400" rtl="0" eaLnBrk="0" fontAlgn="base" latinLnBrk="0" hangingPunct="0">
                        <a:lnSpc>
                          <a:spcPts val="2700"/>
                        </a:lnSpc>
                        <a:spcBef>
                          <a:spcPct val="0"/>
                        </a:spcBef>
                        <a:spcAft>
                          <a:spcPts val="1300"/>
                        </a:spcAft>
                        <a:buClr>
                          <a:srgbClr val="A11D26"/>
                        </a:buClr>
                        <a:buSzTx/>
                        <a:buFontTx/>
                        <a:buNone/>
                        <a:tabLst/>
                      </a:pPr>
                      <a:r>
                        <a:rPr kumimoji="0" lang="en-GB" sz="1900" b="0" i="0" u="none" strike="noStrike" cap="none" normalizeH="0" baseline="0" dirty="0" smtClean="0">
                          <a:ln>
                            <a:noFill/>
                          </a:ln>
                          <a:solidFill>
                            <a:srgbClr val="000000"/>
                          </a:solidFill>
                          <a:effectLst/>
                          <a:latin typeface="Cambria" pitchFamily="18" charset="0"/>
                        </a:rPr>
                        <a:t>2012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ts val="2700"/>
                        </a:lnSpc>
                        <a:spcBef>
                          <a:spcPct val="0"/>
                        </a:spcBef>
                        <a:spcAft>
                          <a:spcPts val="1300"/>
                        </a:spcAft>
                        <a:buClr>
                          <a:srgbClr val="A11D26"/>
                        </a:buClr>
                        <a:buSzTx/>
                        <a:buFontTx/>
                        <a:buNone/>
                        <a:tabLst/>
                      </a:pPr>
                      <a:r>
                        <a:rPr kumimoji="0" lang="en-US" sz="1900" b="0" i="0" u="none" strike="noStrike" cap="none" normalizeH="0" baseline="0" dirty="0" smtClean="0">
                          <a:ln>
                            <a:noFill/>
                          </a:ln>
                          <a:solidFill>
                            <a:srgbClr val="000000"/>
                          </a:solidFill>
                          <a:effectLst/>
                          <a:latin typeface="Cambria" pitchFamily="18" charset="0"/>
                        </a:rPr>
                        <a:t>2013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609881">
                <a:tc>
                  <a:txBody>
                    <a:bodyPr/>
                    <a:lstStyle/>
                    <a:p>
                      <a:pPr marL="0" marR="0" lvl="0" indent="0" algn="r" defTabSz="914400" rtl="0" eaLnBrk="0" fontAlgn="base" latinLnBrk="0" hangingPunct="0">
                        <a:lnSpc>
                          <a:spcPts val="2700"/>
                        </a:lnSpc>
                        <a:spcBef>
                          <a:spcPct val="0"/>
                        </a:spcBef>
                        <a:spcAft>
                          <a:spcPct val="0"/>
                        </a:spcAft>
                        <a:buClr>
                          <a:srgbClr val="A11D26"/>
                        </a:buClr>
                        <a:buSzTx/>
                        <a:buFontTx/>
                        <a:buNone/>
                        <a:tabLst/>
                      </a:pPr>
                      <a:endParaRPr kumimoji="0" lang="en-GB" sz="1900" b="0" i="0" u="none" strike="noStrike" cap="none" normalizeH="0" baseline="0" dirty="0" smtClean="0">
                        <a:ln>
                          <a:noFill/>
                        </a:ln>
                        <a:solidFill>
                          <a:srgbClr val="000000"/>
                        </a:solidFill>
                        <a:effectLst/>
                        <a:latin typeface="Cambria"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0" fontAlgn="base" latinLnBrk="0" hangingPunct="0">
                        <a:lnSpc>
                          <a:spcPts val="2700"/>
                        </a:lnSpc>
                        <a:spcBef>
                          <a:spcPct val="0"/>
                        </a:spcBef>
                        <a:spcAft>
                          <a:spcPct val="0"/>
                        </a:spcAft>
                        <a:buClr>
                          <a:srgbClr val="A11D26"/>
                        </a:buClr>
                        <a:buSzTx/>
                        <a:buFontTx/>
                        <a:buNone/>
                        <a:tabLst/>
                      </a:pPr>
                      <a:endParaRPr kumimoji="0" lang="en-GB" sz="1700" b="0" i="0" u="none" strike="noStrike" cap="none" normalizeH="0" baseline="0" dirty="0" smtClean="0">
                        <a:ln>
                          <a:noFill/>
                        </a:ln>
                        <a:solidFill>
                          <a:srgbClr val="000000"/>
                        </a:solidFill>
                        <a:effectLst/>
                        <a:latin typeface="Cambria"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Text Box 118"/>
          <p:cNvSpPr txBox="1">
            <a:spLocks noChangeArrowheads="1"/>
          </p:cNvSpPr>
          <p:nvPr/>
        </p:nvSpPr>
        <p:spPr bwMode="auto">
          <a:xfrm>
            <a:off x="443523" y="4437112"/>
            <a:ext cx="1253868" cy="615553"/>
          </a:xfrm>
          <a:prstGeom prst="rect">
            <a:avLst/>
          </a:prstGeom>
          <a:noFill/>
          <a:ln w="9525">
            <a:noFill/>
            <a:miter lim="800000"/>
            <a:headEnd/>
            <a:tailEnd/>
          </a:ln>
        </p:spPr>
        <p:txBody>
          <a:bodyPr wrap="none">
            <a:spAutoFit/>
          </a:bodyPr>
          <a:lstStyle/>
          <a:p>
            <a:pPr algn="ctr">
              <a:defRPr/>
            </a:pPr>
            <a:r>
              <a:rPr lang="en-GB" sz="1700" b="1" dirty="0" err="1">
                <a:solidFill>
                  <a:srgbClr val="263582"/>
                </a:solidFill>
                <a:latin typeface="Cambria" pitchFamily="18" charset="0"/>
                <a:cs typeface="Arial" pitchFamily="34" charset="0"/>
              </a:rPr>
              <a:t>Belanja</a:t>
            </a:r>
            <a:r>
              <a:rPr lang="en-GB" sz="1700" b="1" dirty="0">
                <a:solidFill>
                  <a:srgbClr val="263582"/>
                </a:solidFill>
                <a:latin typeface="Cambria" pitchFamily="18" charset="0"/>
                <a:cs typeface="Arial" pitchFamily="34" charset="0"/>
              </a:rPr>
              <a:t> </a:t>
            </a:r>
            <a:endParaRPr lang="en-GB" sz="1700" b="1" dirty="0" smtClean="0">
              <a:solidFill>
                <a:srgbClr val="263582"/>
              </a:solidFill>
              <a:latin typeface="Cambria" pitchFamily="18" charset="0"/>
              <a:cs typeface="Arial" pitchFamily="34" charset="0"/>
            </a:endParaRPr>
          </a:p>
          <a:p>
            <a:pPr algn="ctr">
              <a:defRPr/>
            </a:pPr>
            <a:r>
              <a:rPr lang="en-GB" sz="1700" b="1" dirty="0" err="1" smtClean="0">
                <a:solidFill>
                  <a:srgbClr val="263582"/>
                </a:solidFill>
                <a:latin typeface="Cambria" pitchFamily="18" charset="0"/>
                <a:cs typeface="Arial" pitchFamily="34" charset="0"/>
              </a:rPr>
              <a:t>Susut</a:t>
            </a:r>
            <a:r>
              <a:rPr lang="en-GB" sz="1700" b="1" dirty="0" smtClean="0">
                <a:solidFill>
                  <a:srgbClr val="263582"/>
                </a:solidFill>
                <a:latin typeface="Cambria" pitchFamily="18" charset="0"/>
                <a:cs typeface="Arial" pitchFamily="34" charset="0"/>
              </a:rPr>
              <a:t> </a:t>
            </a:r>
            <a:r>
              <a:rPr lang="en-GB" sz="1700" b="1" dirty="0" err="1">
                <a:solidFill>
                  <a:srgbClr val="263582"/>
                </a:solidFill>
                <a:latin typeface="Cambria" pitchFamily="18" charset="0"/>
                <a:cs typeface="Arial" pitchFamily="34" charset="0"/>
              </a:rPr>
              <a:t>Nilai</a:t>
            </a:r>
            <a:endParaRPr lang="en-GB" sz="1700" b="1" dirty="0">
              <a:solidFill>
                <a:srgbClr val="263582"/>
              </a:solidFill>
              <a:latin typeface="Cambria" pitchFamily="18" charset="0"/>
              <a:cs typeface="Arial" pitchFamily="34" charset="0"/>
            </a:endParaRPr>
          </a:p>
        </p:txBody>
      </p:sp>
      <p:sp>
        <p:nvSpPr>
          <p:cNvPr id="11" name="Text Box 119"/>
          <p:cNvSpPr txBox="1">
            <a:spLocks noChangeArrowheads="1"/>
          </p:cNvSpPr>
          <p:nvPr/>
        </p:nvSpPr>
        <p:spPr bwMode="auto">
          <a:xfrm>
            <a:off x="4104804" y="5019203"/>
            <a:ext cx="2411412" cy="354013"/>
          </a:xfrm>
          <a:prstGeom prst="rect">
            <a:avLst/>
          </a:prstGeom>
          <a:noFill/>
          <a:ln w="9525">
            <a:noFill/>
            <a:miter lim="800000"/>
            <a:headEnd/>
            <a:tailEnd/>
          </a:ln>
        </p:spPr>
        <p:txBody>
          <a:bodyPr wrap="none">
            <a:spAutoFit/>
          </a:bodyPr>
          <a:lstStyle/>
          <a:p>
            <a:pPr algn="r">
              <a:defRPr/>
            </a:pPr>
            <a:r>
              <a:rPr lang="en-GB" sz="1700" b="1" dirty="0" err="1">
                <a:solidFill>
                  <a:srgbClr val="263582"/>
                </a:solidFill>
                <a:latin typeface="Cambria" pitchFamily="18" charset="0"/>
                <a:cs typeface="Arial" pitchFamily="34" charset="0"/>
              </a:rPr>
              <a:t>Susut</a:t>
            </a:r>
            <a:r>
              <a:rPr lang="en-GB" sz="1700" b="1" dirty="0">
                <a:solidFill>
                  <a:srgbClr val="263582"/>
                </a:solidFill>
                <a:latin typeface="Cambria" pitchFamily="18" charset="0"/>
                <a:cs typeface="Arial" pitchFamily="34" charset="0"/>
              </a:rPr>
              <a:t> </a:t>
            </a:r>
            <a:r>
              <a:rPr lang="en-GB" sz="1700" b="1" dirty="0" err="1">
                <a:solidFill>
                  <a:srgbClr val="263582"/>
                </a:solidFill>
                <a:latin typeface="Cambria" pitchFamily="18" charset="0"/>
                <a:cs typeface="Arial" pitchFamily="34" charset="0"/>
              </a:rPr>
              <a:t>Nilai</a:t>
            </a:r>
            <a:r>
              <a:rPr lang="en-GB" sz="1700" b="1" dirty="0">
                <a:solidFill>
                  <a:srgbClr val="263582"/>
                </a:solidFill>
                <a:latin typeface="Cambria" pitchFamily="18" charset="0"/>
                <a:cs typeface="Arial" pitchFamily="34" charset="0"/>
              </a:rPr>
              <a:t> </a:t>
            </a:r>
            <a:r>
              <a:rPr lang="en-GB" sz="1700" b="1" dirty="0" err="1">
                <a:solidFill>
                  <a:srgbClr val="263582"/>
                </a:solidFill>
                <a:latin typeface="Cambria" pitchFamily="18" charset="0"/>
                <a:cs typeface="Arial" pitchFamily="34" charset="0"/>
              </a:rPr>
              <a:t>Terkumpul</a:t>
            </a:r>
            <a:endParaRPr lang="en-GB" sz="1700" b="1" dirty="0">
              <a:solidFill>
                <a:srgbClr val="263582"/>
              </a:solidFill>
              <a:latin typeface="Cambria" pitchFamily="18" charset="0"/>
              <a:cs typeface="Arial" pitchFamily="34" charset="0"/>
            </a:endParaRPr>
          </a:p>
        </p:txBody>
      </p:sp>
      <p:sp>
        <p:nvSpPr>
          <p:cNvPr id="12" name="Text Box 120"/>
          <p:cNvSpPr txBox="1">
            <a:spLocks noChangeArrowheads="1"/>
          </p:cNvSpPr>
          <p:nvPr/>
        </p:nvSpPr>
        <p:spPr bwMode="auto">
          <a:xfrm>
            <a:off x="4069334" y="5521672"/>
            <a:ext cx="2378075" cy="355600"/>
          </a:xfrm>
          <a:prstGeom prst="rect">
            <a:avLst/>
          </a:prstGeom>
          <a:noFill/>
          <a:ln w="9525">
            <a:noFill/>
            <a:miter lim="800000"/>
            <a:headEnd/>
            <a:tailEnd/>
          </a:ln>
        </p:spPr>
        <p:txBody>
          <a:bodyPr wrap="none">
            <a:spAutoFit/>
          </a:bodyPr>
          <a:lstStyle/>
          <a:p>
            <a:pPr algn="r">
              <a:defRPr/>
            </a:pPr>
            <a:r>
              <a:rPr lang="en-GB" sz="1700" b="1" dirty="0" err="1">
                <a:solidFill>
                  <a:srgbClr val="263582"/>
                </a:solidFill>
                <a:latin typeface="Cambria" pitchFamily="18" charset="0"/>
                <a:cs typeface="Arial" pitchFamily="34" charset="0"/>
              </a:rPr>
              <a:t>Amaun</a:t>
            </a:r>
            <a:r>
              <a:rPr lang="en-GB" sz="1700" b="1" dirty="0">
                <a:solidFill>
                  <a:srgbClr val="263582"/>
                </a:solidFill>
                <a:latin typeface="Cambria" pitchFamily="18" charset="0"/>
                <a:cs typeface="Arial" pitchFamily="34" charset="0"/>
              </a:rPr>
              <a:t> </a:t>
            </a:r>
            <a:r>
              <a:rPr lang="en-GB" sz="1700" b="1" dirty="0" err="1">
                <a:solidFill>
                  <a:srgbClr val="263582"/>
                </a:solidFill>
                <a:latin typeface="Cambria" pitchFamily="18" charset="0"/>
                <a:cs typeface="Arial" pitchFamily="34" charset="0"/>
              </a:rPr>
              <a:t>Bersih</a:t>
            </a:r>
            <a:r>
              <a:rPr lang="en-GB" sz="1700" b="1" dirty="0">
                <a:solidFill>
                  <a:srgbClr val="263582"/>
                </a:solidFill>
                <a:latin typeface="Cambria" pitchFamily="18" charset="0"/>
                <a:cs typeface="Arial" pitchFamily="34" charset="0"/>
              </a:rPr>
              <a:t> </a:t>
            </a:r>
            <a:r>
              <a:rPr lang="en-GB" sz="1700" b="1" dirty="0" err="1">
                <a:solidFill>
                  <a:srgbClr val="263582"/>
                </a:solidFill>
                <a:latin typeface="Cambria" pitchFamily="18" charset="0"/>
                <a:cs typeface="Arial" pitchFamily="34" charset="0"/>
              </a:rPr>
              <a:t>dibawa</a:t>
            </a:r>
            <a:endParaRPr lang="en-GB" sz="1700" b="1" dirty="0">
              <a:solidFill>
                <a:srgbClr val="263582"/>
              </a:solidFill>
              <a:latin typeface="Cambria" pitchFamily="18" charset="0"/>
              <a:cs typeface="Arial" pitchFamily="34" charset="0"/>
            </a:endParaRPr>
          </a:p>
        </p:txBody>
      </p:sp>
      <p:sp>
        <p:nvSpPr>
          <p:cNvPr id="13" name="Rounded Rectangle 12"/>
          <p:cNvSpPr/>
          <p:nvPr/>
        </p:nvSpPr>
        <p:spPr>
          <a:xfrm>
            <a:off x="5219451" y="3356099"/>
            <a:ext cx="3529013" cy="5769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mbria" pitchFamily="18" charset="0"/>
              </a:rPr>
              <a:t>PENYATA KEDUDUKAN KEWANGAN</a:t>
            </a:r>
          </a:p>
        </p:txBody>
      </p:sp>
      <p:sp>
        <p:nvSpPr>
          <p:cNvPr id="14" name="Rounded Rectangle 13"/>
          <p:cNvSpPr/>
          <p:nvPr/>
        </p:nvSpPr>
        <p:spPr>
          <a:xfrm>
            <a:off x="395536" y="3356992"/>
            <a:ext cx="3529013" cy="5208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mbria" pitchFamily="18" charset="0"/>
              </a:rPr>
              <a:t>PENYATA PRESTASI KEWANGAN</a:t>
            </a:r>
          </a:p>
        </p:txBody>
      </p:sp>
      <p:sp>
        <p:nvSpPr>
          <p:cNvPr id="16" name="Title 1"/>
          <p:cNvSpPr txBox="1">
            <a:spLocks/>
          </p:cNvSpPr>
          <p:nvPr/>
        </p:nvSpPr>
        <p:spPr>
          <a:xfrm>
            <a:off x="251520" y="764704"/>
            <a:ext cx="8229600" cy="577850"/>
          </a:xfrm>
          <a:prstGeom prst="rect">
            <a:avLst/>
          </a:prstGeom>
        </p:spPr>
        <p:txBody>
          <a:bodyPr/>
          <a:lstStyle/>
          <a:p>
            <a:pPr eaLnBrk="0" hangingPunct="0">
              <a:defRPr/>
            </a:pPr>
            <a:r>
              <a:rPr lang="en-US" sz="2400" b="1" dirty="0">
                <a:latin typeface="Cambria" pitchFamily="18" charset="0"/>
                <a:ea typeface="+mj-ea"/>
                <a:cs typeface="+mj-cs"/>
              </a:rPr>
              <a:t>ILUSTRASI  : PEREKODAN </a:t>
            </a:r>
            <a:r>
              <a:rPr lang="en-US" sz="2400" b="1" dirty="0" smtClean="0">
                <a:latin typeface="Cambria" pitchFamily="18" charset="0"/>
                <a:ea typeface="+mj-ea"/>
                <a:cs typeface="+mj-cs"/>
              </a:rPr>
              <a:t>HLP</a:t>
            </a:r>
            <a:endParaRPr lang="en-MY" sz="2400" b="1" dirty="0">
              <a:latin typeface="Cambria" pitchFamily="18" charset="0"/>
              <a:ea typeface="+mj-ea"/>
              <a:cs typeface="+mj-cs"/>
            </a:endParaRPr>
          </a:p>
        </p:txBody>
      </p:sp>
    </p:spTree>
    <p:extLst>
      <p:ext uri="{BB962C8B-B14F-4D97-AF65-F5344CB8AC3E}">
        <p14:creationId xmlns:p14="http://schemas.microsoft.com/office/powerpoint/2010/main" val="2642644265"/>
      </p:ext>
    </p:extLst>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0" y="908720"/>
            <a:ext cx="8183880" cy="666400"/>
          </a:xfrm>
        </p:spPr>
        <p:txBody>
          <a:bodyPr/>
          <a:lstStyle/>
          <a:p>
            <a:pPr marL="0" indent="0">
              <a:buNone/>
            </a:pPr>
            <a:r>
              <a:rPr lang="en-MY" u="sng" dirty="0" smtClean="0">
                <a:solidFill>
                  <a:schemeClr val="tx1"/>
                </a:solidFill>
              </a:rPr>
              <a:t>PERUBAHAN USIA GUNA</a:t>
            </a:r>
            <a:endParaRPr lang="en-MY" u="sng" dirty="0">
              <a:solidFill>
                <a:schemeClr val="tx1"/>
              </a:solidFill>
            </a:endParaRPr>
          </a:p>
        </p:txBody>
      </p:sp>
      <p:sp>
        <p:nvSpPr>
          <p:cNvPr id="3" name="TextBox 2"/>
          <p:cNvSpPr txBox="1"/>
          <p:nvPr/>
        </p:nvSpPr>
        <p:spPr>
          <a:xfrm>
            <a:off x="539552" y="1844824"/>
            <a:ext cx="7992888" cy="3785652"/>
          </a:xfrm>
          <a:prstGeom prst="rect">
            <a:avLst/>
          </a:prstGeom>
          <a:noFill/>
        </p:spPr>
        <p:txBody>
          <a:bodyPr wrap="square" rtlCol="0">
            <a:spAutoFit/>
          </a:bodyPr>
          <a:lstStyle/>
          <a:p>
            <a:r>
              <a:rPr lang="en-MY" sz="2400" dirty="0" err="1" smtClean="0"/>
              <a:t>Faktor-faktor</a:t>
            </a:r>
            <a:r>
              <a:rPr lang="en-MY" sz="2400" dirty="0" smtClean="0"/>
              <a:t> yang </a:t>
            </a:r>
            <a:r>
              <a:rPr lang="en-MY" sz="2400" dirty="0" err="1" smtClean="0"/>
              <a:t>mempengaruhi</a:t>
            </a:r>
            <a:r>
              <a:rPr lang="en-MY" sz="2400" dirty="0" smtClean="0"/>
              <a:t> </a:t>
            </a:r>
            <a:r>
              <a:rPr lang="en-MY" sz="2400" dirty="0" err="1" smtClean="0"/>
              <a:t>perubahan</a:t>
            </a:r>
            <a:r>
              <a:rPr lang="en-MY" sz="2400" dirty="0" smtClean="0"/>
              <a:t> </a:t>
            </a:r>
            <a:r>
              <a:rPr lang="en-MY" sz="2400" dirty="0" err="1" smtClean="0"/>
              <a:t>usia</a:t>
            </a:r>
            <a:r>
              <a:rPr lang="en-MY" sz="2400" dirty="0" smtClean="0"/>
              <a:t> </a:t>
            </a:r>
            <a:r>
              <a:rPr lang="en-MY" sz="2400" dirty="0" err="1" smtClean="0"/>
              <a:t>guna</a:t>
            </a:r>
            <a:r>
              <a:rPr lang="en-MY" sz="2400" dirty="0" smtClean="0"/>
              <a:t> </a:t>
            </a:r>
            <a:r>
              <a:rPr lang="en-MY" sz="2400" dirty="0" err="1" smtClean="0"/>
              <a:t>aset</a:t>
            </a:r>
            <a:r>
              <a:rPr lang="en-MY" sz="2400" dirty="0" smtClean="0"/>
              <a:t>:</a:t>
            </a:r>
          </a:p>
          <a:p>
            <a:endParaRPr lang="en-MY" sz="2400" dirty="0"/>
          </a:p>
          <a:p>
            <a:pPr marL="285750" indent="-285750">
              <a:buFont typeface="Arial" panose="020B0604020202020204" pitchFamily="34" charset="0"/>
              <a:buChar char="•"/>
            </a:pPr>
            <a:r>
              <a:rPr lang="en-MY" sz="2400" dirty="0" err="1" smtClean="0"/>
              <a:t>Perubahan</a:t>
            </a:r>
            <a:r>
              <a:rPr lang="en-MY" sz="2400" dirty="0" smtClean="0"/>
              <a:t> </a:t>
            </a:r>
            <a:r>
              <a:rPr lang="en-MY" sz="2400" dirty="0" err="1" smtClean="0"/>
              <a:t>polisi</a:t>
            </a:r>
            <a:r>
              <a:rPr lang="en-MY" sz="2400" dirty="0" smtClean="0"/>
              <a:t> </a:t>
            </a:r>
            <a:r>
              <a:rPr lang="en-MY" sz="2400" dirty="0" err="1" smtClean="0"/>
              <a:t>terhadap</a:t>
            </a:r>
            <a:r>
              <a:rPr lang="en-MY" sz="2400" dirty="0" smtClean="0"/>
              <a:t> </a:t>
            </a:r>
            <a:r>
              <a:rPr lang="en-MY" sz="2400" dirty="0" err="1" smtClean="0"/>
              <a:t>usia</a:t>
            </a:r>
            <a:r>
              <a:rPr lang="en-MY" sz="2400" dirty="0" smtClean="0"/>
              <a:t> </a:t>
            </a:r>
            <a:r>
              <a:rPr lang="en-MY" sz="2400" dirty="0" err="1" smtClean="0"/>
              <a:t>guna</a:t>
            </a:r>
            <a:endParaRPr lang="en-MY" sz="2400" dirty="0" smtClean="0"/>
          </a:p>
          <a:p>
            <a:pPr marL="285750" indent="-285750">
              <a:buFont typeface="Arial" panose="020B0604020202020204" pitchFamily="34" charset="0"/>
              <a:buChar char="•"/>
            </a:pPr>
            <a:r>
              <a:rPr lang="en-MY" sz="2400" dirty="0" err="1" smtClean="0"/>
              <a:t>Pertambahan</a:t>
            </a:r>
            <a:r>
              <a:rPr lang="en-MY" sz="2400" dirty="0" smtClean="0"/>
              <a:t> </a:t>
            </a:r>
            <a:r>
              <a:rPr lang="en-MY" sz="2400" dirty="0" err="1" smtClean="0"/>
              <a:t>terhadap</a:t>
            </a:r>
            <a:r>
              <a:rPr lang="en-MY" sz="2400" dirty="0" smtClean="0"/>
              <a:t> </a:t>
            </a:r>
            <a:r>
              <a:rPr lang="en-MY" sz="2400" dirty="0" err="1" smtClean="0"/>
              <a:t>kebolehan</a:t>
            </a:r>
            <a:r>
              <a:rPr lang="en-MY" sz="2400" dirty="0" smtClean="0"/>
              <a:t> </a:t>
            </a:r>
            <a:r>
              <a:rPr lang="en-MY" sz="2400" dirty="0" err="1" smtClean="0"/>
              <a:t>aset</a:t>
            </a:r>
            <a:r>
              <a:rPr lang="en-MY" sz="2400" dirty="0" smtClean="0"/>
              <a:t> </a:t>
            </a:r>
            <a:r>
              <a:rPr lang="en-MY" sz="2400" dirty="0" err="1" smtClean="0"/>
              <a:t>untuk</a:t>
            </a:r>
            <a:r>
              <a:rPr lang="en-MY" sz="2400" dirty="0" smtClean="0"/>
              <a:t> </a:t>
            </a:r>
            <a:r>
              <a:rPr lang="en-MY" sz="2400" dirty="0" err="1" smtClean="0"/>
              <a:t>menjana</a:t>
            </a:r>
            <a:r>
              <a:rPr lang="en-MY" sz="2400" dirty="0" smtClean="0"/>
              <a:t> </a:t>
            </a:r>
            <a:r>
              <a:rPr lang="en-MY" sz="2400" dirty="0" err="1" smtClean="0"/>
              <a:t>manfaat</a:t>
            </a:r>
            <a:r>
              <a:rPr lang="en-MY" sz="2400" dirty="0" smtClean="0"/>
              <a:t> </a:t>
            </a:r>
            <a:r>
              <a:rPr lang="en-MY" sz="2400" dirty="0" err="1" smtClean="0"/>
              <a:t>ekonomi</a:t>
            </a:r>
            <a:r>
              <a:rPr lang="en-MY" sz="2400" dirty="0" smtClean="0"/>
              <a:t> </a:t>
            </a:r>
            <a:r>
              <a:rPr lang="en-MY" sz="2400" dirty="0" err="1" smtClean="0"/>
              <a:t>hasil</a:t>
            </a:r>
            <a:r>
              <a:rPr lang="en-MY" sz="2400" dirty="0" smtClean="0"/>
              <a:t> </a:t>
            </a:r>
            <a:r>
              <a:rPr lang="en-MY" sz="2400" dirty="0" err="1" smtClean="0"/>
              <a:t>daripada</a:t>
            </a:r>
            <a:r>
              <a:rPr lang="en-MY" sz="2400" dirty="0" smtClean="0"/>
              <a:t> </a:t>
            </a:r>
            <a:r>
              <a:rPr lang="en-MY" sz="2400" dirty="0" err="1" smtClean="0"/>
              <a:t>penggunaan</a:t>
            </a:r>
            <a:r>
              <a:rPr lang="en-MY" sz="2400" dirty="0" smtClean="0"/>
              <a:t> </a:t>
            </a:r>
            <a:r>
              <a:rPr lang="en-MY" sz="2400" dirty="0" err="1" smtClean="0"/>
              <a:t>aset</a:t>
            </a:r>
            <a:endParaRPr lang="en-MY" sz="2400" dirty="0" smtClean="0"/>
          </a:p>
          <a:p>
            <a:pPr marL="285750" indent="-285750">
              <a:buFont typeface="Arial" panose="020B0604020202020204" pitchFamily="34" charset="0"/>
              <a:buChar char="•"/>
            </a:pPr>
            <a:r>
              <a:rPr lang="en-MY" sz="2400" dirty="0" err="1" smtClean="0"/>
              <a:t>Aset</a:t>
            </a:r>
            <a:r>
              <a:rPr lang="en-MY" sz="2400" dirty="0" smtClean="0"/>
              <a:t> </a:t>
            </a:r>
            <a:r>
              <a:rPr lang="en-MY" sz="2400" dirty="0" err="1" smtClean="0"/>
              <a:t>menjadi</a:t>
            </a:r>
            <a:r>
              <a:rPr lang="en-MY" sz="2400" dirty="0" smtClean="0"/>
              <a:t> </a:t>
            </a:r>
            <a:r>
              <a:rPr lang="en-MY" sz="2400" dirty="0" err="1" smtClean="0"/>
              <a:t>usang</a:t>
            </a:r>
            <a:r>
              <a:rPr lang="en-MY" sz="2400" dirty="0" smtClean="0"/>
              <a:t> </a:t>
            </a:r>
            <a:r>
              <a:rPr lang="en-MY" sz="2400" dirty="0" err="1" smtClean="0"/>
              <a:t>disebabkan</a:t>
            </a:r>
            <a:r>
              <a:rPr lang="en-MY" sz="2400" dirty="0" smtClean="0"/>
              <a:t> </a:t>
            </a:r>
            <a:r>
              <a:rPr lang="en-MY" sz="2400" dirty="0" err="1" smtClean="0"/>
              <a:t>perubahan</a:t>
            </a:r>
            <a:r>
              <a:rPr lang="en-MY" sz="2400" dirty="0" smtClean="0"/>
              <a:t> </a:t>
            </a:r>
            <a:r>
              <a:rPr lang="en-MY" sz="2400" dirty="0" err="1" smtClean="0"/>
              <a:t>teknologi</a:t>
            </a:r>
            <a:r>
              <a:rPr lang="en-MY" sz="2400" dirty="0" smtClean="0"/>
              <a:t> </a:t>
            </a:r>
            <a:r>
              <a:rPr lang="en-MY" sz="2400" dirty="0" err="1" smtClean="0"/>
              <a:t>dalam</a:t>
            </a:r>
            <a:r>
              <a:rPr lang="en-MY" sz="2400" dirty="0" smtClean="0"/>
              <a:t> </a:t>
            </a:r>
            <a:r>
              <a:rPr lang="en-MY" sz="2400" dirty="0" err="1" smtClean="0"/>
              <a:t>pasaran</a:t>
            </a:r>
            <a:endParaRPr lang="en-MY" sz="2400" dirty="0" smtClean="0"/>
          </a:p>
          <a:p>
            <a:pPr marL="285750" indent="-285750">
              <a:buFont typeface="Arial" panose="020B0604020202020204" pitchFamily="34" charset="0"/>
              <a:buChar char="•"/>
            </a:pPr>
            <a:r>
              <a:rPr lang="en-MY" sz="2400" dirty="0" err="1" smtClean="0"/>
              <a:t>Aset</a:t>
            </a:r>
            <a:r>
              <a:rPr lang="en-MY" sz="2400" dirty="0" smtClean="0"/>
              <a:t> </a:t>
            </a:r>
            <a:r>
              <a:rPr lang="en-MY" sz="2400" dirty="0" err="1" smtClean="0"/>
              <a:t>menjadi</a:t>
            </a:r>
            <a:r>
              <a:rPr lang="en-MY" sz="2400" dirty="0" smtClean="0"/>
              <a:t> </a:t>
            </a:r>
            <a:r>
              <a:rPr lang="en-MY" sz="2400" dirty="0" err="1" smtClean="0"/>
              <a:t>usang</a:t>
            </a:r>
            <a:r>
              <a:rPr lang="en-MY" sz="2400" dirty="0" smtClean="0"/>
              <a:t> </a:t>
            </a:r>
            <a:r>
              <a:rPr lang="en-MY" sz="2400" dirty="0" err="1" smtClean="0"/>
              <a:t>disebabkan</a:t>
            </a:r>
            <a:r>
              <a:rPr lang="en-MY" sz="2400" dirty="0" smtClean="0"/>
              <a:t> </a:t>
            </a:r>
            <a:r>
              <a:rPr lang="en-MY" sz="2400" dirty="0" err="1" smtClean="0"/>
              <a:t>oleh</a:t>
            </a:r>
            <a:r>
              <a:rPr lang="en-MY" sz="2400" dirty="0" smtClean="0"/>
              <a:t> </a:t>
            </a:r>
            <a:r>
              <a:rPr lang="en-MY" sz="2400" dirty="0" err="1" smtClean="0"/>
              <a:t>kebolehan</a:t>
            </a:r>
            <a:r>
              <a:rPr lang="en-MY" sz="2400" dirty="0" smtClean="0"/>
              <a:t> </a:t>
            </a:r>
            <a:r>
              <a:rPr lang="en-MY" sz="2400" dirty="0" err="1" smtClean="0"/>
              <a:t>teknikal</a:t>
            </a:r>
            <a:r>
              <a:rPr lang="en-MY" sz="2400" dirty="0" smtClean="0"/>
              <a:t> </a:t>
            </a:r>
            <a:r>
              <a:rPr lang="en-MY" sz="2400" dirty="0" err="1" smtClean="0"/>
              <a:t>berkurangan</a:t>
            </a:r>
            <a:endParaRPr lang="en-MY" sz="2400" dirty="0" smtClean="0"/>
          </a:p>
          <a:p>
            <a:pPr marL="285750" indent="-285750">
              <a:buFont typeface="Arial" panose="020B0604020202020204" pitchFamily="34" charset="0"/>
              <a:buChar char="•"/>
            </a:pPr>
            <a:r>
              <a:rPr lang="en-MY" sz="2400" dirty="0" err="1" smtClean="0"/>
              <a:t>Terdapat</a:t>
            </a:r>
            <a:r>
              <a:rPr lang="en-MY" sz="2400" dirty="0" smtClean="0"/>
              <a:t> </a:t>
            </a:r>
            <a:r>
              <a:rPr lang="en-MY" sz="2400" dirty="0" err="1" smtClean="0"/>
              <a:t>sekatan</a:t>
            </a:r>
            <a:r>
              <a:rPr lang="en-MY" sz="2400" dirty="0" smtClean="0"/>
              <a:t> </a:t>
            </a:r>
            <a:r>
              <a:rPr lang="en-MY" sz="2400" dirty="0" err="1" smtClean="0"/>
              <a:t>undang-undang</a:t>
            </a:r>
            <a:endParaRPr lang="en-MY" sz="2400" dirty="0"/>
          </a:p>
        </p:txBody>
      </p:sp>
    </p:spTree>
    <p:extLst>
      <p:ext uri="{BB962C8B-B14F-4D97-AF65-F5344CB8AC3E}">
        <p14:creationId xmlns:p14="http://schemas.microsoft.com/office/powerpoint/2010/main" val="2625891453"/>
      </p:ext>
    </p:extLst>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7811" y="836712"/>
            <a:ext cx="7082661" cy="769441"/>
          </a:xfrm>
          <a:prstGeom prst="rect">
            <a:avLst/>
          </a:prstGeom>
          <a:noFill/>
        </p:spPr>
        <p:txBody>
          <a:bodyPr wrap="square" rtlCol="0">
            <a:spAutoFit/>
          </a:bodyPr>
          <a:lstStyle/>
          <a:p>
            <a:r>
              <a:rPr lang="en-MY" sz="4400" b="1" u="sng" dirty="0" smtClean="0"/>
              <a:t>COMPONENTISATION</a:t>
            </a:r>
            <a:endParaRPr lang="en-MY" sz="4400" b="1" u="sng"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3" y="3060794"/>
            <a:ext cx="3563889" cy="2888486"/>
          </a:xfrm>
          <a:prstGeom prst="rect">
            <a:avLst/>
          </a:prstGeom>
        </p:spPr>
      </p:pic>
      <p:sp>
        <p:nvSpPr>
          <p:cNvPr id="6" name="TextBox 5"/>
          <p:cNvSpPr txBox="1"/>
          <p:nvPr/>
        </p:nvSpPr>
        <p:spPr>
          <a:xfrm>
            <a:off x="539552" y="1628800"/>
            <a:ext cx="7704856" cy="923330"/>
          </a:xfrm>
          <a:prstGeom prst="rect">
            <a:avLst/>
          </a:prstGeom>
          <a:noFill/>
        </p:spPr>
        <p:txBody>
          <a:bodyPr wrap="square" rtlCol="0">
            <a:spAutoFit/>
          </a:bodyPr>
          <a:lstStyle/>
          <a:p>
            <a:r>
              <a:rPr lang="en-MY" dirty="0" err="1" smtClean="0"/>
              <a:t>Keperluan</a:t>
            </a:r>
            <a:r>
              <a:rPr lang="en-MY" dirty="0" smtClean="0"/>
              <a:t> componentisation </a:t>
            </a:r>
            <a:r>
              <a:rPr lang="en-MY" dirty="0" err="1" smtClean="0"/>
              <a:t>kerana</a:t>
            </a:r>
            <a:r>
              <a:rPr lang="en-MY" dirty="0" smtClean="0"/>
              <a:t> </a:t>
            </a:r>
          </a:p>
          <a:p>
            <a:pPr marL="400050" indent="-400050">
              <a:buAutoNum type="romanLcPeriod"/>
            </a:pPr>
            <a:r>
              <a:rPr lang="en-MY" dirty="0" smtClean="0"/>
              <a:t>USIA GUNA BERBEZA; </a:t>
            </a:r>
            <a:r>
              <a:rPr lang="en-MY" dirty="0" err="1" smtClean="0"/>
              <a:t>atau</a:t>
            </a:r>
            <a:endParaRPr lang="en-MY" dirty="0" smtClean="0"/>
          </a:p>
          <a:p>
            <a:pPr marL="400050" indent="-400050">
              <a:buAutoNum type="romanLcPeriod"/>
            </a:pPr>
            <a:r>
              <a:rPr lang="en-MY" dirty="0" smtClean="0"/>
              <a:t>KOS SIGNIFIKAN</a:t>
            </a:r>
            <a:endParaRPr lang="en-MY"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628800"/>
            <a:ext cx="4936132" cy="4752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01481017"/>
      </p:ext>
    </p:extLst>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731503509"/>
              </p:ext>
            </p:extLst>
          </p:nvPr>
        </p:nvGraphicFramePr>
        <p:xfrm>
          <a:off x="204862" y="1844824"/>
          <a:ext cx="256693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rot="19511224">
            <a:off x="-202716" y="715792"/>
            <a:ext cx="2388474" cy="923330"/>
          </a:xfrm>
          <a:prstGeom prst="rect">
            <a:avLst/>
          </a:prstGeom>
          <a:noFill/>
        </p:spPr>
        <p:txBody>
          <a:bodyPr wrap="none" lIns="91440" tIns="45720" rIns="91440" bIns="45720">
            <a:spAutoFit/>
          </a:bodyPr>
          <a:lstStyle/>
          <a:p>
            <a:pPr algn="ctr"/>
            <a:r>
              <a:rPr lang="en-US" sz="5400" b="0" cap="none" spc="0" dirty="0" err="1" smtClean="0">
                <a:ln w="0"/>
                <a:solidFill>
                  <a:schemeClr val="tx1"/>
                </a:solidFill>
                <a:effectLst>
                  <a:outerShdw blurRad="38100" dist="19050" dir="2700000" algn="tl" rotWithShape="0">
                    <a:schemeClr val="dk1">
                      <a:alpha val="40000"/>
                    </a:schemeClr>
                  </a:outerShdw>
                </a:effectLst>
              </a:rPr>
              <a:t>Contoh</a:t>
            </a:r>
            <a:r>
              <a:rPr lang="en-US" sz="5400" b="0" cap="none" spc="0" dirty="0" smtClean="0">
                <a:ln w="0"/>
                <a:solidFill>
                  <a:schemeClr val="tx1"/>
                </a:solidFill>
                <a:effectLst>
                  <a:outerShdw blurRad="38100" dist="19050" dir="2700000" algn="tl" rotWithShape="0">
                    <a:schemeClr val="dk1">
                      <a:alpha val="40000"/>
                    </a:schemeClr>
                  </a:outerShdw>
                </a:effectLst>
              </a:rPr>
              <a:t>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TextBox 5"/>
          <p:cNvSpPr txBox="1"/>
          <p:nvPr/>
        </p:nvSpPr>
        <p:spPr>
          <a:xfrm>
            <a:off x="3131840" y="1196752"/>
            <a:ext cx="5904656" cy="369332"/>
          </a:xfrm>
          <a:prstGeom prst="rect">
            <a:avLst/>
          </a:prstGeom>
          <a:noFill/>
        </p:spPr>
        <p:txBody>
          <a:bodyPr wrap="square" rtlCol="0">
            <a:spAutoFit/>
          </a:bodyPr>
          <a:lstStyle/>
          <a:p>
            <a:r>
              <a:rPr lang="en-MY" b="1" u="sng" dirty="0" smtClean="0"/>
              <a:t>Step 1</a:t>
            </a:r>
            <a:r>
              <a:rPr lang="en-MY" dirty="0" smtClean="0"/>
              <a:t> : </a:t>
            </a:r>
            <a:r>
              <a:rPr lang="en-MY" dirty="0" err="1" smtClean="0"/>
              <a:t>tentukan</a:t>
            </a:r>
            <a:r>
              <a:rPr lang="en-MY" dirty="0" smtClean="0"/>
              <a:t> </a:t>
            </a:r>
            <a:r>
              <a:rPr lang="en-MY" dirty="0" err="1" smtClean="0"/>
              <a:t>kos</a:t>
            </a:r>
            <a:r>
              <a:rPr lang="en-MY" dirty="0" smtClean="0"/>
              <a:t> </a:t>
            </a:r>
            <a:r>
              <a:rPr lang="en-MY" dirty="0" err="1" smtClean="0"/>
              <a:t>signifikan</a:t>
            </a:r>
            <a:r>
              <a:rPr lang="en-MY" dirty="0" smtClean="0"/>
              <a:t>/ </a:t>
            </a:r>
            <a:r>
              <a:rPr lang="en-MY" dirty="0" err="1" smtClean="0"/>
              <a:t>tidak</a:t>
            </a:r>
            <a:r>
              <a:rPr lang="en-MY" dirty="0" smtClean="0"/>
              <a:t> (</a:t>
            </a:r>
            <a:r>
              <a:rPr lang="en-MY" dirty="0" err="1" smtClean="0"/>
              <a:t>cth</a:t>
            </a:r>
            <a:r>
              <a:rPr lang="en-MY" dirty="0" smtClean="0"/>
              <a:t> guideline = &gt;20%) </a:t>
            </a:r>
            <a:endParaRPr lang="en-MY" dirty="0"/>
          </a:p>
        </p:txBody>
      </p:sp>
      <p:graphicFrame>
        <p:nvGraphicFramePr>
          <p:cNvPr id="7" name="Table 6"/>
          <p:cNvGraphicFramePr>
            <a:graphicFrameLocks noGrp="1"/>
          </p:cNvGraphicFramePr>
          <p:nvPr>
            <p:extLst>
              <p:ext uri="{D42A27DB-BD31-4B8C-83A1-F6EECF244321}">
                <p14:modId xmlns:p14="http://schemas.microsoft.com/office/powerpoint/2010/main" val="3296770953"/>
              </p:ext>
            </p:extLst>
          </p:nvPr>
        </p:nvGraphicFramePr>
        <p:xfrm>
          <a:off x="2940496" y="1564000"/>
          <a:ext cx="6096000" cy="2225040"/>
        </p:xfrm>
        <a:graphic>
          <a:graphicData uri="http://schemas.openxmlformats.org/drawingml/2006/table">
            <a:tbl>
              <a:tblPr firstRow="1" bandRow="1">
                <a:tableStyleId>{F5AB1C69-6EDB-4FF4-983F-18BD219EF322}</a:tableStyleId>
              </a:tblPr>
              <a:tblGrid>
                <a:gridCol w="1524000"/>
                <a:gridCol w="1524000"/>
                <a:gridCol w="887760"/>
                <a:gridCol w="2160240"/>
              </a:tblGrid>
              <a:tr h="370840">
                <a:tc>
                  <a:txBody>
                    <a:bodyPr/>
                    <a:lstStyle/>
                    <a:p>
                      <a:pPr algn="ctr"/>
                      <a:r>
                        <a:rPr lang="en-MY" dirty="0" smtClean="0"/>
                        <a:t>PPE</a:t>
                      </a:r>
                      <a:endParaRPr lang="en-MY" dirty="0"/>
                    </a:p>
                  </a:txBody>
                  <a:tcPr/>
                </a:tc>
                <a:tc>
                  <a:txBody>
                    <a:bodyPr/>
                    <a:lstStyle/>
                    <a:p>
                      <a:pPr algn="ctr"/>
                      <a:r>
                        <a:rPr lang="en-MY" dirty="0" smtClean="0"/>
                        <a:t>Kos</a:t>
                      </a:r>
                      <a:endParaRPr lang="en-MY" dirty="0"/>
                    </a:p>
                  </a:txBody>
                  <a:tcPr/>
                </a:tc>
                <a:tc>
                  <a:txBody>
                    <a:bodyPr/>
                    <a:lstStyle/>
                    <a:p>
                      <a:pPr algn="ctr"/>
                      <a:r>
                        <a:rPr lang="en-MY" dirty="0" smtClean="0"/>
                        <a:t>% </a:t>
                      </a:r>
                      <a:r>
                        <a:rPr lang="en-MY" dirty="0" err="1" smtClean="0"/>
                        <a:t>kos</a:t>
                      </a:r>
                      <a:endParaRPr lang="en-MY" dirty="0"/>
                    </a:p>
                  </a:txBody>
                  <a:tcPr/>
                </a:tc>
                <a:tc>
                  <a:txBody>
                    <a:bodyPr/>
                    <a:lstStyle/>
                    <a:p>
                      <a:pPr algn="ctr"/>
                      <a:r>
                        <a:rPr lang="en-MY" dirty="0" smtClean="0"/>
                        <a:t>componentisation</a:t>
                      </a:r>
                      <a:endParaRPr lang="en-MY" dirty="0"/>
                    </a:p>
                  </a:txBody>
                  <a:tcPr/>
                </a:tc>
              </a:tr>
              <a:tr h="370840">
                <a:tc>
                  <a:txBody>
                    <a:bodyPr/>
                    <a:lstStyle/>
                    <a:p>
                      <a:r>
                        <a:rPr lang="en-MY" dirty="0" err="1" smtClean="0"/>
                        <a:t>Bangunan</a:t>
                      </a:r>
                      <a:endParaRPr lang="en-MY" dirty="0"/>
                    </a:p>
                  </a:txBody>
                  <a:tcPr/>
                </a:tc>
                <a:tc>
                  <a:txBody>
                    <a:bodyPr/>
                    <a:lstStyle/>
                    <a:p>
                      <a:r>
                        <a:rPr lang="en-MY" dirty="0" smtClean="0"/>
                        <a:t>RM350k</a:t>
                      </a:r>
                      <a:endParaRPr lang="en-MY" dirty="0"/>
                    </a:p>
                  </a:txBody>
                  <a:tcPr/>
                </a:tc>
                <a:tc>
                  <a:txBody>
                    <a:bodyPr/>
                    <a:lstStyle/>
                    <a:p>
                      <a:pPr algn="ctr"/>
                      <a:r>
                        <a:rPr lang="en-MY" dirty="0" smtClean="0"/>
                        <a:t>71%</a:t>
                      </a:r>
                      <a:endParaRPr lang="en-MY" dirty="0"/>
                    </a:p>
                  </a:txBody>
                  <a:tcPr/>
                </a:tc>
                <a:tc>
                  <a:txBody>
                    <a:bodyPr/>
                    <a:lstStyle/>
                    <a:p>
                      <a:r>
                        <a:rPr lang="en-MY" dirty="0" err="1" smtClean="0"/>
                        <a:t>Komponen</a:t>
                      </a:r>
                      <a:r>
                        <a:rPr lang="en-MY" dirty="0" smtClean="0"/>
                        <a:t> 1</a:t>
                      </a:r>
                      <a:endParaRPr lang="en-MY" dirty="0"/>
                    </a:p>
                  </a:txBody>
                  <a:tcPr/>
                </a:tc>
              </a:tr>
              <a:tr h="370840">
                <a:tc>
                  <a:txBody>
                    <a:bodyPr/>
                    <a:lstStyle/>
                    <a:p>
                      <a:r>
                        <a:rPr lang="en-MY" dirty="0" err="1" smtClean="0"/>
                        <a:t>Lif</a:t>
                      </a:r>
                      <a:endParaRPr lang="en-MY" dirty="0"/>
                    </a:p>
                  </a:txBody>
                  <a:tcPr/>
                </a:tc>
                <a:tc>
                  <a:txBody>
                    <a:bodyPr/>
                    <a:lstStyle/>
                    <a:p>
                      <a:r>
                        <a:rPr lang="en-MY" dirty="0" smtClean="0"/>
                        <a:t>RM100k</a:t>
                      </a:r>
                      <a:endParaRPr lang="en-MY" dirty="0"/>
                    </a:p>
                  </a:txBody>
                  <a:tcPr/>
                </a:tc>
                <a:tc>
                  <a:txBody>
                    <a:bodyPr/>
                    <a:lstStyle/>
                    <a:p>
                      <a:pPr algn="ctr"/>
                      <a:r>
                        <a:rPr lang="en-MY" dirty="0" smtClean="0"/>
                        <a:t>21%</a:t>
                      </a:r>
                      <a:endParaRPr lang="en-MY" dirty="0"/>
                    </a:p>
                  </a:txBody>
                  <a:tcPr/>
                </a:tc>
                <a:tc>
                  <a:txBody>
                    <a:bodyPr/>
                    <a:lstStyle/>
                    <a:p>
                      <a:r>
                        <a:rPr lang="en-MY" dirty="0" err="1" smtClean="0"/>
                        <a:t>Komponen</a:t>
                      </a:r>
                      <a:r>
                        <a:rPr lang="en-MY" dirty="0" smtClean="0"/>
                        <a:t> 2</a:t>
                      </a:r>
                      <a:endParaRPr lang="en-MY" dirty="0"/>
                    </a:p>
                  </a:txBody>
                  <a:tcPr/>
                </a:tc>
              </a:tr>
              <a:tr h="370840">
                <a:tc>
                  <a:txBody>
                    <a:bodyPr/>
                    <a:lstStyle/>
                    <a:p>
                      <a:r>
                        <a:rPr lang="en-MY" dirty="0" err="1" smtClean="0"/>
                        <a:t>Eskalator</a:t>
                      </a:r>
                      <a:endParaRPr lang="en-MY" dirty="0"/>
                    </a:p>
                  </a:txBody>
                  <a:tcPr/>
                </a:tc>
                <a:tc>
                  <a:txBody>
                    <a:bodyPr/>
                    <a:lstStyle/>
                    <a:p>
                      <a:r>
                        <a:rPr lang="en-MY" dirty="0" smtClean="0"/>
                        <a:t>RM20k</a:t>
                      </a:r>
                      <a:endParaRPr lang="en-MY" dirty="0"/>
                    </a:p>
                  </a:txBody>
                  <a:tcPr/>
                </a:tc>
                <a:tc>
                  <a:txBody>
                    <a:bodyPr/>
                    <a:lstStyle/>
                    <a:p>
                      <a:pPr algn="ctr"/>
                      <a:r>
                        <a:rPr lang="en-MY" dirty="0" smtClean="0"/>
                        <a:t>4%</a:t>
                      </a:r>
                      <a:endParaRPr lang="en-MY" dirty="0"/>
                    </a:p>
                  </a:txBody>
                  <a:tcPr/>
                </a:tc>
                <a:tc rowSpan="2">
                  <a:txBody>
                    <a:bodyPr/>
                    <a:lstStyle/>
                    <a:p>
                      <a:r>
                        <a:rPr lang="en-MY" dirty="0" smtClean="0"/>
                        <a:t>Lain-lain</a:t>
                      </a:r>
                      <a:r>
                        <a:rPr lang="en-MY" baseline="0" dirty="0" smtClean="0"/>
                        <a:t> </a:t>
                      </a:r>
                      <a:r>
                        <a:rPr lang="en-MY" baseline="0" dirty="0" err="1" smtClean="0"/>
                        <a:t>komponen</a:t>
                      </a:r>
                      <a:endParaRPr lang="en-MY" dirty="0"/>
                    </a:p>
                  </a:txBody>
                  <a:tcPr anchor="ctr"/>
                </a:tc>
              </a:tr>
              <a:tr h="370840">
                <a:tc>
                  <a:txBody>
                    <a:bodyPr/>
                    <a:lstStyle/>
                    <a:p>
                      <a:r>
                        <a:rPr lang="en-MY" dirty="0" err="1" smtClean="0"/>
                        <a:t>AirCond</a:t>
                      </a:r>
                      <a:endParaRPr lang="en-MY" dirty="0"/>
                    </a:p>
                  </a:txBody>
                  <a:tcPr/>
                </a:tc>
                <a:tc>
                  <a:txBody>
                    <a:bodyPr/>
                    <a:lstStyle/>
                    <a:p>
                      <a:r>
                        <a:rPr lang="en-MY" dirty="0" smtClean="0"/>
                        <a:t>RM20k</a:t>
                      </a:r>
                      <a:endParaRPr lang="en-MY" dirty="0"/>
                    </a:p>
                  </a:txBody>
                  <a:tcPr/>
                </a:tc>
                <a:tc>
                  <a:txBody>
                    <a:bodyPr/>
                    <a:lstStyle/>
                    <a:p>
                      <a:pPr algn="ctr"/>
                      <a:r>
                        <a:rPr lang="en-MY" dirty="0" smtClean="0"/>
                        <a:t>4%</a:t>
                      </a:r>
                      <a:endParaRPr lang="en-MY" dirty="0"/>
                    </a:p>
                  </a:txBody>
                  <a:tcPr/>
                </a:tc>
                <a:tc vMerge="1">
                  <a:txBody>
                    <a:bodyPr/>
                    <a:lstStyle/>
                    <a:p>
                      <a:endParaRPr lang="en-MY" dirty="0"/>
                    </a:p>
                  </a:txBody>
                  <a:tcPr/>
                </a:tc>
              </a:tr>
              <a:tr h="370840">
                <a:tc>
                  <a:txBody>
                    <a:bodyPr/>
                    <a:lstStyle/>
                    <a:p>
                      <a:r>
                        <a:rPr lang="en-MY" b="1" dirty="0" smtClean="0"/>
                        <a:t>JUMLAH</a:t>
                      </a:r>
                      <a:endParaRPr lang="en-MY" b="1" dirty="0"/>
                    </a:p>
                  </a:txBody>
                  <a:tcPr/>
                </a:tc>
                <a:tc>
                  <a:txBody>
                    <a:bodyPr/>
                    <a:lstStyle/>
                    <a:p>
                      <a:r>
                        <a:rPr lang="en-MY" b="1" dirty="0" smtClean="0"/>
                        <a:t>RM490k</a:t>
                      </a:r>
                      <a:endParaRPr lang="en-MY" b="1" dirty="0"/>
                    </a:p>
                  </a:txBody>
                  <a:tcPr/>
                </a:tc>
                <a:tc>
                  <a:txBody>
                    <a:bodyPr/>
                    <a:lstStyle/>
                    <a:p>
                      <a:pPr algn="ctr"/>
                      <a:endParaRPr lang="en-MY" b="1" dirty="0"/>
                    </a:p>
                  </a:txBody>
                  <a:tcPr/>
                </a:tc>
                <a:tc>
                  <a:txBody>
                    <a:bodyPr/>
                    <a:lstStyle/>
                    <a:p>
                      <a:endParaRPr lang="en-MY" dirty="0"/>
                    </a:p>
                  </a:txBody>
                  <a:tcPr/>
                </a:tc>
              </a:tr>
            </a:tbl>
          </a:graphicData>
        </a:graphic>
      </p:graphicFrame>
      <p:sp>
        <p:nvSpPr>
          <p:cNvPr id="8" name="TextBox 7"/>
          <p:cNvSpPr txBox="1"/>
          <p:nvPr/>
        </p:nvSpPr>
        <p:spPr>
          <a:xfrm>
            <a:off x="2987824" y="3930972"/>
            <a:ext cx="5904656" cy="369332"/>
          </a:xfrm>
          <a:prstGeom prst="rect">
            <a:avLst/>
          </a:prstGeom>
          <a:noFill/>
        </p:spPr>
        <p:txBody>
          <a:bodyPr wrap="square" rtlCol="0">
            <a:spAutoFit/>
          </a:bodyPr>
          <a:lstStyle/>
          <a:p>
            <a:r>
              <a:rPr lang="en-MY" b="1" u="sng" dirty="0" smtClean="0"/>
              <a:t>Step 2</a:t>
            </a:r>
            <a:r>
              <a:rPr lang="en-MY" dirty="0" smtClean="0"/>
              <a:t> : </a:t>
            </a:r>
            <a:r>
              <a:rPr lang="en-MY" dirty="0" err="1" smtClean="0"/>
              <a:t>kenalpasti</a:t>
            </a:r>
            <a:r>
              <a:rPr lang="en-MY" dirty="0" smtClean="0"/>
              <a:t> </a:t>
            </a:r>
            <a:r>
              <a:rPr lang="en-MY" dirty="0" err="1" smtClean="0"/>
              <a:t>usia</a:t>
            </a:r>
            <a:r>
              <a:rPr lang="en-MY" dirty="0" smtClean="0"/>
              <a:t> </a:t>
            </a:r>
            <a:r>
              <a:rPr lang="en-MY" dirty="0" err="1" smtClean="0"/>
              <a:t>guna</a:t>
            </a:r>
            <a:r>
              <a:rPr lang="en-MY" dirty="0" smtClean="0"/>
              <a:t> </a:t>
            </a:r>
            <a:r>
              <a:rPr lang="en-MY" dirty="0" err="1" smtClean="0"/>
              <a:t>setiap</a:t>
            </a:r>
            <a:r>
              <a:rPr lang="en-MY" dirty="0" smtClean="0"/>
              <a:t> </a:t>
            </a:r>
            <a:r>
              <a:rPr lang="en-MY" dirty="0" err="1" smtClean="0"/>
              <a:t>komponen</a:t>
            </a:r>
            <a:r>
              <a:rPr lang="en-MY" dirty="0" smtClean="0"/>
              <a:t>  </a:t>
            </a:r>
            <a:endParaRPr lang="en-MY" dirty="0"/>
          </a:p>
        </p:txBody>
      </p:sp>
      <p:graphicFrame>
        <p:nvGraphicFramePr>
          <p:cNvPr id="9" name="Table 8"/>
          <p:cNvGraphicFramePr>
            <a:graphicFrameLocks noGrp="1"/>
          </p:cNvGraphicFramePr>
          <p:nvPr>
            <p:extLst>
              <p:ext uri="{D42A27DB-BD31-4B8C-83A1-F6EECF244321}">
                <p14:modId xmlns:p14="http://schemas.microsoft.com/office/powerpoint/2010/main" val="2193216573"/>
              </p:ext>
            </p:extLst>
          </p:nvPr>
        </p:nvGraphicFramePr>
        <p:xfrm>
          <a:off x="2940496" y="4300304"/>
          <a:ext cx="6096000" cy="2494280"/>
        </p:xfrm>
        <a:graphic>
          <a:graphicData uri="http://schemas.openxmlformats.org/drawingml/2006/table">
            <a:tbl>
              <a:tblPr firstRow="1" bandRow="1">
                <a:tableStyleId>{F5AB1C69-6EDB-4FF4-983F-18BD219EF322}</a:tableStyleId>
              </a:tblPr>
              <a:tblGrid>
                <a:gridCol w="1524000"/>
                <a:gridCol w="1524000"/>
                <a:gridCol w="887760"/>
                <a:gridCol w="2160240"/>
              </a:tblGrid>
              <a:tr h="370840">
                <a:tc>
                  <a:txBody>
                    <a:bodyPr/>
                    <a:lstStyle/>
                    <a:p>
                      <a:pPr algn="ctr"/>
                      <a:r>
                        <a:rPr lang="en-MY" dirty="0" smtClean="0"/>
                        <a:t>PPE</a:t>
                      </a:r>
                      <a:endParaRPr lang="en-MY" dirty="0"/>
                    </a:p>
                  </a:txBody>
                  <a:tcPr/>
                </a:tc>
                <a:tc>
                  <a:txBody>
                    <a:bodyPr/>
                    <a:lstStyle/>
                    <a:p>
                      <a:pPr algn="ctr"/>
                      <a:r>
                        <a:rPr lang="en-MY" dirty="0" smtClean="0"/>
                        <a:t>Kos</a:t>
                      </a:r>
                      <a:endParaRPr lang="en-MY" dirty="0"/>
                    </a:p>
                  </a:txBody>
                  <a:tcPr/>
                </a:tc>
                <a:tc>
                  <a:txBody>
                    <a:bodyPr/>
                    <a:lstStyle/>
                    <a:p>
                      <a:pPr algn="ctr"/>
                      <a:r>
                        <a:rPr lang="en-MY" dirty="0" err="1" smtClean="0"/>
                        <a:t>Usia</a:t>
                      </a:r>
                      <a:r>
                        <a:rPr lang="en-MY" dirty="0" smtClean="0"/>
                        <a:t> </a:t>
                      </a:r>
                      <a:r>
                        <a:rPr lang="en-MY" dirty="0" err="1" smtClean="0"/>
                        <a:t>guna</a:t>
                      </a:r>
                      <a:endParaRPr lang="en-MY" dirty="0"/>
                    </a:p>
                  </a:txBody>
                  <a:tcPr/>
                </a:tc>
                <a:tc>
                  <a:txBody>
                    <a:bodyPr/>
                    <a:lstStyle/>
                    <a:p>
                      <a:pPr algn="ctr"/>
                      <a:r>
                        <a:rPr lang="en-MY" dirty="0" smtClean="0"/>
                        <a:t>SN </a:t>
                      </a:r>
                      <a:r>
                        <a:rPr lang="en-MY" dirty="0" err="1" smtClean="0"/>
                        <a:t>tahunan</a:t>
                      </a:r>
                      <a:endParaRPr lang="en-MY" dirty="0"/>
                    </a:p>
                  </a:txBody>
                  <a:tcPr/>
                </a:tc>
              </a:tr>
              <a:tr h="370840">
                <a:tc>
                  <a:txBody>
                    <a:bodyPr/>
                    <a:lstStyle/>
                    <a:p>
                      <a:r>
                        <a:rPr lang="en-MY" dirty="0" err="1" smtClean="0"/>
                        <a:t>Bangunan</a:t>
                      </a:r>
                      <a:endParaRPr lang="en-MY" dirty="0"/>
                    </a:p>
                  </a:txBody>
                  <a:tcPr/>
                </a:tc>
                <a:tc>
                  <a:txBody>
                    <a:bodyPr/>
                    <a:lstStyle/>
                    <a:p>
                      <a:r>
                        <a:rPr lang="en-MY" dirty="0" smtClean="0"/>
                        <a:t>RM350k</a:t>
                      </a:r>
                      <a:endParaRPr lang="en-MY" dirty="0"/>
                    </a:p>
                  </a:txBody>
                  <a:tcPr/>
                </a:tc>
                <a:tc>
                  <a:txBody>
                    <a:bodyPr/>
                    <a:lstStyle/>
                    <a:p>
                      <a:pPr algn="ctr"/>
                      <a:r>
                        <a:rPr lang="en-MY" dirty="0" smtClean="0"/>
                        <a:t>50</a:t>
                      </a:r>
                      <a:endParaRPr lang="en-MY" dirty="0"/>
                    </a:p>
                  </a:txBody>
                  <a:tcPr/>
                </a:tc>
                <a:tc>
                  <a:txBody>
                    <a:bodyPr/>
                    <a:lstStyle/>
                    <a:p>
                      <a:r>
                        <a:rPr lang="en-MY" dirty="0" err="1" smtClean="0"/>
                        <a:t>Komponen</a:t>
                      </a:r>
                      <a:r>
                        <a:rPr lang="en-MY" dirty="0" smtClean="0"/>
                        <a:t> 1</a:t>
                      </a:r>
                      <a:endParaRPr lang="en-MY" dirty="0"/>
                    </a:p>
                  </a:txBody>
                  <a:tcPr/>
                </a:tc>
              </a:tr>
              <a:tr h="370840">
                <a:tc>
                  <a:txBody>
                    <a:bodyPr/>
                    <a:lstStyle/>
                    <a:p>
                      <a:r>
                        <a:rPr lang="en-MY" dirty="0" err="1" smtClean="0"/>
                        <a:t>Lif</a:t>
                      </a:r>
                      <a:endParaRPr lang="en-MY" dirty="0"/>
                    </a:p>
                  </a:txBody>
                  <a:tcPr/>
                </a:tc>
                <a:tc>
                  <a:txBody>
                    <a:bodyPr/>
                    <a:lstStyle/>
                    <a:p>
                      <a:r>
                        <a:rPr lang="en-MY" dirty="0" smtClean="0"/>
                        <a:t>RM100k</a:t>
                      </a:r>
                      <a:endParaRPr lang="en-MY" dirty="0"/>
                    </a:p>
                  </a:txBody>
                  <a:tcPr/>
                </a:tc>
                <a:tc>
                  <a:txBody>
                    <a:bodyPr/>
                    <a:lstStyle/>
                    <a:p>
                      <a:pPr algn="ctr"/>
                      <a:r>
                        <a:rPr lang="en-MY" dirty="0" smtClean="0"/>
                        <a:t>10</a:t>
                      </a:r>
                      <a:endParaRPr lang="en-MY" dirty="0"/>
                    </a:p>
                  </a:txBody>
                  <a:tcPr/>
                </a:tc>
                <a:tc>
                  <a:txBody>
                    <a:bodyPr/>
                    <a:lstStyle/>
                    <a:p>
                      <a:r>
                        <a:rPr lang="en-MY" dirty="0" err="1" smtClean="0"/>
                        <a:t>Komponen</a:t>
                      </a:r>
                      <a:r>
                        <a:rPr lang="en-MY" dirty="0" smtClean="0"/>
                        <a:t> 2</a:t>
                      </a:r>
                      <a:endParaRPr lang="en-MY" dirty="0"/>
                    </a:p>
                  </a:txBody>
                  <a:tcPr/>
                </a:tc>
              </a:tr>
              <a:tr h="370840">
                <a:tc>
                  <a:txBody>
                    <a:bodyPr/>
                    <a:lstStyle/>
                    <a:p>
                      <a:r>
                        <a:rPr lang="en-MY" dirty="0" err="1" smtClean="0"/>
                        <a:t>Eskalator</a:t>
                      </a:r>
                      <a:endParaRPr lang="en-MY" dirty="0"/>
                    </a:p>
                  </a:txBody>
                  <a:tcPr/>
                </a:tc>
                <a:tc>
                  <a:txBody>
                    <a:bodyPr/>
                    <a:lstStyle/>
                    <a:p>
                      <a:r>
                        <a:rPr lang="en-MY" dirty="0" smtClean="0"/>
                        <a:t>RM20k</a:t>
                      </a:r>
                      <a:endParaRPr lang="en-MY" dirty="0"/>
                    </a:p>
                  </a:txBody>
                  <a:tcPr/>
                </a:tc>
                <a:tc>
                  <a:txBody>
                    <a:bodyPr/>
                    <a:lstStyle/>
                    <a:p>
                      <a:pPr algn="ctr"/>
                      <a:r>
                        <a:rPr lang="en-MY" dirty="0" smtClean="0"/>
                        <a:t>10</a:t>
                      </a:r>
                      <a:endParaRPr lang="en-MY" dirty="0"/>
                    </a:p>
                  </a:txBody>
                  <a:tcPr/>
                </a:tc>
                <a:tc rowSpan="2">
                  <a:txBody>
                    <a:bodyPr/>
                    <a:lstStyle/>
                    <a:p>
                      <a:r>
                        <a:rPr lang="en-MY" dirty="0" smtClean="0"/>
                        <a:t>Lain-lain</a:t>
                      </a:r>
                      <a:endParaRPr lang="en-MY" dirty="0"/>
                    </a:p>
                  </a:txBody>
                  <a:tcPr anchor="ctr"/>
                </a:tc>
              </a:tr>
              <a:tr h="370840">
                <a:tc>
                  <a:txBody>
                    <a:bodyPr/>
                    <a:lstStyle/>
                    <a:p>
                      <a:r>
                        <a:rPr lang="en-MY" dirty="0" err="1" smtClean="0"/>
                        <a:t>AirCond</a:t>
                      </a:r>
                      <a:endParaRPr lang="en-MY" dirty="0"/>
                    </a:p>
                  </a:txBody>
                  <a:tcPr/>
                </a:tc>
                <a:tc>
                  <a:txBody>
                    <a:bodyPr/>
                    <a:lstStyle/>
                    <a:p>
                      <a:r>
                        <a:rPr lang="en-MY" dirty="0" smtClean="0"/>
                        <a:t>RM20k</a:t>
                      </a:r>
                      <a:endParaRPr lang="en-MY" dirty="0"/>
                    </a:p>
                  </a:txBody>
                  <a:tcPr/>
                </a:tc>
                <a:tc>
                  <a:txBody>
                    <a:bodyPr/>
                    <a:lstStyle/>
                    <a:p>
                      <a:pPr algn="ctr"/>
                      <a:r>
                        <a:rPr lang="en-MY" dirty="0" smtClean="0"/>
                        <a:t>10</a:t>
                      </a:r>
                      <a:endParaRPr lang="en-MY" dirty="0"/>
                    </a:p>
                  </a:txBody>
                  <a:tcPr/>
                </a:tc>
                <a:tc vMerge="1">
                  <a:txBody>
                    <a:bodyPr/>
                    <a:lstStyle/>
                    <a:p>
                      <a:endParaRPr lang="en-MY" dirty="0"/>
                    </a:p>
                  </a:txBody>
                  <a:tcPr/>
                </a:tc>
              </a:tr>
              <a:tr h="370840">
                <a:tc>
                  <a:txBody>
                    <a:bodyPr/>
                    <a:lstStyle/>
                    <a:p>
                      <a:r>
                        <a:rPr lang="en-MY" b="1" dirty="0" smtClean="0"/>
                        <a:t>JUMLAH</a:t>
                      </a:r>
                      <a:endParaRPr lang="en-MY" b="1" dirty="0"/>
                    </a:p>
                  </a:txBody>
                  <a:tcPr/>
                </a:tc>
                <a:tc>
                  <a:txBody>
                    <a:bodyPr/>
                    <a:lstStyle/>
                    <a:p>
                      <a:r>
                        <a:rPr lang="en-MY" b="1" dirty="0" smtClean="0"/>
                        <a:t>RM490k</a:t>
                      </a:r>
                      <a:endParaRPr lang="en-MY" b="1" dirty="0"/>
                    </a:p>
                  </a:txBody>
                  <a:tcPr/>
                </a:tc>
                <a:tc>
                  <a:txBody>
                    <a:bodyPr/>
                    <a:lstStyle/>
                    <a:p>
                      <a:pPr algn="ctr"/>
                      <a:endParaRPr lang="en-MY" b="1" dirty="0"/>
                    </a:p>
                  </a:txBody>
                  <a:tcPr/>
                </a:tc>
                <a:tc>
                  <a:txBody>
                    <a:bodyPr/>
                    <a:lstStyle/>
                    <a:p>
                      <a:endParaRPr lang="en-MY" dirty="0"/>
                    </a:p>
                  </a:txBody>
                  <a:tcPr/>
                </a:tc>
              </a:tr>
            </a:tbl>
          </a:graphicData>
        </a:graphic>
      </p:graphicFrame>
    </p:spTree>
    <p:extLst>
      <p:ext uri="{BB962C8B-B14F-4D97-AF65-F5344CB8AC3E}">
        <p14:creationId xmlns:p14="http://schemas.microsoft.com/office/powerpoint/2010/main" val="3050483051"/>
      </p:ext>
    </p:extLst>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5639" y="2829351"/>
            <a:ext cx="949529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b="1" dirty="0" smtClean="0">
                <a:latin typeface="Cambria" pitchFamily="18" charset="0"/>
                <a:cs typeface="Arial" charset="0"/>
              </a:rPr>
              <a:t>PENGUKURAN PENJEJASAN NILAI</a:t>
            </a:r>
          </a:p>
          <a:p>
            <a:pPr algn="ctr"/>
            <a:r>
              <a:rPr lang="en-US" sz="4800" b="1" i="1" dirty="0" smtClean="0">
                <a:latin typeface="Cambria" pitchFamily="18" charset="0"/>
                <a:cs typeface="Arial" charset="0"/>
              </a:rPr>
              <a:t>(Impairment)</a:t>
            </a:r>
            <a:endParaRPr lang="en-US" sz="4800" b="1" i="1" dirty="0">
              <a:latin typeface="Cambria" pitchFamily="18" charset="0"/>
              <a:cs typeface="Arial" charset="0"/>
            </a:endParaRPr>
          </a:p>
        </p:txBody>
      </p:sp>
      <p:sp>
        <p:nvSpPr>
          <p:cNvPr id="4" name="Rectangle 3"/>
          <p:cNvSpPr>
            <a:spLocks noChangeArrowheads="1"/>
          </p:cNvSpPr>
          <p:nvPr/>
        </p:nvSpPr>
        <p:spPr bwMode="auto">
          <a:xfrm>
            <a:off x="2972449" y="1988840"/>
            <a:ext cx="34563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b="1" dirty="0" smtClean="0">
                <a:solidFill>
                  <a:srgbClr val="FF0000"/>
                </a:solidFill>
                <a:latin typeface="Cambria" pitchFamily="18" charset="0"/>
                <a:cs typeface="Arial" charset="0"/>
              </a:rPr>
              <a:t>PRINSIP 4 : </a:t>
            </a:r>
            <a:endParaRPr lang="en-US" sz="4800" b="1" dirty="0">
              <a:solidFill>
                <a:srgbClr val="FF0000"/>
              </a:solidFill>
              <a:latin typeface="Cambria" pitchFamily="18" charset="0"/>
              <a:cs typeface="Arial" charset="0"/>
            </a:endParaRPr>
          </a:p>
        </p:txBody>
      </p:sp>
    </p:spTree>
    <p:extLst>
      <p:ext uri="{BB962C8B-B14F-4D97-AF65-F5344CB8AC3E}">
        <p14:creationId xmlns:p14="http://schemas.microsoft.com/office/powerpoint/2010/main" val="291523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229600" cy="927100"/>
          </a:xfrm>
        </p:spPr>
        <p:txBody>
          <a:bodyPr/>
          <a:lstStyle/>
          <a:p>
            <a:r>
              <a:rPr lang="en-US" dirty="0" err="1" smtClean="0">
                <a:latin typeface="Cambria" pitchFamily="18" charset="0"/>
              </a:rPr>
              <a:t>Objektif</a:t>
            </a:r>
            <a:endParaRPr lang="en-US" dirty="0">
              <a:latin typeface="Cambria" pitchFamily="18" charset="0"/>
            </a:endParaRPr>
          </a:p>
        </p:txBody>
      </p:sp>
      <p:grpSp>
        <p:nvGrpSpPr>
          <p:cNvPr id="5" name="Group 3"/>
          <p:cNvGrpSpPr>
            <a:grpSpLocks/>
          </p:cNvGrpSpPr>
          <p:nvPr/>
        </p:nvGrpSpPr>
        <p:grpSpPr bwMode="auto">
          <a:xfrm>
            <a:off x="2771800" y="3140968"/>
            <a:ext cx="4284662" cy="2474912"/>
            <a:chOff x="864" y="1310"/>
            <a:chExt cx="3987" cy="2338"/>
          </a:xfrm>
        </p:grpSpPr>
        <p:sp>
          <p:nvSpPr>
            <p:cNvPr id="6" name="Oval 4"/>
            <p:cNvSpPr>
              <a:spLocks noChangeArrowheads="1"/>
            </p:cNvSpPr>
            <p:nvPr/>
          </p:nvSpPr>
          <p:spPr bwMode="gray">
            <a:xfrm>
              <a:off x="1347" y="2813"/>
              <a:ext cx="3504" cy="835"/>
            </a:xfrm>
            <a:prstGeom prst="ellipse">
              <a:avLst/>
            </a:prstGeom>
            <a:gradFill rotWithShape="1">
              <a:gsLst>
                <a:gs pos="0">
                  <a:schemeClr val="tx1">
                    <a:alpha val="60001"/>
                  </a:schemeClr>
                </a:gs>
                <a:gs pos="100000">
                  <a:schemeClr val="tx1">
                    <a:gamma/>
                    <a:tint val="0"/>
                    <a:invGamma/>
                    <a:alpha val="0"/>
                  </a:schemeClr>
                </a:gs>
              </a:gsLst>
              <a:lin ang="0" scaled="1"/>
            </a:gradFill>
            <a:ln w="3175">
              <a:noFill/>
              <a:round/>
              <a:headEnd/>
              <a:tailEnd type="none" w="sm" len="sm"/>
            </a:ln>
            <a:effectLst/>
          </p:spPr>
          <p:txBody>
            <a:bodyPr vert="eaVert" wrap="none" lIns="92075" tIns="46038" rIns="92075" bIns="46038" anchor="ctr"/>
            <a:lstStyle/>
            <a:p>
              <a:endParaRPr lang="en-US"/>
            </a:p>
          </p:txBody>
        </p:sp>
        <p:sp>
          <p:nvSpPr>
            <p:cNvPr id="7" name="Oval 5"/>
            <p:cNvSpPr>
              <a:spLocks noChangeArrowheads="1"/>
            </p:cNvSpPr>
            <p:nvPr/>
          </p:nvSpPr>
          <p:spPr bwMode="gray">
            <a:xfrm rot="-998297">
              <a:off x="890" y="1482"/>
              <a:ext cx="3630" cy="1900"/>
            </a:xfrm>
            <a:prstGeom prst="ellipse">
              <a:avLst/>
            </a:prstGeom>
            <a:gradFill rotWithShape="0">
              <a:gsLst>
                <a:gs pos="0">
                  <a:srgbClr val="808080"/>
                </a:gs>
                <a:gs pos="50000">
                  <a:srgbClr val="808080">
                    <a:gamma/>
                    <a:tint val="63529"/>
                    <a:invGamma/>
                  </a:srgbClr>
                </a:gs>
                <a:gs pos="100000">
                  <a:srgbClr val="808080"/>
                </a:gs>
              </a:gsLst>
              <a:lin ang="0" scaled="1"/>
            </a:gradFill>
            <a:ln w="12700">
              <a:noFill/>
              <a:round/>
              <a:headEnd type="none" w="sm" len="sm"/>
              <a:tailEnd type="none" w="sm" len="sm"/>
            </a:ln>
            <a:effectLst/>
          </p:spPr>
          <p:txBody>
            <a:bodyPr wrap="none" anchor="ctr"/>
            <a:lstStyle/>
            <a:p>
              <a:endParaRPr lang="en-US"/>
            </a:p>
          </p:txBody>
        </p:sp>
        <p:sp>
          <p:nvSpPr>
            <p:cNvPr id="8" name="Oval 6"/>
            <p:cNvSpPr>
              <a:spLocks noChangeArrowheads="1"/>
            </p:cNvSpPr>
            <p:nvPr/>
          </p:nvSpPr>
          <p:spPr bwMode="gray">
            <a:xfrm rot="-998297">
              <a:off x="926" y="1380"/>
              <a:ext cx="3504" cy="1841"/>
            </a:xfrm>
            <a:prstGeom prst="ellipse">
              <a:avLst/>
            </a:prstGeom>
            <a:gradFill rotWithShape="1">
              <a:gsLst>
                <a:gs pos="0">
                  <a:srgbClr val="2791BB"/>
                </a:gs>
                <a:gs pos="100000">
                  <a:srgbClr val="2791BB">
                    <a:gamma/>
                    <a:shade val="0"/>
                    <a:invGamma/>
                  </a:srgbClr>
                </a:gs>
              </a:gsLst>
              <a:lin ang="2700000" scaled="1"/>
            </a:gradFill>
            <a:ln w="12700">
              <a:noFill/>
              <a:round/>
              <a:headEnd type="none" w="sm" len="sm"/>
              <a:tailEnd type="none" w="sm" len="sm"/>
            </a:ln>
            <a:effectLst/>
          </p:spPr>
          <p:txBody>
            <a:bodyPr wrap="none" anchor="ctr"/>
            <a:lstStyle/>
            <a:p>
              <a:endParaRPr lang="en-US"/>
            </a:p>
          </p:txBody>
        </p:sp>
        <p:sp>
          <p:nvSpPr>
            <p:cNvPr id="9" name="Arc 7"/>
            <p:cNvSpPr>
              <a:spLocks/>
            </p:cNvSpPr>
            <p:nvPr/>
          </p:nvSpPr>
          <p:spPr bwMode="gray">
            <a:xfrm rot="-998297">
              <a:off x="2599" y="1310"/>
              <a:ext cx="1795" cy="1239"/>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accent2"/>
                </a:gs>
                <a:gs pos="100000">
                  <a:schemeClr val="accent2">
                    <a:gamma/>
                    <a:tint val="63529"/>
                    <a:invGamma/>
                  </a:schemeClr>
                </a:gs>
              </a:gsLst>
              <a:lin ang="5400000" scaled="1"/>
            </a:gradFill>
            <a:ln w="12700">
              <a:noFill/>
              <a:round/>
              <a:headEnd type="none" w="sm" len="sm"/>
              <a:tailEnd type="none" w="sm" len="sm"/>
            </a:ln>
            <a:effectLst/>
          </p:spPr>
          <p:txBody>
            <a:bodyPr wrap="none" anchor="ctr"/>
            <a:lstStyle/>
            <a:p>
              <a:endParaRPr lang="en-US"/>
            </a:p>
          </p:txBody>
        </p:sp>
        <p:sp>
          <p:nvSpPr>
            <p:cNvPr id="10" name="Arc 8"/>
            <p:cNvSpPr>
              <a:spLocks/>
            </p:cNvSpPr>
            <p:nvPr/>
          </p:nvSpPr>
          <p:spPr bwMode="gray">
            <a:xfrm rot="20601703" flipH="1">
              <a:off x="1080" y="2491"/>
              <a:ext cx="2067" cy="930"/>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w="12700">
              <a:noFill/>
              <a:round/>
              <a:headEnd type="none" w="sm" len="sm"/>
              <a:tailEnd type="none" w="sm" len="sm"/>
            </a:ln>
            <a:effectLst/>
          </p:spPr>
          <p:txBody>
            <a:bodyPr wrap="none" anchor="ctr"/>
            <a:lstStyle/>
            <a:p>
              <a:endParaRPr lang="en-US"/>
            </a:p>
          </p:txBody>
        </p:sp>
        <p:sp>
          <p:nvSpPr>
            <p:cNvPr id="11" name="Arc 9"/>
            <p:cNvSpPr>
              <a:spLocks/>
            </p:cNvSpPr>
            <p:nvPr/>
          </p:nvSpPr>
          <p:spPr bwMode="gray">
            <a:xfrm rot="-998297">
              <a:off x="1715" y="1339"/>
              <a:ext cx="2034" cy="893"/>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w="12700">
              <a:noFill/>
              <a:round/>
              <a:headEnd type="none" w="sm" len="sm"/>
              <a:tailEnd type="none" w="sm" len="sm"/>
            </a:ln>
            <a:effectLst/>
          </p:spPr>
          <p:txBody>
            <a:bodyPr wrap="none" anchor="ctr"/>
            <a:lstStyle/>
            <a:p>
              <a:endParaRPr lang="en-US"/>
            </a:p>
          </p:txBody>
        </p:sp>
        <p:sp>
          <p:nvSpPr>
            <p:cNvPr id="12" name="Arc 10"/>
            <p:cNvSpPr>
              <a:spLocks/>
            </p:cNvSpPr>
            <p:nvPr/>
          </p:nvSpPr>
          <p:spPr bwMode="gray">
            <a:xfrm rot="20601703" flipH="1">
              <a:off x="864" y="1713"/>
              <a:ext cx="1796" cy="1302"/>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w="12700">
              <a:noFill/>
              <a:round/>
              <a:headEnd type="none" w="sm" len="sm"/>
              <a:tailEnd type="none" w="sm" len="sm"/>
            </a:ln>
            <a:effectLst/>
          </p:spPr>
          <p:txBody>
            <a:bodyPr wrap="none" anchor="ctr"/>
            <a:lstStyle/>
            <a:p>
              <a:endParaRPr lang="en-US"/>
            </a:p>
          </p:txBody>
        </p:sp>
        <p:sp>
          <p:nvSpPr>
            <p:cNvPr id="13" name="Freeform 11"/>
            <p:cNvSpPr>
              <a:spLocks/>
            </p:cNvSpPr>
            <p:nvPr/>
          </p:nvSpPr>
          <p:spPr bwMode="gray">
            <a:xfrm>
              <a:off x="3442" y="2282"/>
              <a:ext cx="1105" cy="1120"/>
            </a:xfrm>
            <a:custGeom>
              <a:avLst/>
              <a:gdLst/>
              <a:ahLst/>
              <a:cxnLst>
                <a:cxn ang="0">
                  <a:pos x="9" y="888"/>
                </a:cxn>
                <a:cxn ang="0">
                  <a:pos x="1105" y="0"/>
                </a:cxn>
                <a:cxn ang="0">
                  <a:pos x="1081" y="256"/>
                </a:cxn>
                <a:cxn ang="0">
                  <a:pos x="705" y="704"/>
                </a:cxn>
                <a:cxn ang="0">
                  <a:pos x="17" y="1120"/>
                </a:cxn>
                <a:cxn ang="0">
                  <a:pos x="9" y="888"/>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tint val="45490"/>
                    <a:invGamma/>
                  </a:schemeClr>
                </a:gs>
                <a:gs pos="100000">
                  <a:schemeClr val="folHlink"/>
                </a:gs>
              </a:gsLst>
              <a:lin ang="0" scaled="1"/>
            </a:gradFill>
            <a:ln w="9525" cap="flat" cmpd="sng">
              <a:noFill/>
              <a:prstDash val="solid"/>
              <a:round/>
              <a:headEnd/>
              <a:tailEnd/>
            </a:ln>
            <a:effectLst/>
          </p:spPr>
          <p:txBody>
            <a:bodyPr>
              <a:spAutoFit/>
            </a:bodyPr>
            <a:lstStyle/>
            <a:p>
              <a:endParaRPr lang="en-US"/>
            </a:p>
          </p:txBody>
        </p:sp>
        <p:sp>
          <p:nvSpPr>
            <p:cNvPr id="14" name="Arc 12"/>
            <p:cNvSpPr>
              <a:spLocks/>
            </p:cNvSpPr>
            <p:nvPr/>
          </p:nvSpPr>
          <p:spPr bwMode="gray">
            <a:xfrm rot="-1060795">
              <a:off x="2840" y="1897"/>
              <a:ext cx="1719" cy="1171"/>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w="12700">
              <a:noFill/>
              <a:round/>
              <a:headEnd type="none" w="sm" len="sm"/>
              <a:tailEnd type="none" w="sm" len="sm"/>
            </a:ln>
            <a:effectLst/>
          </p:spPr>
          <p:txBody>
            <a:bodyPr wrap="none" anchor="ctr"/>
            <a:lstStyle/>
            <a:p>
              <a:endParaRPr lang="en-US"/>
            </a:p>
          </p:txBody>
        </p:sp>
        <p:sp>
          <p:nvSpPr>
            <p:cNvPr id="15" name="Freeform 13"/>
            <p:cNvSpPr>
              <a:spLocks/>
            </p:cNvSpPr>
            <p:nvPr/>
          </p:nvSpPr>
          <p:spPr bwMode="gray">
            <a:xfrm>
              <a:off x="2819" y="2496"/>
              <a:ext cx="648" cy="928"/>
            </a:xfrm>
            <a:custGeom>
              <a:avLst/>
              <a:gdLst/>
              <a:ahLst/>
              <a:cxnLst>
                <a:cxn ang="0">
                  <a:pos x="648" y="632"/>
                </a:cxn>
                <a:cxn ang="0">
                  <a:pos x="648" y="928"/>
                </a:cxn>
                <a:cxn ang="0">
                  <a:pos x="0" y="64"/>
                </a:cxn>
                <a:cxn ang="0">
                  <a:pos x="96" y="0"/>
                </a:cxn>
                <a:cxn ang="0">
                  <a:pos x="648" y="632"/>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amma/>
                    <a:tint val="45490"/>
                    <a:invGamma/>
                  </a:schemeClr>
                </a:gs>
                <a:gs pos="100000">
                  <a:schemeClr val="folHlink"/>
                </a:gs>
              </a:gsLst>
              <a:lin ang="2700000" scaled="1"/>
            </a:gradFill>
            <a:ln w="9525" cap="flat" cmpd="sng">
              <a:noFill/>
              <a:prstDash val="solid"/>
              <a:round/>
              <a:headEnd/>
              <a:tailEnd/>
            </a:ln>
            <a:effectLst/>
          </p:spPr>
          <p:txBody>
            <a:bodyPr>
              <a:spAutoFit/>
            </a:bodyPr>
            <a:lstStyle/>
            <a:p>
              <a:endParaRPr lang="en-US"/>
            </a:p>
          </p:txBody>
        </p:sp>
        <p:sp>
          <p:nvSpPr>
            <p:cNvPr id="16" name="Oval 14"/>
            <p:cNvSpPr>
              <a:spLocks noChangeArrowheads="1"/>
            </p:cNvSpPr>
            <p:nvPr/>
          </p:nvSpPr>
          <p:spPr bwMode="gray">
            <a:xfrm rot="-998297">
              <a:off x="1846" y="1830"/>
              <a:ext cx="1698" cy="844"/>
            </a:xfrm>
            <a:prstGeom prst="ellipse">
              <a:avLst/>
            </a:prstGeom>
            <a:gradFill rotWithShape="0">
              <a:gsLst>
                <a:gs pos="0">
                  <a:srgbClr val="000000"/>
                </a:gs>
                <a:gs pos="50000">
                  <a:srgbClr val="000000">
                    <a:gamma/>
                    <a:tint val="24314"/>
                    <a:invGamma/>
                  </a:srgbClr>
                </a:gs>
                <a:gs pos="100000">
                  <a:srgbClr val="000000"/>
                </a:gs>
              </a:gsLst>
              <a:lin ang="0" scaled="1"/>
            </a:gradFill>
            <a:ln w="12700">
              <a:noFill/>
              <a:round/>
              <a:headEnd type="none" w="sm" len="sm"/>
              <a:tailEnd type="none" w="sm" len="sm"/>
            </a:ln>
            <a:effectLst/>
          </p:spPr>
          <p:txBody>
            <a:bodyPr wrap="none" anchor="ctr"/>
            <a:lstStyle/>
            <a:p>
              <a:endParaRPr lang="en-US"/>
            </a:p>
          </p:txBody>
        </p:sp>
        <p:sp>
          <p:nvSpPr>
            <p:cNvPr id="17" name="Text Box 15"/>
            <p:cNvSpPr txBox="1">
              <a:spLocks noChangeArrowheads="1"/>
            </p:cNvSpPr>
            <p:nvPr/>
          </p:nvSpPr>
          <p:spPr bwMode="gray">
            <a:xfrm>
              <a:off x="948" y="2304"/>
              <a:ext cx="1038" cy="320"/>
            </a:xfrm>
            <a:prstGeom prst="rect">
              <a:avLst/>
            </a:prstGeom>
            <a:noFill/>
            <a:ln w="9525" algn="ctr">
              <a:noFill/>
              <a:miter lim="800000"/>
              <a:headEnd/>
              <a:tailEnd/>
            </a:ln>
            <a:effectLst/>
          </p:spPr>
          <p:txBody>
            <a:bodyPr wrap="none">
              <a:spAutoFit/>
            </a:bodyPr>
            <a:lstStyle/>
            <a:p>
              <a:pPr eaLnBrk="0" hangingPunct="0"/>
              <a:r>
                <a:rPr lang="en-US" sz="1600" b="1" dirty="0" err="1" smtClean="0">
                  <a:solidFill>
                    <a:srgbClr val="FFFFFF"/>
                  </a:solidFill>
                  <a:latin typeface="Cambria" pitchFamily="18" charset="0"/>
                </a:rPr>
                <a:t>Objektif</a:t>
              </a:r>
              <a:r>
                <a:rPr lang="en-US" sz="1600" b="1" dirty="0" smtClean="0">
                  <a:solidFill>
                    <a:srgbClr val="FFFFFF"/>
                  </a:solidFill>
                  <a:latin typeface="Cambria" pitchFamily="18" charset="0"/>
                </a:rPr>
                <a:t> 1</a:t>
              </a:r>
              <a:endParaRPr lang="en-US" sz="1600" b="1" dirty="0">
                <a:solidFill>
                  <a:srgbClr val="FFFFFF"/>
                </a:solidFill>
                <a:latin typeface="Cambria" pitchFamily="18" charset="0"/>
              </a:endParaRPr>
            </a:p>
          </p:txBody>
        </p:sp>
        <p:sp>
          <p:nvSpPr>
            <p:cNvPr id="18" name="Text Box 16"/>
            <p:cNvSpPr txBox="1">
              <a:spLocks noChangeArrowheads="1"/>
            </p:cNvSpPr>
            <p:nvPr/>
          </p:nvSpPr>
          <p:spPr bwMode="gray">
            <a:xfrm>
              <a:off x="2124" y="1450"/>
              <a:ext cx="1038" cy="320"/>
            </a:xfrm>
            <a:prstGeom prst="rect">
              <a:avLst/>
            </a:prstGeom>
            <a:noFill/>
            <a:ln w="9525" algn="ctr">
              <a:noFill/>
              <a:miter lim="800000"/>
              <a:headEnd/>
              <a:tailEnd/>
            </a:ln>
            <a:effectLst/>
          </p:spPr>
          <p:txBody>
            <a:bodyPr wrap="none">
              <a:spAutoFit/>
            </a:bodyPr>
            <a:lstStyle/>
            <a:p>
              <a:pPr eaLnBrk="0" hangingPunct="0"/>
              <a:r>
                <a:rPr lang="en-US" sz="1600" b="1" dirty="0" err="1" smtClean="0">
                  <a:solidFill>
                    <a:srgbClr val="FFFFFF"/>
                  </a:solidFill>
                  <a:latin typeface="Cambria" pitchFamily="18" charset="0"/>
                </a:rPr>
                <a:t>Objektif</a:t>
              </a:r>
              <a:r>
                <a:rPr lang="en-US" sz="1600" b="1" dirty="0" smtClean="0">
                  <a:solidFill>
                    <a:srgbClr val="FFFFFF"/>
                  </a:solidFill>
                  <a:latin typeface="Cambria" pitchFamily="18" charset="0"/>
                </a:rPr>
                <a:t> 2</a:t>
              </a:r>
              <a:endParaRPr lang="en-US" sz="1600" b="1" dirty="0">
                <a:solidFill>
                  <a:srgbClr val="FFFFFF"/>
                </a:solidFill>
                <a:latin typeface="Cambria" pitchFamily="18" charset="0"/>
              </a:endParaRPr>
            </a:p>
          </p:txBody>
        </p:sp>
        <p:sp>
          <p:nvSpPr>
            <p:cNvPr id="19" name="Text Box 17"/>
            <p:cNvSpPr txBox="1">
              <a:spLocks noChangeArrowheads="1"/>
            </p:cNvSpPr>
            <p:nvPr/>
          </p:nvSpPr>
          <p:spPr bwMode="gray">
            <a:xfrm>
              <a:off x="3404" y="1654"/>
              <a:ext cx="1038" cy="320"/>
            </a:xfrm>
            <a:prstGeom prst="rect">
              <a:avLst/>
            </a:prstGeom>
            <a:noFill/>
            <a:ln w="9525" algn="ctr">
              <a:noFill/>
              <a:miter lim="800000"/>
              <a:headEnd/>
              <a:tailEnd/>
            </a:ln>
            <a:effectLst/>
          </p:spPr>
          <p:txBody>
            <a:bodyPr wrap="none">
              <a:spAutoFit/>
            </a:bodyPr>
            <a:lstStyle/>
            <a:p>
              <a:pPr eaLnBrk="0" hangingPunct="0"/>
              <a:r>
                <a:rPr lang="en-US" sz="1600" b="1" dirty="0" err="1" smtClean="0">
                  <a:solidFill>
                    <a:srgbClr val="FFFFFF"/>
                  </a:solidFill>
                  <a:latin typeface="Cambria" pitchFamily="18" charset="0"/>
                </a:rPr>
                <a:t>Objektif</a:t>
              </a:r>
              <a:r>
                <a:rPr lang="en-US" sz="1600" b="1" dirty="0" smtClean="0">
                  <a:solidFill>
                    <a:srgbClr val="FFFFFF"/>
                  </a:solidFill>
                  <a:latin typeface="Cambria" pitchFamily="18" charset="0"/>
                </a:rPr>
                <a:t> 3</a:t>
              </a:r>
              <a:endParaRPr lang="en-US" sz="1600" b="1" dirty="0">
                <a:solidFill>
                  <a:srgbClr val="FFFFFF"/>
                </a:solidFill>
                <a:latin typeface="Cambria" pitchFamily="18" charset="0"/>
              </a:endParaRPr>
            </a:p>
          </p:txBody>
        </p:sp>
        <p:sp>
          <p:nvSpPr>
            <p:cNvPr id="20" name="Text Box 18"/>
            <p:cNvSpPr txBox="1">
              <a:spLocks noChangeArrowheads="1"/>
            </p:cNvSpPr>
            <p:nvPr/>
          </p:nvSpPr>
          <p:spPr bwMode="gray">
            <a:xfrm>
              <a:off x="3107" y="2498"/>
              <a:ext cx="1038" cy="320"/>
            </a:xfrm>
            <a:prstGeom prst="rect">
              <a:avLst/>
            </a:prstGeom>
            <a:noFill/>
            <a:ln w="9525" algn="ctr">
              <a:noFill/>
              <a:miter lim="800000"/>
              <a:headEnd/>
              <a:tailEnd/>
            </a:ln>
            <a:effectLst/>
          </p:spPr>
          <p:txBody>
            <a:bodyPr wrap="none">
              <a:spAutoFit/>
            </a:bodyPr>
            <a:lstStyle/>
            <a:p>
              <a:pPr eaLnBrk="0" hangingPunct="0"/>
              <a:r>
                <a:rPr lang="en-US" sz="1600" b="1" dirty="0" err="1" smtClean="0">
                  <a:solidFill>
                    <a:srgbClr val="FFFFFF"/>
                  </a:solidFill>
                  <a:latin typeface="Cambria" pitchFamily="18" charset="0"/>
                </a:rPr>
                <a:t>Objektif</a:t>
              </a:r>
              <a:r>
                <a:rPr lang="en-US" sz="1600" b="1" dirty="0" smtClean="0">
                  <a:solidFill>
                    <a:srgbClr val="FFFFFF"/>
                  </a:solidFill>
                  <a:latin typeface="Cambria" pitchFamily="18" charset="0"/>
                </a:rPr>
                <a:t> 4</a:t>
              </a:r>
              <a:endParaRPr lang="en-US" sz="1600" b="1" dirty="0">
                <a:solidFill>
                  <a:srgbClr val="FFFFFF"/>
                </a:solidFill>
                <a:latin typeface="Cambria" pitchFamily="18" charset="0"/>
              </a:endParaRPr>
            </a:p>
          </p:txBody>
        </p:sp>
        <p:sp>
          <p:nvSpPr>
            <p:cNvPr id="21" name="Text Box 19"/>
            <p:cNvSpPr txBox="1">
              <a:spLocks noChangeArrowheads="1"/>
            </p:cNvSpPr>
            <p:nvPr/>
          </p:nvSpPr>
          <p:spPr bwMode="gray">
            <a:xfrm>
              <a:off x="1827" y="2930"/>
              <a:ext cx="1038" cy="320"/>
            </a:xfrm>
            <a:prstGeom prst="rect">
              <a:avLst/>
            </a:prstGeom>
            <a:noFill/>
            <a:ln w="9525" algn="ctr">
              <a:noFill/>
              <a:miter lim="800000"/>
              <a:headEnd/>
              <a:tailEnd/>
            </a:ln>
            <a:effectLst/>
          </p:spPr>
          <p:txBody>
            <a:bodyPr wrap="none">
              <a:spAutoFit/>
            </a:bodyPr>
            <a:lstStyle/>
            <a:p>
              <a:pPr eaLnBrk="0" hangingPunct="0"/>
              <a:r>
                <a:rPr lang="en-US" sz="1600" b="1" dirty="0" err="1" smtClean="0">
                  <a:solidFill>
                    <a:srgbClr val="FFFFFF"/>
                  </a:solidFill>
                  <a:latin typeface="Cambria" pitchFamily="18" charset="0"/>
                </a:rPr>
                <a:t>Objektif</a:t>
              </a:r>
              <a:r>
                <a:rPr lang="en-US" sz="1600" b="1" dirty="0" smtClean="0">
                  <a:solidFill>
                    <a:srgbClr val="FFFFFF"/>
                  </a:solidFill>
                  <a:latin typeface="Cambria" pitchFamily="18" charset="0"/>
                </a:rPr>
                <a:t> 5</a:t>
              </a:r>
              <a:endParaRPr lang="en-US" sz="1600" b="1" dirty="0">
                <a:solidFill>
                  <a:srgbClr val="FFFFFF"/>
                </a:solidFill>
                <a:latin typeface="Cambria" pitchFamily="18" charset="0"/>
              </a:endParaRPr>
            </a:p>
          </p:txBody>
        </p:sp>
        <p:sp>
          <p:nvSpPr>
            <p:cNvPr id="22" name="Freeform 20"/>
            <p:cNvSpPr>
              <a:spLocks/>
            </p:cNvSpPr>
            <p:nvPr/>
          </p:nvSpPr>
          <p:spPr bwMode="gray">
            <a:xfrm>
              <a:off x="2768" y="2632"/>
              <a:ext cx="544" cy="680"/>
            </a:xfrm>
            <a:custGeom>
              <a:avLst/>
              <a:gdLst/>
              <a:ahLst/>
              <a:cxnLst>
                <a:cxn ang="0">
                  <a:pos x="0" y="16"/>
                </a:cxn>
                <a:cxn ang="0">
                  <a:pos x="256" y="528"/>
                </a:cxn>
                <a:cxn ang="0">
                  <a:pos x="264" y="680"/>
                </a:cxn>
                <a:cxn ang="0">
                  <a:pos x="448" y="624"/>
                </a:cxn>
                <a:cxn ang="0">
                  <a:pos x="544" y="576"/>
                </a:cxn>
                <a:cxn ang="0">
                  <a:pos x="112" y="0"/>
                </a:cxn>
                <a:cxn ang="0">
                  <a:pos x="0" y="16"/>
                </a:cxn>
              </a:cxnLst>
              <a:rect l="0" t="0" r="r" b="b"/>
              <a:pathLst>
                <a:path w="544" h="680">
                  <a:moveTo>
                    <a:pt x="0" y="16"/>
                  </a:moveTo>
                  <a:lnTo>
                    <a:pt x="256" y="528"/>
                  </a:lnTo>
                  <a:lnTo>
                    <a:pt x="264" y="680"/>
                  </a:lnTo>
                  <a:lnTo>
                    <a:pt x="448" y="624"/>
                  </a:lnTo>
                  <a:lnTo>
                    <a:pt x="544" y="576"/>
                  </a:lnTo>
                  <a:lnTo>
                    <a:pt x="112" y="0"/>
                  </a:lnTo>
                  <a:lnTo>
                    <a:pt x="0" y="16"/>
                  </a:lnTo>
                  <a:close/>
                </a:path>
              </a:pathLst>
            </a:custGeom>
            <a:solidFill>
              <a:schemeClr val="tx2">
                <a:alpha val="50000"/>
              </a:schemeClr>
            </a:solidFill>
            <a:ln w="9525" cap="flat" cmpd="sng">
              <a:noFill/>
              <a:prstDash val="solid"/>
              <a:round/>
              <a:headEnd/>
              <a:tailEnd/>
            </a:ln>
            <a:effectLst/>
          </p:spPr>
          <p:txBody>
            <a:bodyPr wrap="none" anchor="ctr"/>
            <a:lstStyle/>
            <a:p>
              <a:endParaRPr lang="en-US"/>
            </a:p>
          </p:txBody>
        </p:sp>
        <p:sp>
          <p:nvSpPr>
            <p:cNvPr id="23" name="Oval 21"/>
            <p:cNvSpPr>
              <a:spLocks noChangeArrowheads="1"/>
            </p:cNvSpPr>
            <p:nvPr/>
          </p:nvSpPr>
          <p:spPr bwMode="gray">
            <a:xfrm rot="-998297">
              <a:off x="1910" y="1989"/>
              <a:ext cx="1629" cy="687"/>
            </a:xfrm>
            <a:prstGeom prst="ellipse">
              <a:avLst/>
            </a:prstGeom>
            <a:solidFill>
              <a:srgbClr val="FFFFFF"/>
            </a:solidFill>
            <a:ln w="12700">
              <a:noFill/>
              <a:round/>
              <a:headEnd type="none" w="sm" len="sm"/>
              <a:tailEnd type="none" w="sm" len="sm"/>
            </a:ln>
            <a:effectLst/>
          </p:spPr>
          <p:txBody>
            <a:bodyPr wrap="none" anchor="ctr"/>
            <a:lstStyle/>
            <a:p>
              <a:endParaRPr lang="en-US"/>
            </a:p>
          </p:txBody>
        </p:sp>
      </p:grpSp>
      <p:sp>
        <p:nvSpPr>
          <p:cNvPr id="24" name="Text Box 22"/>
          <p:cNvSpPr txBox="1">
            <a:spLocks noChangeArrowheads="1"/>
          </p:cNvSpPr>
          <p:nvPr/>
        </p:nvSpPr>
        <p:spPr bwMode="auto">
          <a:xfrm>
            <a:off x="6948264" y="1844824"/>
            <a:ext cx="1585160" cy="1815882"/>
          </a:xfrm>
          <a:prstGeom prst="rect">
            <a:avLst/>
          </a:prstGeom>
          <a:noFill/>
          <a:ln w="9525" algn="ctr">
            <a:noFill/>
            <a:miter lim="800000"/>
            <a:headEnd/>
            <a:tailEnd/>
          </a:ln>
          <a:effectLst/>
        </p:spPr>
        <p:txBody>
          <a:bodyPr wrap="square">
            <a:spAutoFit/>
          </a:bodyPr>
          <a:lstStyle/>
          <a:p>
            <a:pPr algn="l"/>
            <a:r>
              <a:rPr lang="en-MY" sz="1600" b="1" dirty="0" err="1">
                <a:latin typeface="Cambria" pitchFamily="18" charset="0"/>
              </a:rPr>
              <a:t>Mengetahui</a:t>
            </a:r>
            <a:r>
              <a:rPr lang="en-MY" sz="1600" b="1" dirty="0">
                <a:latin typeface="Cambria" pitchFamily="18" charset="0"/>
              </a:rPr>
              <a:t> </a:t>
            </a:r>
            <a:r>
              <a:rPr lang="en-MY" sz="1600" b="1" dirty="0" err="1">
                <a:latin typeface="Cambria" pitchFamily="18" charset="0"/>
              </a:rPr>
              <a:t>Kaedah</a:t>
            </a:r>
            <a:r>
              <a:rPr lang="en-MY" sz="1600" b="1" dirty="0">
                <a:latin typeface="Cambria" pitchFamily="18" charset="0"/>
              </a:rPr>
              <a:t> </a:t>
            </a:r>
            <a:r>
              <a:rPr lang="en-MY" sz="1600" b="1" dirty="0" err="1">
                <a:latin typeface="Cambria" pitchFamily="18" charset="0"/>
              </a:rPr>
              <a:t>Pelupusan</a:t>
            </a:r>
            <a:r>
              <a:rPr lang="en-MY" sz="1600" b="1" dirty="0">
                <a:latin typeface="Cambria" pitchFamily="18" charset="0"/>
              </a:rPr>
              <a:t> Dan </a:t>
            </a:r>
            <a:r>
              <a:rPr lang="en-MY" sz="1600" b="1" dirty="0" err="1">
                <a:latin typeface="Cambria" pitchFamily="18" charset="0"/>
              </a:rPr>
              <a:t>Tatacara</a:t>
            </a:r>
            <a:r>
              <a:rPr lang="en-MY" sz="1600" b="1" dirty="0">
                <a:latin typeface="Cambria" pitchFamily="18" charset="0"/>
              </a:rPr>
              <a:t> </a:t>
            </a:r>
            <a:r>
              <a:rPr lang="en-MY" sz="1600" b="1" dirty="0" err="1">
                <a:latin typeface="Cambria" pitchFamily="18" charset="0"/>
              </a:rPr>
              <a:t>Perekodan</a:t>
            </a:r>
            <a:r>
              <a:rPr lang="en-MY" sz="1600" b="1" dirty="0">
                <a:latin typeface="Cambria" pitchFamily="18" charset="0"/>
              </a:rPr>
              <a:t> </a:t>
            </a:r>
            <a:r>
              <a:rPr lang="en-MY" sz="1600" b="1" dirty="0" err="1">
                <a:latin typeface="Cambria" pitchFamily="18" charset="0"/>
              </a:rPr>
              <a:t>Pelupusan</a:t>
            </a:r>
            <a:endParaRPr lang="en-MY" sz="1600" b="1" dirty="0">
              <a:latin typeface="Cambria" pitchFamily="18" charset="0"/>
            </a:endParaRPr>
          </a:p>
          <a:p>
            <a:pPr algn="l"/>
            <a:endParaRPr lang="en-US" sz="1600" dirty="0">
              <a:solidFill>
                <a:srgbClr val="333333"/>
              </a:solidFill>
            </a:endParaRPr>
          </a:p>
        </p:txBody>
      </p:sp>
      <p:cxnSp>
        <p:nvCxnSpPr>
          <p:cNvPr id="25" name="AutoShape 23"/>
          <p:cNvCxnSpPr>
            <a:cxnSpLocks noChangeShapeType="1"/>
          </p:cNvCxnSpPr>
          <p:nvPr/>
        </p:nvCxnSpPr>
        <p:spPr bwMode="auto">
          <a:xfrm rot="10800000" flipV="1">
            <a:off x="6372200" y="3068960"/>
            <a:ext cx="510483" cy="335534"/>
          </a:xfrm>
          <a:prstGeom prst="bentConnector3">
            <a:avLst>
              <a:gd name="adj1" fmla="val 50000"/>
            </a:avLst>
          </a:prstGeom>
          <a:noFill/>
          <a:ln w="9525">
            <a:solidFill>
              <a:srgbClr val="292929"/>
            </a:solidFill>
            <a:miter lim="800000"/>
            <a:headEnd/>
            <a:tailEnd/>
          </a:ln>
          <a:effectLst/>
        </p:spPr>
      </p:cxnSp>
      <p:sp>
        <p:nvSpPr>
          <p:cNvPr id="26" name="Text Box 24"/>
          <p:cNvSpPr txBox="1">
            <a:spLocks noChangeArrowheads="1"/>
          </p:cNvSpPr>
          <p:nvPr/>
        </p:nvSpPr>
        <p:spPr bwMode="auto">
          <a:xfrm>
            <a:off x="395536" y="2780928"/>
            <a:ext cx="2254697" cy="2092881"/>
          </a:xfrm>
          <a:prstGeom prst="rect">
            <a:avLst/>
          </a:prstGeom>
          <a:noFill/>
          <a:ln w="9525" algn="ctr">
            <a:noFill/>
            <a:miter lim="800000"/>
            <a:headEnd/>
            <a:tailEnd/>
          </a:ln>
          <a:effectLst/>
        </p:spPr>
        <p:txBody>
          <a:bodyPr wrap="square">
            <a:spAutoFit/>
          </a:bodyPr>
          <a:lstStyle/>
          <a:p>
            <a:pPr algn="l" eaLnBrk="1" hangingPunct="1"/>
            <a:r>
              <a:rPr lang="en-MY" sz="1600" b="1" dirty="0" err="1">
                <a:latin typeface="Cambria" pitchFamily="18" charset="0"/>
              </a:rPr>
              <a:t>Menjelaskan</a:t>
            </a:r>
            <a:r>
              <a:rPr lang="en-MY" sz="1600" b="1" dirty="0">
                <a:latin typeface="Cambria" pitchFamily="18" charset="0"/>
              </a:rPr>
              <a:t> </a:t>
            </a:r>
            <a:r>
              <a:rPr lang="en-MY" b="1" dirty="0" err="1">
                <a:latin typeface="Cambria" pitchFamily="18" charset="0"/>
              </a:rPr>
              <a:t>Definisi</a:t>
            </a:r>
            <a:r>
              <a:rPr lang="en-MY" sz="1600" b="1" dirty="0">
                <a:latin typeface="Cambria" pitchFamily="18" charset="0"/>
              </a:rPr>
              <a:t> </a:t>
            </a:r>
            <a:r>
              <a:rPr lang="en-MY" sz="1600" b="1" dirty="0" err="1">
                <a:latin typeface="Cambria" pitchFamily="18" charset="0"/>
              </a:rPr>
              <a:t>Aset</a:t>
            </a:r>
            <a:r>
              <a:rPr lang="en-MY" sz="1600" b="1" dirty="0">
                <a:latin typeface="Cambria" pitchFamily="18" charset="0"/>
              </a:rPr>
              <a:t> Dan </a:t>
            </a:r>
            <a:r>
              <a:rPr lang="en-MY" sz="1600" b="1" dirty="0" err="1">
                <a:latin typeface="Cambria" pitchFamily="18" charset="0"/>
              </a:rPr>
              <a:t>Memahami</a:t>
            </a:r>
            <a:r>
              <a:rPr lang="en-MY" sz="1600" b="1" dirty="0">
                <a:latin typeface="Cambria" pitchFamily="18" charset="0"/>
              </a:rPr>
              <a:t> </a:t>
            </a:r>
            <a:r>
              <a:rPr lang="en-MY" sz="1600" b="1" dirty="0" err="1">
                <a:latin typeface="Cambria" pitchFamily="18" charset="0"/>
              </a:rPr>
              <a:t>Pengkelasan</a:t>
            </a:r>
            <a:r>
              <a:rPr lang="en-MY" sz="1600" b="1" dirty="0">
                <a:latin typeface="Cambria" pitchFamily="18" charset="0"/>
              </a:rPr>
              <a:t> </a:t>
            </a:r>
            <a:r>
              <a:rPr lang="en-MY" sz="1600" b="1" dirty="0" err="1">
                <a:latin typeface="Cambria" pitchFamily="18" charset="0"/>
              </a:rPr>
              <a:t>Aset</a:t>
            </a:r>
            <a:r>
              <a:rPr lang="en-MY" sz="1600" b="1" dirty="0">
                <a:latin typeface="Cambria" pitchFamily="18" charset="0"/>
              </a:rPr>
              <a:t> </a:t>
            </a:r>
            <a:r>
              <a:rPr lang="en-MY" sz="1600" b="1" dirty="0" err="1" smtClean="0">
                <a:latin typeface="Cambria" pitchFamily="18" charset="0"/>
              </a:rPr>
              <a:t>Seperti</a:t>
            </a:r>
            <a:r>
              <a:rPr lang="en-MY" sz="1600" b="1" dirty="0" smtClean="0">
                <a:latin typeface="Cambria" pitchFamily="18" charset="0"/>
              </a:rPr>
              <a:t> Yang </a:t>
            </a:r>
            <a:r>
              <a:rPr lang="en-MY" sz="1600" b="1" dirty="0" err="1">
                <a:latin typeface="Cambria" pitchFamily="18" charset="0"/>
              </a:rPr>
              <a:t>Dilaporkan</a:t>
            </a:r>
            <a:r>
              <a:rPr lang="en-MY" sz="1600" b="1" dirty="0">
                <a:latin typeface="Cambria" pitchFamily="18" charset="0"/>
              </a:rPr>
              <a:t> </a:t>
            </a:r>
            <a:r>
              <a:rPr lang="en-MY" sz="1600" b="1" dirty="0" err="1">
                <a:latin typeface="Cambria" pitchFamily="18" charset="0"/>
              </a:rPr>
              <a:t>dalam</a:t>
            </a:r>
            <a:r>
              <a:rPr lang="en-MY" sz="1600" b="1" dirty="0">
                <a:latin typeface="Cambria" pitchFamily="18" charset="0"/>
              </a:rPr>
              <a:t> </a:t>
            </a:r>
            <a:r>
              <a:rPr lang="en-MY" sz="1600" b="1" dirty="0" err="1">
                <a:latin typeface="Cambria" pitchFamily="18" charset="0"/>
              </a:rPr>
              <a:t>Penyata</a:t>
            </a:r>
            <a:r>
              <a:rPr lang="en-MY" sz="1600" b="1" dirty="0">
                <a:latin typeface="Cambria" pitchFamily="18" charset="0"/>
              </a:rPr>
              <a:t> </a:t>
            </a:r>
            <a:r>
              <a:rPr lang="en-MY" sz="1600" b="1" dirty="0" err="1">
                <a:latin typeface="Cambria" pitchFamily="18" charset="0"/>
              </a:rPr>
              <a:t>Kewangan</a:t>
            </a:r>
            <a:r>
              <a:rPr lang="en-MY" sz="1600" b="1" dirty="0">
                <a:latin typeface="Cambria" pitchFamily="18" charset="0"/>
              </a:rPr>
              <a:t> </a:t>
            </a:r>
            <a:endParaRPr lang="en-MY" sz="1600" b="1" dirty="0" smtClean="0">
              <a:latin typeface="Cambria" pitchFamily="18" charset="0"/>
            </a:endParaRPr>
          </a:p>
          <a:p>
            <a:pPr algn="l" eaLnBrk="1" hangingPunct="1"/>
            <a:r>
              <a:rPr lang="en-MY" sz="1600" b="1" dirty="0" smtClean="0">
                <a:latin typeface="Cambria" pitchFamily="18" charset="0"/>
              </a:rPr>
              <a:t>(</a:t>
            </a:r>
            <a:r>
              <a:rPr lang="en-US" sz="1600" b="1" dirty="0">
                <a:latin typeface="Cambria" pitchFamily="18" charset="0"/>
              </a:rPr>
              <a:t>MPSAS 1)</a:t>
            </a:r>
            <a:endParaRPr lang="en-MY" sz="1600" b="1" dirty="0">
              <a:latin typeface="Cambria" pitchFamily="18" charset="0"/>
            </a:endParaRPr>
          </a:p>
          <a:p>
            <a:pPr algn="l"/>
            <a:endParaRPr lang="en-US" sz="1600" dirty="0">
              <a:solidFill>
                <a:srgbClr val="333333"/>
              </a:solidFill>
            </a:endParaRPr>
          </a:p>
        </p:txBody>
      </p:sp>
      <p:cxnSp>
        <p:nvCxnSpPr>
          <p:cNvPr id="27" name="AutoShape 25"/>
          <p:cNvCxnSpPr>
            <a:cxnSpLocks noChangeShapeType="1"/>
          </p:cNvCxnSpPr>
          <p:nvPr/>
        </p:nvCxnSpPr>
        <p:spPr bwMode="auto">
          <a:xfrm>
            <a:off x="2627784" y="3429000"/>
            <a:ext cx="769838" cy="342140"/>
          </a:xfrm>
          <a:prstGeom prst="bentConnector3">
            <a:avLst>
              <a:gd name="adj1" fmla="val 50000"/>
            </a:avLst>
          </a:prstGeom>
          <a:noFill/>
          <a:ln w="9525">
            <a:solidFill>
              <a:srgbClr val="292929"/>
            </a:solidFill>
            <a:miter lim="800000"/>
            <a:headEnd/>
            <a:tailEnd/>
          </a:ln>
          <a:effectLst/>
        </p:spPr>
      </p:cxnSp>
      <p:sp>
        <p:nvSpPr>
          <p:cNvPr id="28" name="Text Box 26"/>
          <p:cNvSpPr txBox="1">
            <a:spLocks noChangeArrowheads="1"/>
          </p:cNvSpPr>
          <p:nvPr/>
        </p:nvSpPr>
        <p:spPr bwMode="auto">
          <a:xfrm>
            <a:off x="3419872" y="1412776"/>
            <a:ext cx="2307302" cy="1600438"/>
          </a:xfrm>
          <a:prstGeom prst="rect">
            <a:avLst/>
          </a:prstGeom>
          <a:noFill/>
          <a:ln w="9525" algn="ctr">
            <a:noFill/>
            <a:miter lim="800000"/>
            <a:headEnd/>
            <a:tailEnd/>
          </a:ln>
          <a:effectLst/>
        </p:spPr>
        <p:txBody>
          <a:bodyPr wrap="square">
            <a:spAutoFit/>
          </a:bodyPr>
          <a:lstStyle/>
          <a:p>
            <a:pPr algn="l" eaLnBrk="1" hangingPunct="1"/>
            <a:r>
              <a:rPr lang="en-MY" b="1" dirty="0" err="1">
                <a:latin typeface="Cambria" pitchFamily="18" charset="0"/>
              </a:rPr>
              <a:t>Memahami</a:t>
            </a:r>
            <a:r>
              <a:rPr lang="en-MY" sz="1600" b="1" dirty="0">
                <a:latin typeface="Cambria" pitchFamily="18" charset="0"/>
              </a:rPr>
              <a:t> </a:t>
            </a:r>
            <a:r>
              <a:rPr lang="en-MY" sz="1600" b="1" dirty="0" err="1">
                <a:latin typeface="Cambria" pitchFamily="18" charset="0"/>
              </a:rPr>
              <a:t>Catatan</a:t>
            </a:r>
            <a:r>
              <a:rPr lang="en-MY" sz="1600" b="1" dirty="0">
                <a:latin typeface="Cambria" pitchFamily="18" charset="0"/>
              </a:rPr>
              <a:t> </a:t>
            </a:r>
            <a:r>
              <a:rPr lang="en-MY" sz="1600" b="1" dirty="0" err="1">
                <a:latin typeface="Cambria" pitchFamily="18" charset="0"/>
              </a:rPr>
              <a:t>Perekodan</a:t>
            </a:r>
            <a:r>
              <a:rPr lang="en-MY" sz="1600" b="1" dirty="0">
                <a:latin typeface="Cambria" pitchFamily="18" charset="0"/>
              </a:rPr>
              <a:t> </a:t>
            </a:r>
            <a:r>
              <a:rPr lang="en-MY" sz="1600" b="1" dirty="0" err="1">
                <a:latin typeface="Cambria" pitchFamily="18" charset="0"/>
              </a:rPr>
              <a:t>Aset</a:t>
            </a:r>
            <a:r>
              <a:rPr lang="en-MY" sz="1600" b="1" dirty="0">
                <a:latin typeface="Cambria" pitchFamily="18" charset="0"/>
              </a:rPr>
              <a:t> Dan  </a:t>
            </a:r>
            <a:r>
              <a:rPr lang="en-MY" sz="1600" b="1" dirty="0" err="1">
                <a:latin typeface="Cambria" pitchFamily="18" charset="0"/>
              </a:rPr>
              <a:t>Mengetahui</a:t>
            </a:r>
            <a:r>
              <a:rPr lang="en-MY" sz="1600" b="1" dirty="0">
                <a:latin typeface="Cambria" pitchFamily="18" charset="0"/>
              </a:rPr>
              <a:t> </a:t>
            </a:r>
            <a:r>
              <a:rPr lang="en-MY" sz="1600" b="1" dirty="0" err="1">
                <a:latin typeface="Cambria" pitchFamily="18" charset="0"/>
              </a:rPr>
              <a:t>Kaedah</a:t>
            </a:r>
            <a:r>
              <a:rPr lang="en-MY" sz="1600" b="1" dirty="0">
                <a:latin typeface="Cambria" pitchFamily="18" charset="0"/>
              </a:rPr>
              <a:t> </a:t>
            </a:r>
            <a:r>
              <a:rPr lang="en-MY" sz="1600" b="1" dirty="0" err="1">
                <a:latin typeface="Cambria" pitchFamily="18" charset="0"/>
              </a:rPr>
              <a:t>Susut</a:t>
            </a:r>
            <a:r>
              <a:rPr lang="en-MY" sz="1600" b="1" dirty="0">
                <a:latin typeface="Cambria" pitchFamily="18" charset="0"/>
              </a:rPr>
              <a:t>  </a:t>
            </a:r>
            <a:r>
              <a:rPr lang="en-MY" sz="1600" b="1" dirty="0" err="1" smtClean="0">
                <a:latin typeface="Cambria" pitchFamily="18" charset="0"/>
              </a:rPr>
              <a:t>Nilai</a:t>
            </a:r>
            <a:r>
              <a:rPr lang="en-MY" sz="1600" b="1" dirty="0" smtClean="0">
                <a:latin typeface="Cambria" pitchFamily="18" charset="0"/>
              </a:rPr>
              <a:t> </a:t>
            </a:r>
            <a:r>
              <a:rPr lang="en-MY" sz="1600" b="1" dirty="0">
                <a:latin typeface="Cambria" pitchFamily="18" charset="0"/>
              </a:rPr>
              <a:t>Yang </a:t>
            </a:r>
            <a:r>
              <a:rPr lang="en-MY" sz="1600" b="1" dirty="0" err="1">
                <a:latin typeface="Cambria" pitchFamily="18" charset="0"/>
              </a:rPr>
              <a:t>Digunapakai</a:t>
            </a:r>
            <a:endParaRPr lang="en-MY" sz="1600" b="1" dirty="0">
              <a:latin typeface="Cambria" pitchFamily="18" charset="0"/>
            </a:endParaRPr>
          </a:p>
          <a:p>
            <a:pPr algn="l"/>
            <a:endParaRPr lang="en-US" sz="1600" dirty="0">
              <a:solidFill>
                <a:srgbClr val="333333"/>
              </a:solidFill>
            </a:endParaRPr>
          </a:p>
        </p:txBody>
      </p:sp>
      <p:cxnSp>
        <p:nvCxnSpPr>
          <p:cNvPr id="29" name="AutoShape 27"/>
          <p:cNvCxnSpPr>
            <a:cxnSpLocks noChangeShapeType="1"/>
          </p:cNvCxnSpPr>
          <p:nvPr/>
        </p:nvCxnSpPr>
        <p:spPr bwMode="auto">
          <a:xfrm>
            <a:off x="4788026" y="2708922"/>
            <a:ext cx="467480" cy="262937"/>
          </a:xfrm>
          <a:prstGeom prst="bentConnector3">
            <a:avLst>
              <a:gd name="adj1" fmla="val 50000"/>
            </a:avLst>
          </a:prstGeom>
          <a:noFill/>
          <a:ln w="9525">
            <a:solidFill>
              <a:srgbClr val="292929"/>
            </a:solidFill>
            <a:miter lim="800000"/>
            <a:headEnd/>
            <a:tailEnd/>
          </a:ln>
          <a:effectLst/>
        </p:spPr>
      </p:cxnSp>
      <p:sp>
        <p:nvSpPr>
          <p:cNvPr id="30" name="Text Box 28"/>
          <p:cNvSpPr txBox="1">
            <a:spLocks noChangeArrowheads="1"/>
          </p:cNvSpPr>
          <p:nvPr/>
        </p:nvSpPr>
        <p:spPr bwMode="auto">
          <a:xfrm>
            <a:off x="7020272" y="4437112"/>
            <a:ext cx="1427162" cy="1569660"/>
          </a:xfrm>
          <a:prstGeom prst="rect">
            <a:avLst/>
          </a:prstGeom>
          <a:noFill/>
          <a:ln w="9525" algn="ctr">
            <a:noFill/>
            <a:miter lim="800000"/>
            <a:headEnd/>
            <a:tailEnd/>
          </a:ln>
          <a:effectLst/>
        </p:spPr>
        <p:txBody>
          <a:bodyPr>
            <a:spAutoFit/>
          </a:bodyPr>
          <a:lstStyle/>
          <a:p>
            <a:pPr algn="l"/>
            <a:r>
              <a:rPr lang="en-MY" sz="1600" b="1" dirty="0" err="1">
                <a:latin typeface="Cambria" pitchFamily="18" charset="0"/>
              </a:rPr>
              <a:t>Mengetahui</a:t>
            </a:r>
            <a:r>
              <a:rPr lang="en-MY" sz="1600" b="1" dirty="0">
                <a:latin typeface="Cambria" pitchFamily="18" charset="0"/>
              </a:rPr>
              <a:t> </a:t>
            </a:r>
            <a:r>
              <a:rPr lang="en-MY" sz="1600" b="1" dirty="0" err="1">
                <a:latin typeface="Cambria" pitchFamily="18" charset="0"/>
              </a:rPr>
              <a:t>Secara</a:t>
            </a:r>
            <a:r>
              <a:rPr lang="en-MY" sz="1600" b="1" dirty="0">
                <a:latin typeface="Cambria" pitchFamily="18" charset="0"/>
              </a:rPr>
              <a:t> </a:t>
            </a:r>
            <a:r>
              <a:rPr lang="en-MY" sz="1600" b="1" dirty="0" err="1">
                <a:latin typeface="Cambria" pitchFamily="18" charset="0"/>
              </a:rPr>
              <a:t>Umum</a:t>
            </a:r>
            <a:r>
              <a:rPr lang="en-MY" sz="1600" b="1" dirty="0">
                <a:latin typeface="Cambria" pitchFamily="18" charset="0"/>
              </a:rPr>
              <a:t> </a:t>
            </a:r>
            <a:r>
              <a:rPr lang="en-MY" sz="1600" b="1" dirty="0" err="1">
                <a:latin typeface="Cambria" pitchFamily="18" charset="0"/>
              </a:rPr>
              <a:t>Berhubung</a:t>
            </a:r>
            <a:r>
              <a:rPr lang="en-MY" sz="1600" b="1" dirty="0">
                <a:latin typeface="Cambria" pitchFamily="18" charset="0"/>
              </a:rPr>
              <a:t> </a:t>
            </a:r>
            <a:r>
              <a:rPr lang="en-MY" sz="1600" b="1" dirty="0" err="1">
                <a:latin typeface="Cambria" pitchFamily="18" charset="0"/>
              </a:rPr>
              <a:t>Rosotnilai</a:t>
            </a:r>
            <a:r>
              <a:rPr lang="en-MY" sz="1600" b="1" dirty="0">
                <a:latin typeface="Cambria" pitchFamily="18" charset="0"/>
              </a:rPr>
              <a:t> </a:t>
            </a:r>
            <a:r>
              <a:rPr lang="en-MY" sz="1600" b="1" dirty="0" err="1" smtClean="0">
                <a:latin typeface="Cambria" pitchFamily="18" charset="0"/>
              </a:rPr>
              <a:t>Aset</a:t>
            </a:r>
            <a:endParaRPr lang="en-MY" sz="1600" b="1" dirty="0">
              <a:latin typeface="Cambria" pitchFamily="18" charset="0"/>
            </a:endParaRPr>
          </a:p>
        </p:txBody>
      </p:sp>
      <p:cxnSp>
        <p:nvCxnSpPr>
          <p:cNvPr id="31" name="AutoShape 29"/>
          <p:cNvCxnSpPr>
            <a:cxnSpLocks noChangeShapeType="1"/>
          </p:cNvCxnSpPr>
          <p:nvPr/>
        </p:nvCxnSpPr>
        <p:spPr bwMode="auto">
          <a:xfrm rot="10800000">
            <a:off x="6516216" y="4653136"/>
            <a:ext cx="492125" cy="471487"/>
          </a:xfrm>
          <a:prstGeom prst="bentConnector3">
            <a:avLst>
              <a:gd name="adj1" fmla="val 51259"/>
            </a:avLst>
          </a:prstGeom>
          <a:noFill/>
          <a:ln w="9525">
            <a:solidFill>
              <a:srgbClr val="292929"/>
            </a:solidFill>
            <a:miter lim="800000"/>
            <a:headEnd/>
            <a:tailEnd/>
          </a:ln>
          <a:effectLst/>
        </p:spPr>
      </p:cxnSp>
      <p:sp>
        <p:nvSpPr>
          <p:cNvPr id="32" name="Text Box 30"/>
          <p:cNvSpPr txBox="1">
            <a:spLocks noChangeArrowheads="1"/>
          </p:cNvSpPr>
          <p:nvPr/>
        </p:nvSpPr>
        <p:spPr bwMode="auto">
          <a:xfrm>
            <a:off x="1619672" y="5517232"/>
            <a:ext cx="2267684" cy="1077218"/>
          </a:xfrm>
          <a:prstGeom prst="rect">
            <a:avLst/>
          </a:prstGeom>
          <a:noFill/>
          <a:ln w="9525" algn="ctr">
            <a:noFill/>
            <a:miter lim="800000"/>
            <a:headEnd/>
            <a:tailEnd/>
          </a:ln>
          <a:effectLst/>
        </p:spPr>
        <p:txBody>
          <a:bodyPr wrap="square">
            <a:spAutoFit/>
          </a:bodyPr>
          <a:lstStyle/>
          <a:p>
            <a:pPr algn="l"/>
            <a:r>
              <a:rPr lang="en-MY" sz="1600" b="1" dirty="0" err="1">
                <a:latin typeface="Cambria" pitchFamily="18" charset="0"/>
              </a:rPr>
              <a:t>Memahami</a:t>
            </a:r>
            <a:r>
              <a:rPr lang="en-MY" sz="1600" b="1" dirty="0">
                <a:latin typeface="Cambria" pitchFamily="18" charset="0"/>
              </a:rPr>
              <a:t> </a:t>
            </a:r>
            <a:r>
              <a:rPr lang="en-MY" sz="1600" b="1" dirty="0" err="1">
                <a:latin typeface="Cambria" pitchFamily="18" charset="0"/>
              </a:rPr>
              <a:t>Persembahan</a:t>
            </a:r>
            <a:r>
              <a:rPr lang="en-MY" sz="1600" b="1" dirty="0">
                <a:latin typeface="Cambria" pitchFamily="18" charset="0"/>
              </a:rPr>
              <a:t> </a:t>
            </a:r>
            <a:r>
              <a:rPr lang="en-MY" sz="1600" b="1" dirty="0" err="1">
                <a:latin typeface="Cambria" pitchFamily="18" charset="0"/>
              </a:rPr>
              <a:t>Aset</a:t>
            </a:r>
            <a:r>
              <a:rPr lang="en-MY" sz="1600" b="1" dirty="0">
                <a:latin typeface="Cambria" pitchFamily="18" charset="0"/>
              </a:rPr>
              <a:t> Di </a:t>
            </a:r>
            <a:r>
              <a:rPr lang="en-MY" sz="1600" b="1" dirty="0" err="1">
                <a:latin typeface="Cambria" pitchFamily="18" charset="0"/>
              </a:rPr>
              <a:t>Dalam</a:t>
            </a:r>
            <a:r>
              <a:rPr lang="en-MY" sz="1600" b="1" dirty="0">
                <a:latin typeface="Cambria" pitchFamily="18" charset="0"/>
              </a:rPr>
              <a:t> </a:t>
            </a:r>
            <a:r>
              <a:rPr lang="en-MY" sz="1600" b="1" dirty="0" err="1">
                <a:latin typeface="Cambria" pitchFamily="18" charset="0"/>
              </a:rPr>
              <a:t>Penyata</a:t>
            </a:r>
            <a:r>
              <a:rPr lang="en-MY" sz="1600" b="1" dirty="0">
                <a:latin typeface="Cambria" pitchFamily="18" charset="0"/>
              </a:rPr>
              <a:t> </a:t>
            </a:r>
            <a:r>
              <a:rPr lang="en-MY" sz="1600" b="1" dirty="0" err="1">
                <a:latin typeface="Cambria" pitchFamily="18" charset="0"/>
              </a:rPr>
              <a:t>Kewangan</a:t>
            </a:r>
            <a:endParaRPr lang="en-US" sz="1600" dirty="0">
              <a:solidFill>
                <a:srgbClr val="333333"/>
              </a:solidFill>
            </a:endParaRPr>
          </a:p>
        </p:txBody>
      </p:sp>
      <p:cxnSp>
        <p:nvCxnSpPr>
          <p:cNvPr id="33" name="AutoShape 31"/>
          <p:cNvCxnSpPr>
            <a:cxnSpLocks noChangeShapeType="1"/>
            <a:stCxn id="32" idx="3"/>
          </p:cNvCxnSpPr>
          <p:nvPr/>
        </p:nvCxnSpPr>
        <p:spPr bwMode="auto">
          <a:xfrm flipV="1">
            <a:off x="3887356" y="5366828"/>
            <a:ext cx="353768" cy="689013"/>
          </a:xfrm>
          <a:prstGeom prst="bentConnector2">
            <a:avLst/>
          </a:prstGeom>
          <a:noFill/>
          <a:ln w="9525">
            <a:solidFill>
              <a:srgbClr val="292929"/>
            </a:solidFill>
            <a:miter lim="800000"/>
            <a:headEnd/>
            <a:tailEnd/>
          </a:ln>
          <a:effectLst/>
        </p:spPr>
      </p:cxnSp>
    </p:spTree>
    <p:extLst>
      <p:ext uri="{BB962C8B-B14F-4D97-AF65-F5344CB8AC3E}">
        <p14:creationId xmlns:p14="http://schemas.microsoft.com/office/powerpoint/2010/main" val="71375637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a:xfrm>
            <a:off x="327720" y="1952601"/>
            <a:ext cx="8183563" cy="4187825"/>
          </a:xfrm>
        </p:spPr>
        <p:txBody>
          <a:bodyPr/>
          <a:lstStyle/>
          <a:p>
            <a:r>
              <a:rPr lang="en-US" sz="2000" dirty="0" err="1" smtClean="0">
                <a:latin typeface="Cambria" pitchFamily="18" charset="0"/>
              </a:rPr>
              <a:t>Penjejasan</a:t>
            </a:r>
            <a:r>
              <a:rPr lang="en-US" sz="2000" dirty="0" smtClean="0">
                <a:latin typeface="Cambria" pitchFamily="18" charset="0"/>
              </a:rPr>
              <a:t> </a:t>
            </a:r>
            <a:r>
              <a:rPr lang="en-US" sz="2000" dirty="0" err="1" smtClean="0">
                <a:latin typeface="Cambria" pitchFamily="18" charset="0"/>
              </a:rPr>
              <a:t>nilai</a:t>
            </a:r>
            <a:r>
              <a:rPr lang="en-US" sz="2000" dirty="0" smtClean="0">
                <a:latin typeface="Cambria" pitchFamily="18" charset="0"/>
              </a:rPr>
              <a:t> </a:t>
            </a:r>
            <a:r>
              <a:rPr lang="en-US" sz="2000" dirty="0" err="1" smtClean="0">
                <a:latin typeface="Cambria" pitchFamily="18" charset="0"/>
              </a:rPr>
              <a:t>adalah</a:t>
            </a:r>
            <a:r>
              <a:rPr lang="en-US" sz="2000" dirty="0" smtClean="0">
                <a:latin typeface="Cambria" pitchFamily="18" charset="0"/>
              </a:rPr>
              <a:t> </a:t>
            </a:r>
            <a:r>
              <a:rPr lang="en-US" sz="2000" dirty="0" err="1" smtClean="0">
                <a:latin typeface="Cambria" pitchFamily="18" charset="0"/>
              </a:rPr>
              <a:t>satu</a:t>
            </a:r>
            <a:r>
              <a:rPr lang="en-US" sz="2000" dirty="0" smtClean="0">
                <a:latin typeface="Cambria" pitchFamily="18" charset="0"/>
              </a:rPr>
              <a:t> </a:t>
            </a:r>
            <a:r>
              <a:rPr lang="en-US" sz="2000" dirty="0" err="1" smtClean="0">
                <a:latin typeface="Cambria" pitchFamily="18" charset="0"/>
              </a:rPr>
              <a:t>kehilangan</a:t>
            </a:r>
            <a:r>
              <a:rPr lang="en-US" sz="2000" dirty="0" smtClean="0">
                <a:latin typeface="Cambria" pitchFamily="18" charset="0"/>
              </a:rPr>
              <a:t> </a:t>
            </a:r>
            <a:r>
              <a:rPr lang="en-US" sz="2000" dirty="0" err="1" smtClean="0">
                <a:latin typeface="Cambria" pitchFamily="18" charset="0"/>
              </a:rPr>
              <a:t>dalam</a:t>
            </a:r>
            <a:r>
              <a:rPr lang="en-US" sz="2000" dirty="0" smtClean="0">
                <a:latin typeface="Cambria" pitchFamily="18" charset="0"/>
              </a:rPr>
              <a:t> </a:t>
            </a:r>
            <a:r>
              <a:rPr lang="en-US" sz="2000" dirty="0" err="1" smtClean="0">
                <a:latin typeface="Cambria" pitchFamily="18" charset="0"/>
              </a:rPr>
              <a:t>manfaat</a:t>
            </a:r>
            <a:r>
              <a:rPr lang="en-US" sz="2000" dirty="0" smtClean="0">
                <a:latin typeface="Cambria" pitchFamily="18" charset="0"/>
              </a:rPr>
              <a:t> </a:t>
            </a:r>
            <a:r>
              <a:rPr lang="en-US" sz="2000" dirty="0" err="1" smtClean="0">
                <a:latin typeface="Cambria" pitchFamily="18" charset="0"/>
              </a:rPr>
              <a:t>ekonomi</a:t>
            </a:r>
            <a:r>
              <a:rPr lang="en-US" sz="2000" dirty="0" smtClean="0">
                <a:latin typeface="Cambria" pitchFamily="18" charset="0"/>
              </a:rPr>
              <a:t> masa </a:t>
            </a:r>
            <a:r>
              <a:rPr lang="en-US" sz="2000" dirty="0" err="1" smtClean="0">
                <a:latin typeface="Cambria" pitchFamily="18" charset="0"/>
              </a:rPr>
              <a:t>hadapan</a:t>
            </a:r>
            <a:r>
              <a:rPr lang="en-US" sz="2000" dirty="0" smtClean="0">
                <a:latin typeface="Cambria" pitchFamily="18" charset="0"/>
              </a:rPr>
              <a:t> </a:t>
            </a:r>
            <a:r>
              <a:rPr lang="en-US" sz="2000" dirty="0" err="1" smtClean="0">
                <a:latin typeface="Cambria" pitchFamily="18" charset="0"/>
              </a:rPr>
              <a:t>atau</a:t>
            </a:r>
            <a:r>
              <a:rPr lang="en-US" sz="2000" dirty="0" smtClean="0">
                <a:latin typeface="Cambria" pitchFamily="18" charset="0"/>
              </a:rPr>
              <a:t> </a:t>
            </a:r>
            <a:r>
              <a:rPr lang="en-US" sz="2000" dirty="0" err="1" smtClean="0">
                <a:latin typeface="Cambria" pitchFamily="18" charset="0"/>
              </a:rPr>
              <a:t>potensi</a:t>
            </a:r>
            <a:r>
              <a:rPr lang="en-US" sz="2000" dirty="0" smtClean="0">
                <a:latin typeface="Cambria" pitchFamily="18" charset="0"/>
              </a:rPr>
              <a:t> </a:t>
            </a:r>
            <a:r>
              <a:rPr lang="en-US" sz="2000" dirty="0" err="1" smtClean="0">
                <a:latin typeface="Cambria" pitchFamily="18" charset="0"/>
              </a:rPr>
              <a:t>perkhidmatan</a:t>
            </a:r>
            <a:r>
              <a:rPr lang="en-US" sz="2000" dirty="0" smtClean="0">
                <a:latin typeface="Cambria" pitchFamily="18" charset="0"/>
              </a:rPr>
              <a:t> </a:t>
            </a:r>
            <a:r>
              <a:rPr lang="en-US" sz="2000" dirty="0" err="1" smtClean="0">
                <a:latin typeface="Cambria" pitchFamily="18" charset="0"/>
              </a:rPr>
              <a:t>aset</a:t>
            </a:r>
            <a:r>
              <a:rPr lang="en-US" sz="2000" dirty="0" smtClean="0">
                <a:latin typeface="Cambria" pitchFamily="18" charset="0"/>
              </a:rPr>
              <a:t>, </a:t>
            </a:r>
            <a:r>
              <a:rPr lang="en-US" sz="2000" dirty="0" err="1" smtClean="0">
                <a:latin typeface="Cambria" pitchFamily="18" charset="0"/>
              </a:rPr>
              <a:t>ke</a:t>
            </a:r>
            <a:r>
              <a:rPr lang="en-US" sz="2000" dirty="0" smtClean="0">
                <a:latin typeface="Cambria" pitchFamily="18" charset="0"/>
              </a:rPr>
              <a:t> </a:t>
            </a:r>
            <a:r>
              <a:rPr lang="en-US" sz="2000" dirty="0" err="1" smtClean="0">
                <a:latin typeface="Cambria" pitchFamily="18" charset="0"/>
              </a:rPr>
              <a:t>atas</a:t>
            </a:r>
            <a:r>
              <a:rPr lang="en-US" sz="2000" dirty="0" smtClean="0">
                <a:latin typeface="Cambria" pitchFamily="18" charset="0"/>
              </a:rPr>
              <a:t>  </a:t>
            </a:r>
            <a:r>
              <a:rPr lang="en-US" sz="2000" dirty="0" err="1" smtClean="0">
                <a:latin typeface="Cambria" pitchFamily="18" charset="0"/>
              </a:rPr>
              <a:t>pengiktirafan</a:t>
            </a:r>
            <a:r>
              <a:rPr lang="en-US" sz="2000" dirty="0" smtClean="0">
                <a:latin typeface="Cambria" pitchFamily="18" charset="0"/>
              </a:rPr>
              <a:t> </a:t>
            </a:r>
            <a:r>
              <a:rPr lang="en-US" sz="2000" dirty="0" err="1" smtClean="0">
                <a:latin typeface="Cambria" pitchFamily="18" charset="0"/>
              </a:rPr>
              <a:t>secara</a:t>
            </a:r>
            <a:r>
              <a:rPr lang="en-US" sz="2000" dirty="0" smtClean="0">
                <a:latin typeface="Cambria" pitchFamily="18" charset="0"/>
              </a:rPr>
              <a:t> </a:t>
            </a:r>
            <a:r>
              <a:rPr lang="en-US" sz="2000" dirty="0" err="1" smtClean="0">
                <a:latin typeface="Cambria" pitchFamily="18" charset="0"/>
              </a:rPr>
              <a:t>sistematik</a:t>
            </a:r>
            <a:r>
              <a:rPr lang="en-US" sz="2000" dirty="0" smtClean="0">
                <a:latin typeface="Cambria" pitchFamily="18" charset="0"/>
              </a:rPr>
              <a:t> yang </a:t>
            </a:r>
            <a:r>
              <a:rPr lang="en-US" sz="2000" dirty="0" err="1" smtClean="0">
                <a:latin typeface="Cambria" pitchFamily="18" charset="0"/>
              </a:rPr>
              <a:t>menyebabkan</a:t>
            </a:r>
            <a:r>
              <a:rPr lang="en-US" sz="2000" dirty="0" smtClean="0">
                <a:latin typeface="Cambria" pitchFamily="18" charset="0"/>
              </a:rPr>
              <a:t> </a:t>
            </a:r>
            <a:r>
              <a:rPr lang="en-US" sz="2000" dirty="0" err="1" smtClean="0">
                <a:latin typeface="Cambria" pitchFamily="18" charset="0"/>
              </a:rPr>
              <a:t>kehilangan</a:t>
            </a:r>
            <a:r>
              <a:rPr lang="en-US" sz="2000" dirty="0" smtClean="0">
                <a:latin typeface="Cambria" pitchFamily="18" charset="0"/>
              </a:rPr>
              <a:t> </a:t>
            </a:r>
            <a:r>
              <a:rPr lang="en-US" sz="2000" dirty="0" err="1" smtClean="0">
                <a:latin typeface="Cambria" pitchFamily="18" charset="0"/>
              </a:rPr>
              <a:t>nilai</a:t>
            </a:r>
            <a:r>
              <a:rPr lang="en-US" sz="2000" dirty="0" smtClean="0">
                <a:latin typeface="Cambria" pitchFamily="18" charset="0"/>
              </a:rPr>
              <a:t> </a:t>
            </a:r>
            <a:r>
              <a:rPr lang="en-US" sz="2000" dirty="0" err="1" smtClean="0">
                <a:latin typeface="Cambria" pitchFamily="18" charset="0"/>
              </a:rPr>
              <a:t>faedah</a:t>
            </a:r>
            <a:r>
              <a:rPr lang="en-US" sz="2000" dirty="0" smtClean="0">
                <a:latin typeface="Cambria" pitchFamily="18" charset="0"/>
              </a:rPr>
              <a:t> </a:t>
            </a:r>
            <a:r>
              <a:rPr lang="en-US" sz="2000" dirty="0" err="1" smtClean="0">
                <a:latin typeface="Cambria" pitchFamily="18" charset="0"/>
              </a:rPr>
              <a:t>ekonomi</a:t>
            </a:r>
            <a:r>
              <a:rPr lang="en-US" sz="2000" dirty="0" smtClean="0">
                <a:latin typeface="Cambria" pitchFamily="18" charset="0"/>
              </a:rPr>
              <a:t> </a:t>
            </a:r>
            <a:r>
              <a:rPr lang="en-US" sz="2000" dirty="0" err="1" smtClean="0">
                <a:latin typeface="Cambria" pitchFamily="18" charset="0"/>
              </a:rPr>
              <a:t>aset</a:t>
            </a:r>
            <a:r>
              <a:rPr lang="en-US" sz="2000" dirty="0" smtClean="0">
                <a:latin typeface="Cambria" pitchFamily="18" charset="0"/>
              </a:rPr>
              <a:t> </a:t>
            </a:r>
            <a:r>
              <a:rPr lang="en-US" sz="2000" dirty="0" err="1" smtClean="0">
                <a:latin typeface="Cambria" pitchFamily="18" charset="0"/>
              </a:rPr>
              <a:t>dimasa</a:t>
            </a:r>
            <a:r>
              <a:rPr lang="en-US" sz="2000" dirty="0" smtClean="0">
                <a:latin typeface="Cambria" pitchFamily="18" charset="0"/>
              </a:rPr>
              <a:t> </a:t>
            </a:r>
            <a:r>
              <a:rPr lang="en-US" sz="2000" dirty="0" err="1" smtClean="0">
                <a:latin typeface="Cambria" pitchFamily="18" charset="0"/>
              </a:rPr>
              <a:t>depan</a:t>
            </a:r>
            <a:r>
              <a:rPr lang="en-US" sz="2000" dirty="0" smtClean="0">
                <a:latin typeface="Cambria" pitchFamily="18" charset="0"/>
              </a:rPr>
              <a:t> </a:t>
            </a:r>
            <a:r>
              <a:rPr lang="en-US" sz="2000" dirty="0" err="1" smtClean="0">
                <a:latin typeface="Cambria" pitchFamily="18" charset="0"/>
              </a:rPr>
              <a:t>atau</a:t>
            </a:r>
            <a:r>
              <a:rPr lang="en-US" sz="2000" dirty="0" smtClean="0">
                <a:latin typeface="Cambria" pitchFamily="18" charset="0"/>
              </a:rPr>
              <a:t> </a:t>
            </a:r>
            <a:r>
              <a:rPr lang="en-US" sz="2000" dirty="0" err="1" smtClean="0">
                <a:latin typeface="Cambria" pitchFamily="18" charset="0"/>
              </a:rPr>
              <a:t>potensi</a:t>
            </a:r>
            <a:r>
              <a:rPr lang="en-US" sz="2000" dirty="0" smtClean="0">
                <a:latin typeface="Cambria" pitchFamily="18" charset="0"/>
              </a:rPr>
              <a:t> </a:t>
            </a:r>
            <a:r>
              <a:rPr lang="en-US" sz="2000" dirty="0" err="1" smtClean="0">
                <a:latin typeface="Cambria" pitchFamily="18" charset="0"/>
              </a:rPr>
              <a:t>perkhidmatan</a:t>
            </a:r>
            <a:r>
              <a:rPr lang="en-US" sz="2000" dirty="0" smtClean="0">
                <a:latin typeface="Cambria" pitchFamily="18" charset="0"/>
              </a:rPr>
              <a:t> </a:t>
            </a:r>
            <a:r>
              <a:rPr lang="en-US" sz="2000" dirty="0" err="1" smtClean="0">
                <a:latin typeface="Cambria" pitchFamily="18" charset="0"/>
              </a:rPr>
              <a:t>melalui</a:t>
            </a:r>
            <a:r>
              <a:rPr lang="en-US" sz="2000" dirty="0" smtClean="0">
                <a:latin typeface="Cambria" pitchFamily="18" charset="0"/>
              </a:rPr>
              <a:t> </a:t>
            </a:r>
            <a:r>
              <a:rPr lang="en-US" sz="2000" dirty="0" err="1" smtClean="0">
                <a:latin typeface="Cambria" pitchFamily="18" charset="0"/>
              </a:rPr>
              <a:t>susutnilai</a:t>
            </a:r>
            <a:endParaRPr lang="en-US" sz="2000" dirty="0" smtClean="0">
              <a:latin typeface="Cambria" pitchFamily="18" charset="0"/>
            </a:endParaRPr>
          </a:p>
          <a:p>
            <a:endParaRPr lang="fr-BE" sz="2000" dirty="0" smtClean="0">
              <a:latin typeface="Cambria" pitchFamily="18" charset="0"/>
            </a:endParaRPr>
          </a:p>
          <a:p>
            <a:r>
              <a:rPr lang="fr-BE" sz="2000" dirty="0" err="1" smtClean="0">
                <a:latin typeface="Cambria" pitchFamily="18" charset="0"/>
              </a:rPr>
              <a:t>Piawaian</a:t>
            </a:r>
            <a:r>
              <a:rPr lang="fr-BE" sz="2000" dirty="0" smtClean="0">
                <a:latin typeface="Cambria" pitchFamily="18" charset="0"/>
              </a:rPr>
              <a:t> </a:t>
            </a:r>
            <a:r>
              <a:rPr lang="fr-BE" sz="2000" dirty="0" err="1" smtClean="0">
                <a:latin typeface="Cambria" pitchFamily="18" charset="0"/>
              </a:rPr>
              <a:t>semasa</a:t>
            </a:r>
            <a:r>
              <a:rPr lang="fr-BE" sz="2000" dirty="0" smtClean="0">
                <a:latin typeface="Cambria" pitchFamily="18" charset="0"/>
              </a:rPr>
              <a:t> yang </a:t>
            </a:r>
            <a:r>
              <a:rPr lang="fr-BE" sz="2000" dirty="0" err="1" smtClean="0">
                <a:latin typeface="Cambria" pitchFamily="18" charset="0"/>
              </a:rPr>
              <a:t>menangani</a:t>
            </a:r>
            <a:r>
              <a:rPr lang="fr-BE" sz="2000" dirty="0" smtClean="0">
                <a:latin typeface="Cambria" pitchFamily="18" charset="0"/>
              </a:rPr>
              <a:t> </a:t>
            </a:r>
            <a:r>
              <a:rPr lang="fr-BE" sz="2000" dirty="0" err="1" smtClean="0">
                <a:latin typeface="Cambria" pitchFamily="18" charset="0"/>
              </a:rPr>
              <a:t>isu</a:t>
            </a:r>
            <a:r>
              <a:rPr lang="fr-BE" sz="2000" dirty="0" smtClean="0">
                <a:latin typeface="Cambria" pitchFamily="18" charset="0"/>
              </a:rPr>
              <a:t> </a:t>
            </a:r>
            <a:r>
              <a:rPr lang="fr-BE" sz="2000" dirty="0" err="1" smtClean="0">
                <a:latin typeface="Cambria" pitchFamily="18" charset="0"/>
              </a:rPr>
              <a:t>penjejasan</a:t>
            </a:r>
            <a:r>
              <a:rPr lang="fr-BE" sz="2000" dirty="0" smtClean="0">
                <a:latin typeface="Cambria" pitchFamily="18" charset="0"/>
              </a:rPr>
              <a:t> </a:t>
            </a:r>
            <a:r>
              <a:rPr lang="fr-BE" sz="2000" dirty="0" err="1" smtClean="0">
                <a:latin typeface="Cambria" pitchFamily="18" charset="0"/>
              </a:rPr>
              <a:t>nilai</a:t>
            </a:r>
            <a:r>
              <a:rPr lang="fr-BE" sz="2000" dirty="0" smtClean="0">
                <a:latin typeface="Cambria" pitchFamily="18" charset="0"/>
              </a:rPr>
              <a:t> </a:t>
            </a:r>
            <a:r>
              <a:rPr lang="fr-BE" sz="2000" dirty="0" err="1" smtClean="0">
                <a:latin typeface="Cambria" pitchFamily="18" charset="0"/>
              </a:rPr>
              <a:t>aset</a:t>
            </a:r>
            <a:r>
              <a:rPr lang="fr-BE" sz="2000" dirty="0" smtClean="0">
                <a:latin typeface="Cambria" pitchFamily="18" charset="0"/>
              </a:rPr>
              <a:t> </a:t>
            </a:r>
            <a:r>
              <a:rPr lang="fr-BE" sz="2000" dirty="0" err="1" smtClean="0">
                <a:latin typeface="Cambria" pitchFamily="18" charset="0"/>
              </a:rPr>
              <a:t>adalah</a:t>
            </a:r>
            <a:r>
              <a:rPr lang="fr-BE" sz="2000" dirty="0" smtClean="0">
                <a:latin typeface="Cambria" pitchFamily="18" charset="0"/>
              </a:rPr>
              <a:t> </a:t>
            </a:r>
            <a:endParaRPr lang="en-US" sz="2000" dirty="0" smtClean="0">
              <a:latin typeface="Cambria" pitchFamily="18" charset="0"/>
            </a:endParaRPr>
          </a:p>
          <a:p>
            <a:pPr lvl="1"/>
            <a:r>
              <a:rPr lang="en-US" sz="1600" dirty="0" smtClean="0">
                <a:latin typeface="Cambria" pitchFamily="18" charset="0"/>
              </a:rPr>
              <a:t>IPSAS 21 – Impairment of Non-cash-generating  Assets</a:t>
            </a:r>
          </a:p>
          <a:p>
            <a:pPr lvl="1"/>
            <a:r>
              <a:rPr lang="en-US" sz="1600" dirty="0" smtClean="0">
                <a:latin typeface="Cambria" pitchFamily="18" charset="0"/>
              </a:rPr>
              <a:t>IPSAS 26 – Impairment of Cash-generating Assets</a:t>
            </a:r>
          </a:p>
          <a:p>
            <a:endParaRPr lang="en-US" sz="2000" dirty="0" smtClean="0">
              <a:latin typeface="Cambria" pitchFamily="18" charset="0"/>
            </a:endParaRPr>
          </a:p>
          <a:p>
            <a:r>
              <a:rPr lang="en-US" sz="2000" dirty="0" err="1" smtClean="0">
                <a:latin typeface="Cambria" pitchFamily="18" charset="0"/>
              </a:rPr>
              <a:t>Ianya</a:t>
            </a:r>
            <a:r>
              <a:rPr lang="en-US" sz="2000" dirty="0" smtClean="0">
                <a:latin typeface="Cambria" pitchFamily="18" charset="0"/>
              </a:rPr>
              <a:t> </a:t>
            </a:r>
            <a:r>
              <a:rPr lang="en-US" sz="2000" dirty="0" err="1" smtClean="0">
                <a:latin typeface="Cambria" pitchFamily="18" charset="0"/>
              </a:rPr>
              <a:t>adalah</a:t>
            </a:r>
            <a:r>
              <a:rPr lang="en-US" sz="2000" dirty="0" smtClean="0">
                <a:latin typeface="Cambria" pitchFamily="18" charset="0"/>
              </a:rPr>
              <a:t> </a:t>
            </a:r>
            <a:r>
              <a:rPr lang="en-US" sz="2000" dirty="0" err="1" smtClean="0">
                <a:latin typeface="Cambria" pitchFamily="18" charset="0"/>
              </a:rPr>
              <a:t>piawaian</a:t>
            </a:r>
            <a:r>
              <a:rPr lang="en-US" sz="2000" dirty="0" smtClean="0">
                <a:latin typeface="Cambria" pitchFamily="18" charset="0"/>
              </a:rPr>
              <a:t> yang </a:t>
            </a:r>
            <a:r>
              <a:rPr lang="en-US" sz="2000" dirty="0" err="1" smtClean="0">
                <a:latin typeface="Cambria" pitchFamily="18" charset="0"/>
              </a:rPr>
              <a:t>mengiktiraf</a:t>
            </a:r>
            <a:r>
              <a:rPr lang="en-US" sz="2000" dirty="0" smtClean="0">
                <a:latin typeface="Cambria" pitchFamily="18" charset="0"/>
              </a:rPr>
              <a:t> </a:t>
            </a:r>
            <a:r>
              <a:rPr lang="en-US" sz="2000" dirty="0" err="1" smtClean="0">
                <a:latin typeface="Cambria" pitchFamily="18" charset="0"/>
              </a:rPr>
              <a:t>isu-isu</a:t>
            </a:r>
            <a:r>
              <a:rPr lang="en-US" sz="2000" dirty="0" smtClean="0">
                <a:latin typeface="Cambria" pitchFamily="18" charset="0"/>
              </a:rPr>
              <a:t> </a:t>
            </a:r>
            <a:r>
              <a:rPr lang="en-US" sz="2000" dirty="0" err="1" smtClean="0">
                <a:latin typeface="Cambria" pitchFamily="18" charset="0"/>
              </a:rPr>
              <a:t>khusus</a:t>
            </a:r>
            <a:r>
              <a:rPr lang="en-US" sz="2000" dirty="0" smtClean="0">
                <a:latin typeface="Cambria" pitchFamily="18" charset="0"/>
              </a:rPr>
              <a:t>  </a:t>
            </a:r>
            <a:r>
              <a:rPr lang="en-US" sz="2000" dirty="0" err="1" smtClean="0">
                <a:latin typeface="Cambria" pitchFamily="18" charset="0"/>
              </a:rPr>
              <a:t>sektor</a:t>
            </a:r>
            <a:r>
              <a:rPr lang="en-US" sz="2000" dirty="0" smtClean="0">
                <a:latin typeface="Cambria" pitchFamily="18" charset="0"/>
              </a:rPr>
              <a:t> </a:t>
            </a:r>
            <a:r>
              <a:rPr lang="en-US" sz="2000" dirty="0" err="1" smtClean="0">
                <a:latin typeface="Cambria" pitchFamily="18" charset="0"/>
              </a:rPr>
              <a:t>awam</a:t>
            </a:r>
            <a:r>
              <a:rPr lang="en-US" sz="2000" dirty="0" smtClean="0">
                <a:latin typeface="Cambria" pitchFamily="18" charset="0"/>
              </a:rPr>
              <a:t> dan </a:t>
            </a:r>
            <a:r>
              <a:rPr lang="en-US" sz="2000" dirty="0" err="1" smtClean="0">
                <a:latin typeface="Cambria" pitchFamily="18" charset="0"/>
              </a:rPr>
              <a:t>menangani</a:t>
            </a:r>
            <a:r>
              <a:rPr lang="en-US" sz="2000" dirty="0" smtClean="0">
                <a:latin typeface="Cambria" pitchFamily="18" charset="0"/>
              </a:rPr>
              <a:t> </a:t>
            </a:r>
            <a:r>
              <a:rPr lang="en-US" sz="2000" dirty="0" err="1" smtClean="0">
                <a:latin typeface="Cambria" pitchFamily="18" charset="0"/>
              </a:rPr>
              <a:t>kemerosotan</a:t>
            </a:r>
            <a:r>
              <a:rPr lang="en-US" sz="2000" dirty="0" smtClean="0">
                <a:latin typeface="Cambria" pitchFamily="18" charset="0"/>
              </a:rPr>
              <a:t> </a:t>
            </a:r>
            <a:r>
              <a:rPr lang="en-US" sz="2000" dirty="0" err="1" smtClean="0">
                <a:latin typeface="Cambria" pitchFamily="18" charset="0"/>
              </a:rPr>
              <a:t>aset</a:t>
            </a:r>
            <a:r>
              <a:rPr lang="en-US" sz="2000" dirty="0" smtClean="0">
                <a:latin typeface="Cambria" pitchFamily="18" charset="0"/>
              </a:rPr>
              <a:t> </a:t>
            </a:r>
            <a:r>
              <a:rPr lang="en-US" sz="2000" dirty="0" err="1" smtClean="0">
                <a:latin typeface="Cambria" pitchFamily="18" charset="0"/>
              </a:rPr>
              <a:t>penjanaan</a:t>
            </a:r>
            <a:r>
              <a:rPr lang="en-US" sz="2000" dirty="0" smtClean="0">
                <a:latin typeface="Cambria" pitchFamily="18" charset="0"/>
              </a:rPr>
              <a:t> </a:t>
            </a:r>
            <a:r>
              <a:rPr lang="en-US" sz="2000" dirty="0" err="1" smtClean="0">
                <a:latin typeface="Cambria" pitchFamily="18" charset="0"/>
              </a:rPr>
              <a:t>bukan</a:t>
            </a:r>
            <a:r>
              <a:rPr lang="en-US" sz="2000" dirty="0" smtClean="0">
                <a:latin typeface="Cambria" pitchFamily="18" charset="0"/>
              </a:rPr>
              <a:t> </a:t>
            </a:r>
            <a:r>
              <a:rPr lang="en-US" sz="2000" dirty="0" err="1" smtClean="0">
                <a:latin typeface="Cambria" pitchFamily="18" charset="0"/>
              </a:rPr>
              <a:t>tunai</a:t>
            </a:r>
            <a:r>
              <a:rPr lang="en-US" sz="2000" dirty="0" smtClean="0">
                <a:latin typeface="Cambria" pitchFamily="18" charset="0"/>
              </a:rPr>
              <a:t>, </a:t>
            </a:r>
            <a:r>
              <a:rPr lang="en-US" sz="2000" dirty="0" err="1" smtClean="0">
                <a:latin typeface="Cambria" pitchFamily="18" charset="0"/>
              </a:rPr>
              <a:t>iaitu</a:t>
            </a:r>
            <a:r>
              <a:rPr lang="en-US" sz="2000" dirty="0" smtClean="0">
                <a:latin typeface="Cambria" pitchFamily="18" charset="0"/>
              </a:rPr>
              <a:t> orang-</a:t>
            </a:r>
            <a:r>
              <a:rPr lang="en-US" sz="2000" dirty="0" err="1" smtClean="0">
                <a:latin typeface="Cambria" pitchFamily="18" charset="0"/>
              </a:rPr>
              <a:t>aset</a:t>
            </a:r>
            <a:r>
              <a:rPr lang="en-US" sz="2000" dirty="0" smtClean="0">
                <a:latin typeface="Cambria" pitchFamily="18" charset="0"/>
              </a:rPr>
              <a:t> yang </a:t>
            </a:r>
            <a:r>
              <a:rPr lang="en-US" sz="2000" dirty="0" err="1" smtClean="0">
                <a:latin typeface="Cambria" pitchFamily="18" charset="0"/>
              </a:rPr>
              <a:t>tidak</a:t>
            </a:r>
            <a:r>
              <a:rPr lang="en-US" sz="2000" dirty="0" smtClean="0">
                <a:latin typeface="Cambria" pitchFamily="18" charset="0"/>
              </a:rPr>
              <a:t> </a:t>
            </a:r>
            <a:r>
              <a:rPr lang="en-US" sz="2000" dirty="0" err="1" smtClean="0">
                <a:latin typeface="Cambria" pitchFamily="18" charset="0"/>
              </a:rPr>
              <a:t>dipegang</a:t>
            </a:r>
            <a:r>
              <a:rPr lang="en-US" sz="2000" dirty="0" smtClean="0">
                <a:latin typeface="Cambria" pitchFamily="18" charset="0"/>
              </a:rPr>
              <a:t> </a:t>
            </a:r>
            <a:r>
              <a:rPr lang="en-US" sz="2000" dirty="0" err="1" smtClean="0">
                <a:latin typeface="Cambria" pitchFamily="18" charset="0"/>
              </a:rPr>
              <a:t>untuk</a:t>
            </a:r>
            <a:r>
              <a:rPr lang="en-US" sz="2000" dirty="0" smtClean="0">
                <a:latin typeface="Cambria" pitchFamily="18" charset="0"/>
              </a:rPr>
              <a:t> </a:t>
            </a:r>
            <a:r>
              <a:rPr lang="en-US" sz="2000" dirty="0" err="1" smtClean="0">
                <a:latin typeface="Cambria" pitchFamily="18" charset="0"/>
              </a:rPr>
              <a:t>menjana</a:t>
            </a:r>
            <a:r>
              <a:rPr lang="en-US" sz="2000" dirty="0" smtClean="0">
                <a:latin typeface="Cambria" pitchFamily="18" charset="0"/>
              </a:rPr>
              <a:t> </a:t>
            </a:r>
            <a:r>
              <a:rPr lang="en-US" sz="2000" dirty="0" err="1" smtClean="0">
                <a:latin typeface="Cambria" pitchFamily="18" charset="0"/>
              </a:rPr>
              <a:t>kadar</a:t>
            </a:r>
            <a:r>
              <a:rPr lang="en-US" sz="2000" dirty="0" smtClean="0">
                <a:latin typeface="Cambria" pitchFamily="18" charset="0"/>
              </a:rPr>
              <a:t> </a:t>
            </a:r>
            <a:r>
              <a:rPr lang="en-US" sz="2000" dirty="0" err="1" smtClean="0">
                <a:latin typeface="Cambria" pitchFamily="18" charset="0"/>
              </a:rPr>
              <a:t>pulangan</a:t>
            </a:r>
            <a:r>
              <a:rPr lang="en-US" sz="2000" dirty="0" smtClean="0">
                <a:latin typeface="Cambria" pitchFamily="18" charset="0"/>
              </a:rPr>
              <a:t> </a:t>
            </a:r>
            <a:r>
              <a:rPr lang="en-US" sz="2000" dirty="0" err="1" smtClean="0">
                <a:latin typeface="Cambria" pitchFamily="18" charset="0"/>
              </a:rPr>
              <a:t>komersial</a:t>
            </a:r>
            <a:endParaRPr lang="en-US" sz="2000" dirty="0" smtClean="0">
              <a:latin typeface="Cambria" pitchFamily="18" charset="0"/>
            </a:endParaRPr>
          </a:p>
          <a:p>
            <a:endParaRPr lang="en-US" sz="2000" dirty="0" smtClean="0">
              <a:latin typeface="Cambria" pitchFamily="18" charset="0"/>
            </a:endParaRPr>
          </a:p>
        </p:txBody>
      </p:sp>
      <p:sp>
        <p:nvSpPr>
          <p:cNvPr id="3" name="Rounded Rectangle 2"/>
          <p:cNvSpPr/>
          <p:nvPr/>
        </p:nvSpPr>
        <p:spPr>
          <a:xfrm>
            <a:off x="251520" y="980728"/>
            <a:ext cx="822960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latin typeface="Cambria" pitchFamily="18" charset="0"/>
              </a:rPr>
              <a:t>PENGUKURAN </a:t>
            </a:r>
            <a:r>
              <a:rPr lang="en-GB" sz="2000" dirty="0">
                <a:latin typeface="Cambria" pitchFamily="18" charset="0"/>
              </a:rPr>
              <a:t>(Subsequent Measurement) </a:t>
            </a:r>
            <a:br>
              <a:rPr lang="en-GB" sz="2000" dirty="0">
                <a:latin typeface="Cambria" pitchFamily="18" charset="0"/>
              </a:rPr>
            </a:br>
            <a:r>
              <a:rPr lang="en-GB" sz="3200" b="1" dirty="0" smtClean="0">
                <a:latin typeface="Cambria" pitchFamily="18" charset="0"/>
              </a:rPr>
              <a:t>PENJEJASAN NILAI </a:t>
            </a:r>
            <a:r>
              <a:rPr lang="en-GB" sz="2000" dirty="0">
                <a:latin typeface="Cambria" pitchFamily="18" charset="0"/>
              </a:rPr>
              <a:t>(Impairment)</a:t>
            </a:r>
            <a:endParaRPr lang="en-US" sz="2000" b="1" dirty="0">
              <a:latin typeface="Cambria" pitchFamily="18" charset="0"/>
            </a:endParaRPr>
          </a:p>
        </p:txBody>
      </p:sp>
    </p:spTree>
    <p:extLst>
      <p:ext uri="{BB962C8B-B14F-4D97-AF65-F5344CB8AC3E}">
        <p14:creationId xmlns:p14="http://schemas.microsoft.com/office/powerpoint/2010/main" val="2280367994"/>
      </p:ext>
    </p:extLst>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89150"/>
            <a:ext cx="8183563" cy="2060575"/>
          </a:xfrm>
        </p:spPr>
        <p:txBody>
          <a:bodyPr/>
          <a:lstStyle/>
          <a:p>
            <a:pPr marL="0" indent="0" algn="ctr">
              <a:spcBef>
                <a:spcPts val="0"/>
              </a:spcBef>
              <a:buFont typeface="Wingdings 2" pitchFamily="18" charset="2"/>
              <a:buNone/>
              <a:defRPr/>
            </a:pPr>
            <a:r>
              <a:rPr lang="en-US" sz="2800" dirty="0" err="1" smtClean="0">
                <a:latin typeface="Cambria" pitchFamily="18" charset="0"/>
              </a:rPr>
              <a:t>Jika</a:t>
            </a:r>
            <a:r>
              <a:rPr lang="en-US" sz="2800" dirty="0" smtClean="0">
                <a:latin typeface="Cambria" pitchFamily="18" charset="0"/>
              </a:rPr>
              <a:t> </a:t>
            </a:r>
            <a:r>
              <a:rPr lang="en-US" sz="2800" dirty="0" err="1" smtClean="0">
                <a:latin typeface="Cambria" pitchFamily="18" charset="0"/>
              </a:rPr>
              <a:t>penunjuk</a:t>
            </a:r>
            <a:r>
              <a:rPr lang="en-US" sz="2800" dirty="0" smtClean="0">
                <a:latin typeface="Cambria" pitchFamily="18" charset="0"/>
              </a:rPr>
              <a:t> yang </a:t>
            </a:r>
            <a:r>
              <a:rPr lang="en-US" sz="2800" dirty="0" err="1" smtClean="0">
                <a:latin typeface="Cambria" pitchFamily="18" charset="0"/>
              </a:rPr>
              <a:t>ada</a:t>
            </a:r>
            <a:r>
              <a:rPr lang="en-US" sz="2800" dirty="0" smtClean="0">
                <a:latin typeface="Cambria" pitchFamily="18" charset="0"/>
              </a:rPr>
              <a:t>  </a:t>
            </a:r>
            <a:r>
              <a:rPr lang="en-US" sz="2800" dirty="0" err="1" smtClean="0">
                <a:latin typeface="Cambria" pitchFamily="18" charset="0"/>
              </a:rPr>
              <a:t>mendapati</a:t>
            </a:r>
            <a:r>
              <a:rPr lang="en-US" sz="2800" dirty="0" smtClean="0">
                <a:latin typeface="Cambria" pitchFamily="18" charset="0"/>
              </a:rPr>
              <a:t> </a:t>
            </a:r>
            <a:r>
              <a:rPr lang="en-US" sz="2800" dirty="0" err="1" smtClean="0">
                <a:latin typeface="Cambria" pitchFamily="18" charset="0"/>
              </a:rPr>
              <a:t>bahawa</a:t>
            </a:r>
            <a:r>
              <a:rPr lang="en-US" sz="2800" dirty="0" smtClean="0">
                <a:latin typeface="Cambria" pitchFamily="18" charset="0"/>
              </a:rPr>
              <a:t> </a:t>
            </a:r>
            <a:r>
              <a:rPr lang="en-US" sz="2800" dirty="0" err="1" smtClean="0">
                <a:latin typeface="Cambria" pitchFamily="18" charset="0"/>
              </a:rPr>
              <a:t>jumlah</a:t>
            </a:r>
            <a:r>
              <a:rPr lang="en-US" sz="2800" dirty="0" smtClean="0">
                <a:latin typeface="Cambria" pitchFamily="18" charset="0"/>
              </a:rPr>
              <a:t> </a:t>
            </a:r>
            <a:r>
              <a:rPr lang="en-US" sz="2800" dirty="0" err="1" smtClean="0">
                <a:latin typeface="Cambria" pitchFamily="18" charset="0"/>
              </a:rPr>
              <a:t>aset</a:t>
            </a:r>
            <a:r>
              <a:rPr lang="en-US" sz="2800" dirty="0" smtClean="0">
                <a:latin typeface="Cambria" pitchFamily="18" charset="0"/>
              </a:rPr>
              <a:t> yang </a:t>
            </a:r>
            <a:r>
              <a:rPr lang="en-US" sz="2800" dirty="0" err="1" smtClean="0">
                <a:latin typeface="Cambria" pitchFamily="18" charset="0"/>
              </a:rPr>
              <a:t>dibawa</a:t>
            </a:r>
            <a:r>
              <a:rPr lang="en-US" sz="2800" dirty="0" smtClean="0">
                <a:latin typeface="Cambria" pitchFamily="18" charset="0"/>
              </a:rPr>
              <a:t> adalah </a:t>
            </a:r>
            <a:r>
              <a:rPr lang="en-US" sz="2800" dirty="0" err="1" smtClean="0">
                <a:latin typeface="Cambria" pitchFamily="18" charset="0"/>
              </a:rPr>
              <a:t>lebih</a:t>
            </a:r>
            <a:r>
              <a:rPr lang="en-US" sz="2800" dirty="0" smtClean="0">
                <a:latin typeface="Cambria" pitchFamily="18" charset="0"/>
              </a:rPr>
              <a:t> </a:t>
            </a:r>
            <a:r>
              <a:rPr lang="en-US" sz="2800" dirty="0" err="1" smtClean="0">
                <a:latin typeface="Cambria" pitchFamily="18" charset="0"/>
              </a:rPr>
              <a:t>besar</a:t>
            </a:r>
            <a:r>
              <a:rPr lang="en-US" sz="2800" dirty="0" smtClean="0">
                <a:latin typeface="Cambria" pitchFamily="18" charset="0"/>
              </a:rPr>
              <a:t> </a:t>
            </a:r>
            <a:r>
              <a:rPr lang="en-US" sz="2800" dirty="0" err="1" smtClean="0">
                <a:latin typeface="Cambria" pitchFamily="18" charset="0"/>
              </a:rPr>
              <a:t>nilainya</a:t>
            </a:r>
            <a:r>
              <a:rPr lang="en-US" sz="2800" dirty="0" smtClean="0">
                <a:latin typeface="Cambria" pitchFamily="18" charset="0"/>
              </a:rPr>
              <a:t> </a:t>
            </a:r>
            <a:r>
              <a:rPr lang="en-US" sz="2800" dirty="0" err="1" smtClean="0">
                <a:latin typeface="Cambria" pitchFamily="18" charset="0"/>
              </a:rPr>
              <a:t>berbanding</a:t>
            </a:r>
            <a:r>
              <a:rPr lang="en-US" sz="2800" dirty="0" smtClean="0">
                <a:latin typeface="Cambria" pitchFamily="18" charset="0"/>
              </a:rPr>
              <a:t> </a:t>
            </a:r>
            <a:r>
              <a:rPr lang="en-US" sz="2800" dirty="0" err="1" smtClean="0">
                <a:latin typeface="Cambria" pitchFamily="18" charset="0"/>
              </a:rPr>
              <a:t>dengan</a:t>
            </a:r>
            <a:r>
              <a:rPr lang="en-US" sz="2800" dirty="0" smtClean="0">
                <a:latin typeface="Cambria" pitchFamily="18" charset="0"/>
              </a:rPr>
              <a:t> </a:t>
            </a:r>
            <a:r>
              <a:rPr lang="en-US" sz="2800" dirty="0" err="1" smtClean="0">
                <a:latin typeface="Cambria" pitchFamily="18" charset="0"/>
              </a:rPr>
              <a:t>Jumlah</a:t>
            </a:r>
            <a:r>
              <a:rPr lang="en-US" sz="2800" dirty="0" smtClean="0">
                <a:latin typeface="Cambria" pitchFamily="18" charset="0"/>
              </a:rPr>
              <a:t> </a:t>
            </a:r>
            <a:r>
              <a:rPr lang="en-US" sz="2800" dirty="0" err="1" smtClean="0">
                <a:latin typeface="Cambria" pitchFamily="18" charset="0"/>
              </a:rPr>
              <a:t>perkhidmatan</a:t>
            </a:r>
            <a:r>
              <a:rPr lang="en-US" sz="2800" dirty="0" smtClean="0">
                <a:latin typeface="Cambria" pitchFamily="18" charset="0"/>
              </a:rPr>
              <a:t> </a:t>
            </a:r>
            <a:r>
              <a:rPr lang="en-US" sz="2800" dirty="0" err="1" smtClean="0">
                <a:latin typeface="Cambria" pitchFamily="18" charset="0"/>
              </a:rPr>
              <a:t>memperolehi</a:t>
            </a:r>
            <a:r>
              <a:rPr lang="en-US" sz="2800" dirty="0" smtClean="0">
                <a:latin typeface="Cambria" pitchFamily="18" charset="0"/>
              </a:rPr>
              <a:t> </a:t>
            </a:r>
            <a:r>
              <a:rPr lang="en-US" sz="2800" dirty="0" err="1" smtClean="0">
                <a:latin typeface="Cambria" pitchFamily="18" charset="0"/>
              </a:rPr>
              <a:t>semula</a:t>
            </a:r>
            <a:r>
              <a:rPr lang="en-US" sz="2800" dirty="0" smtClean="0">
                <a:latin typeface="Cambria" pitchFamily="18" charset="0"/>
              </a:rPr>
              <a:t> </a:t>
            </a:r>
            <a:r>
              <a:rPr lang="en-US" sz="2800" dirty="0" err="1" smtClean="0">
                <a:latin typeface="Cambria" pitchFamily="18" charset="0"/>
              </a:rPr>
              <a:t>aset</a:t>
            </a:r>
            <a:r>
              <a:rPr lang="en-US" sz="2800" dirty="0" smtClean="0">
                <a:latin typeface="Cambria" pitchFamily="18" charset="0"/>
              </a:rPr>
              <a:t> </a:t>
            </a:r>
            <a:r>
              <a:rPr lang="en-US" sz="2800" dirty="0" err="1" smtClean="0">
                <a:latin typeface="Cambria" pitchFamily="18" charset="0"/>
              </a:rPr>
              <a:t>tersebut</a:t>
            </a:r>
            <a:endParaRPr lang="en-US" sz="2800" dirty="0" smtClean="0">
              <a:latin typeface="Cambria" pitchFamily="18" charset="0"/>
            </a:endParaRPr>
          </a:p>
          <a:p>
            <a:pPr>
              <a:defRPr/>
            </a:pPr>
            <a:endParaRPr lang="en-US" dirty="0">
              <a:latin typeface="Cambria" pitchFamily="18" charset="0"/>
            </a:endParaRPr>
          </a:p>
        </p:txBody>
      </p:sp>
      <p:sp>
        <p:nvSpPr>
          <p:cNvPr id="61443" name="AutoShape 5"/>
          <p:cNvSpPr>
            <a:spLocks noChangeArrowheads="1"/>
          </p:cNvSpPr>
          <p:nvPr/>
        </p:nvSpPr>
        <p:spPr bwMode="auto">
          <a:xfrm>
            <a:off x="4140200" y="4005064"/>
            <a:ext cx="762000" cy="426482"/>
          </a:xfrm>
          <a:prstGeom prst="downArrow">
            <a:avLst>
              <a:gd name="adj1" fmla="val 50000"/>
              <a:gd name="adj2" fmla="val 275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ms-MY">
              <a:latin typeface="Cambria" pitchFamily="18" charset="0"/>
            </a:endParaRPr>
          </a:p>
        </p:txBody>
      </p:sp>
      <p:sp>
        <p:nvSpPr>
          <p:cNvPr id="5" name="Oval 6"/>
          <p:cNvSpPr>
            <a:spLocks noChangeArrowheads="1"/>
          </p:cNvSpPr>
          <p:nvPr/>
        </p:nvSpPr>
        <p:spPr bwMode="auto">
          <a:xfrm>
            <a:off x="1331913" y="4581128"/>
            <a:ext cx="6324600" cy="1060450"/>
          </a:xfrm>
          <a:prstGeom prst="ellipse">
            <a:avLst/>
          </a:prstGeom>
          <a:noFill/>
          <a:ln w="9525">
            <a:solidFill>
              <a:schemeClr val="tx1"/>
            </a:solidFill>
            <a:round/>
            <a:headEnd/>
            <a:tailEnd/>
          </a:ln>
        </p:spPr>
        <p:txBody>
          <a:bodyPr anchor="ctr">
            <a:spAutoFit/>
          </a:bodyPr>
          <a:lstStyle/>
          <a:p>
            <a:pPr algn="ctr">
              <a:defRPr/>
            </a:pPr>
            <a:endParaRPr lang="en-GB" sz="1000" b="1" dirty="0">
              <a:latin typeface="Cambria" pitchFamily="18" charset="0"/>
              <a:cs typeface="Arial" pitchFamily="34" charset="0"/>
            </a:endParaRPr>
          </a:p>
          <a:p>
            <a:pPr algn="ctr">
              <a:defRPr/>
            </a:pPr>
            <a:r>
              <a:rPr lang="en-GB" b="1" dirty="0">
                <a:latin typeface="Cambria" pitchFamily="18" charset="0"/>
                <a:cs typeface="Arial" pitchFamily="34" charset="0"/>
              </a:rPr>
              <a:t>UJIAN ROSOT NILAI PERLU DILAKUKAN</a:t>
            </a:r>
          </a:p>
          <a:p>
            <a:pPr algn="ctr">
              <a:defRPr/>
            </a:pPr>
            <a:endParaRPr lang="en-GB" sz="1500" b="1" dirty="0">
              <a:latin typeface="Cambria" pitchFamily="18" charset="0"/>
              <a:cs typeface="Arial" pitchFamily="34" charset="0"/>
            </a:endParaRPr>
          </a:p>
        </p:txBody>
      </p:sp>
      <p:sp>
        <p:nvSpPr>
          <p:cNvPr id="6" name="Rounded Rectangle 5"/>
          <p:cNvSpPr/>
          <p:nvPr/>
        </p:nvSpPr>
        <p:spPr>
          <a:xfrm>
            <a:off x="457200" y="1009650"/>
            <a:ext cx="8229600" cy="1050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latin typeface="Cambria" pitchFamily="18" charset="0"/>
              </a:rPr>
              <a:t>PENGUKURAN </a:t>
            </a:r>
            <a:r>
              <a:rPr lang="en-GB" sz="2000" dirty="0">
                <a:latin typeface="Cambria" pitchFamily="18" charset="0"/>
              </a:rPr>
              <a:t>(Subsequent Measurement) </a:t>
            </a:r>
            <a:br>
              <a:rPr lang="en-GB" sz="2000" dirty="0">
                <a:latin typeface="Cambria" pitchFamily="18" charset="0"/>
              </a:rPr>
            </a:br>
            <a:r>
              <a:rPr lang="en-GB" sz="3200" b="1" dirty="0">
                <a:latin typeface="Cambria" pitchFamily="18" charset="0"/>
              </a:rPr>
              <a:t>ROSOT NILAI </a:t>
            </a:r>
            <a:r>
              <a:rPr lang="en-GB" sz="2000" dirty="0">
                <a:latin typeface="Cambria" pitchFamily="18" charset="0"/>
              </a:rPr>
              <a:t>(Impairment)</a:t>
            </a:r>
            <a:endParaRPr lang="en-US" sz="2000" b="1" dirty="0">
              <a:latin typeface="Cambria" pitchFamily="18" charset="0"/>
            </a:endParaRPr>
          </a:p>
        </p:txBody>
      </p:sp>
    </p:spTree>
    <p:extLst>
      <p:ext uri="{BB962C8B-B14F-4D97-AF65-F5344CB8AC3E}">
        <p14:creationId xmlns:p14="http://schemas.microsoft.com/office/powerpoint/2010/main" val="2836362732"/>
      </p:ext>
    </p:extLst>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720" y="1708249"/>
            <a:ext cx="8077200" cy="3657600"/>
          </a:xfrm>
        </p:spPr>
        <p:txBody>
          <a:bodyPr/>
          <a:lstStyle/>
          <a:p>
            <a:pPr marL="0" indent="0">
              <a:spcBef>
                <a:spcPts val="0"/>
              </a:spcBef>
              <a:buFont typeface="Wingdings 2" pitchFamily="18" charset="2"/>
              <a:buNone/>
              <a:defRPr/>
            </a:pPr>
            <a:r>
              <a:rPr lang="en-US" dirty="0" err="1" smtClean="0">
                <a:latin typeface="Cambria" pitchFamily="18" charset="0"/>
              </a:rPr>
              <a:t>Sumber-sumber</a:t>
            </a:r>
            <a:r>
              <a:rPr lang="en-US" dirty="0" smtClean="0">
                <a:latin typeface="Cambria" pitchFamily="18" charset="0"/>
              </a:rPr>
              <a:t> </a:t>
            </a:r>
            <a:r>
              <a:rPr lang="en-US" dirty="0" err="1" smtClean="0">
                <a:latin typeface="Cambria" pitchFamily="18" charset="0"/>
              </a:rPr>
              <a:t>maklumat</a:t>
            </a:r>
            <a:r>
              <a:rPr lang="en-US" dirty="0" smtClean="0">
                <a:latin typeface="Cambria" pitchFamily="18" charset="0"/>
              </a:rPr>
              <a:t> </a:t>
            </a:r>
            <a:r>
              <a:rPr lang="en-US" dirty="0" err="1" smtClean="0">
                <a:latin typeface="Cambria" pitchFamily="18" charset="0"/>
              </a:rPr>
              <a:t>Luaran</a:t>
            </a:r>
            <a:r>
              <a:rPr lang="en-US" dirty="0" smtClean="0">
                <a:latin typeface="Cambria" pitchFamily="18" charset="0"/>
              </a:rPr>
              <a:t>:</a:t>
            </a:r>
          </a:p>
          <a:p>
            <a:pPr marL="180000" lvl="1">
              <a:spcBef>
                <a:spcPts val="50"/>
              </a:spcBef>
              <a:defRPr/>
            </a:pPr>
            <a:r>
              <a:rPr lang="en-US" dirty="0" err="1" smtClean="0">
                <a:latin typeface="Cambria" pitchFamily="18" charset="0"/>
              </a:rPr>
              <a:t>Pemberhentian</a:t>
            </a:r>
            <a:r>
              <a:rPr lang="en-US" dirty="0" smtClean="0">
                <a:latin typeface="Cambria" pitchFamily="18" charset="0"/>
              </a:rPr>
              <a:t> </a:t>
            </a:r>
            <a:r>
              <a:rPr lang="en-US" dirty="0" err="1" smtClean="0">
                <a:latin typeface="Cambria" pitchFamily="18" charset="0"/>
              </a:rPr>
              <a:t>permintaan</a:t>
            </a:r>
            <a:r>
              <a:rPr lang="en-US" dirty="0" smtClean="0">
                <a:latin typeface="Cambria" pitchFamily="18" charset="0"/>
              </a:rPr>
              <a:t> </a:t>
            </a:r>
            <a:r>
              <a:rPr lang="en-US" dirty="0" err="1" smtClean="0">
                <a:latin typeface="Cambria" pitchFamily="18" charset="0"/>
              </a:rPr>
              <a:t>atau</a:t>
            </a:r>
            <a:r>
              <a:rPr lang="en-US" dirty="0" smtClean="0">
                <a:latin typeface="Cambria" pitchFamily="18" charset="0"/>
              </a:rPr>
              <a:t> </a:t>
            </a:r>
            <a:r>
              <a:rPr lang="en-US" dirty="0" err="1" smtClean="0">
                <a:latin typeface="Cambria" pitchFamily="18" charset="0"/>
              </a:rPr>
              <a:t>keperluan</a:t>
            </a:r>
            <a:r>
              <a:rPr lang="en-US" dirty="0" smtClean="0">
                <a:latin typeface="Cambria" pitchFamily="18" charset="0"/>
              </a:rPr>
              <a:t> </a:t>
            </a:r>
            <a:r>
              <a:rPr lang="en-US" dirty="0" err="1" smtClean="0">
                <a:latin typeface="Cambria" pitchFamily="18" charset="0"/>
              </a:rPr>
              <a:t>bagi</a:t>
            </a:r>
            <a:r>
              <a:rPr lang="en-US" dirty="0" smtClean="0">
                <a:latin typeface="Cambria" pitchFamily="18" charset="0"/>
              </a:rPr>
              <a:t> </a:t>
            </a:r>
            <a:r>
              <a:rPr lang="en-US" dirty="0" err="1" smtClean="0">
                <a:latin typeface="Cambria" pitchFamily="18" charset="0"/>
              </a:rPr>
              <a:t>perkhidmatan</a:t>
            </a:r>
            <a:r>
              <a:rPr lang="en-US" dirty="0" smtClean="0">
                <a:latin typeface="Cambria" pitchFamily="18" charset="0"/>
              </a:rPr>
              <a:t> yang </a:t>
            </a:r>
            <a:r>
              <a:rPr lang="en-US" dirty="0" err="1" smtClean="0">
                <a:latin typeface="Cambria" pitchFamily="18" charset="0"/>
              </a:rPr>
              <a:t>disediakan</a:t>
            </a:r>
            <a:r>
              <a:rPr lang="en-US" dirty="0" smtClean="0">
                <a:latin typeface="Cambria" pitchFamily="18" charset="0"/>
              </a:rPr>
              <a:t> </a:t>
            </a:r>
            <a:r>
              <a:rPr lang="en-US" dirty="0" err="1" smtClean="0">
                <a:latin typeface="Cambria" pitchFamily="18" charset="0"/>
              </a:rPr>
              <a:t>oleh</a:t>
            </a:r>
            <a:r>
              <a:rPr lang="en-US" dirty="0" smtClean="0">
                <a:latin typeface="Cambria" pitchFamily="18" charset="0"/>
              </a:rPr>
              <a:t> </a:t>
            </a:r>
            <a:r>
              <a:rPr lang="en-US" dirty="0" err="1" smtClean="0">
                <a:latin typeface="Cambria" pitchFamily="18" charset="0"/>
              </a:rPr>
              <a:t>aset</a:t>
            </a:r>
            <a:endParaRPr lang="en-US" dirty="0" smtClean="0">
              <a:latin typeface="Cambria" pitchFamily="18" charset="0"/>
            </a:endParaRPr>
          </a:p>
          <a:p>
            <a:pPr marL="180000" lvl="1">
              <a:spcBef>
                <a:spcPts val="50"/>
              </a:spcBef>
              <a:defRPr/>
            </a:pPr>
            <a:r>
              <a:rPr lang="en-US" dirty="0" err="1" smtClean="0">
                <a:latin typeface="Cambria" pitchFamily="18" charset="0"/>
              </a:rPr>
              <a:t>Perubahan</a:t>
            </a:r>
            <a:r>
              <a:rPr lang="en-US" dirty="0" smtClean="0">
                <a:latin typeface="Cambria" pitchFamily="18" charset="0"/>
              </a:rPr>
              <a:t>  </a:t>
            </a:r>
            <a:r>
              <a:rPr lang="en-US" dirty="0" err="1" smtClean="0">
                <a:latin typeface="Cambria" pitchFamily="18" charset="0"/>
              </a:rPr>
              <a:t>jangka</a:t>
            </a:r>
            <a:r>
              <a:rPr lang="en-US" dirty="0" smtClean="0">
                <a:latin typeface="Cambria" pitchFamily="18" charset="0"/>
              </a:rPr>
              <a:t> </a:t>
            </a:r>
            <a:r>
              <a:rPr lang="en-US" dirty="0" err="1" smtClean="0">
                <a:latin typeface="Cambria" pitchFamily="18" charset="0"/>
              </a:rPr>
              <a:t>panjang</a:t>
            </a:r>
            <a:r>
              <a:rPr lang="en-US" dirty="0" smtClean="0">
                <a:latin typeface="Cambria" pitchFamily="18" charset="0"/>
              </a:rPr>
              <a:t> yang </a:t>
            </a:r>
            <a:r>
              <a:rPr lang="en-US" dirty="0" err="1" smtClean="0">
                <a:latin typeface="Cambria" pitchFamily="18" charset="0"/>
              </a:rPr>
              <a:t>ketara</a:t>
            </a:r>
            <a:r>
              <a:rPr lang="en-US" dirty="0" smtClean="0">
                <a:latin typeface="Cambria" pitchFamily="18" charset="0"/>
              </a:rPr>
              <a:t> </a:t>
            </a:r>
            <a:r>
              <a:rPr lang="en-US" dirty="0" err="1" smtClean="0">
                <a:latin typeface="Cambria" pitchFamily="18" charset="0"/>
              </a:rPr>
              <a:t>dengan</a:t>
            </a:r>
            <a:r>
              <a:rPr lang="en-US" dirty="0" smtClean="0">
                <a:latin typeface="Cambria" pitchFamily="18" charset="0"/>
              </a:rPr>
              <a:t> </a:t>
            </a:r>
            <a:r>
              <a:rPr lang="en-US" dirty="0" err="1" smtClean="0">
                <a:latin typeface="Cambria" pitchFamily="18" charset="0"/>
              </a:rPr>
              <a:t>kesan</a:t>
            </a:r>
            <a:r>
              <a:rPr lang="en-US" dirty="0" smtClean="0">
                <a:latin typeface="Cambria" pitchFamily="18" charset="0"/>
              </a:rPr>
              <a:t> </a:t>
            </a:r>
            <a:r>
              <a:rPr lang="en-US" dirty="0" err="1" smtClean="0">
                <a:latin typeface="Cambria" pitchFamily="18" charset="0"/>
              </a:rPr>
              <a:t>buruk</a:t>
            </a:r>
            <a:r>
              <a:rPr lang="en-US" dirty="0" smtClean="0">
                <a:latin typeface="Cambria" pitchFamily="18" charset="0"/>
              </a:rPr>
              <a:t> </a:t>
            </a:r>
            <a:r>
              <a:rPr lang="en-US" dirty="0" err="1" smtClean="0">
                <a:latin typeface="Cambria" pitchFamily="18" charset="0"/>
              </a:rPr>
              <a:t>ke</a:t>
            </a:r>
            <a:r>
              <a:rPr lang="en-US" dirty="0" smtClean="0">
                <a:latin typeface="Cambria" pitchFamily="18" charset="0"/>
              </a:rPr>
              <a:t> </a:t>
            </a:r>
            <a:r>
              <a:rPr lang="en-US" dirty="0" err="1" smtClean="0">
                <a:latin typeface="Cambria" pitchFamily="18" charset="0"/>
              </a:rPr>
              <a:t>atas</a:t>
            </a:r>
            <a:r>
              <a:rPr lang="en-US" dirty="0" smtClean="0">
                <a:latin typeface="Cambria" pitchFamily="18" charset="0"/>
              </a:rPr>
              <a:t> </a:t>
            </a:r>
            <a:r>
              <a:rPr lang="en-US" dirty="0" err="1" smtClean="0">
                <a:latin typeface="Cambria" pitchFamily="18" charset="0"/>
              </a:rPr>
              <a:t>entiti</a:t>
            </a:r>
            <a:r>
              <a:rPr lang="en-US" dirty="0" smtClean="0">
                <a:latin typeface="Cambria" pitchFamily="18" charset="0"/>
              </a:rPr>
              <a:t> </a:t>
            </a:r>
            <a:r>
              <a:rPr lang="en-US" dirty="0" err="1" smtClean="0">
                <a:latin typeface="Cambria" pitchFamily="18" charset="0"/>
              </a:rPr>
              <a:t>telah</a:t>
            </a:r>
            <a:r>
              <a:rPr lang="en-US" dirty="0" smtClean="0">
                <a:latin typeface="Cambria" pitchFamily="18" charset="0"/>
              </a:rPr>
              <a:t> </a:t>
            </a:r>
            <a:r>
              <a:rPr lang="en-US" dirty="0" err="1" smtClean="0">
                <a:latin typeface="Cambria" pitchFamily="18" charset="0"/>
              </a:rPr>
              <a:t>berlaku</a:t>
            </a:r>
            <a:r>
              <a:rPr lang="en-US" dirty="0" smtClean="0">
                <a:latin typeface="Cambria" pitchFamily="18" charset="0"/>
              </a:rPr>
              <a:t> </a:t>
            </a:r>
            <a:r>
              <a:rPr lang="en-US" dirty="0" err="1" smtClean="0">
                <a:latin typeface="Cambria" pitchFamily="18" charset="0"/>
              </a:rPr>
              <a:t>dalam</a:t>
            </a:r>
            <a:r>
              <a:rPr lang="en-US" dirty="0" smtClean="0">
                <a:latin typeface="Cambria" pitchFamily="18" charset="0"/>
              </a:rPr>
              <a:t> </a:t>
            </a:r>
            <a:r>
              <a:rPr lang="en-US" dirty="0" err="1" smtClean="0">
                <a:latin typeface="Cambria" pitchFamily="18" charset="0"/>
              </a:rPr>
              <a:t>tempoh</a:t>
            </a:r>
            <a:r>
              <a:rPr lang="en-US" dirty="0" smtClean="0">
                <a:latin typeface="Cambria" pitchFamily="18" charset="0"/>
              </a:rPr>
              <a:t> </a:t>
            </a:r>
            <a:r>
              <a:rPr lang="en-US" dirty="0" err="1" smtClean="0">
                <a:latin typeface="Cambria" pitchFamily="18" charset="0"/>
              </a:rPr>
              <a:t>tersebut</a:t>
            </a:r>
            <a:r>
              <a:rPr lang="en-US" dirty="0" smtClean="0">
                <a:latin typeface="Cambria" pitchFamily="18" charset="0"/>
              </a:rPr>
              <a:t> </a:t>
            </a:r>
            <a:r>
              <a:rPr lang="en-US" dirty="0" err="1" smtClean="0">
                <a:latin typeface="Cambria" pitchFamily="18" charset="0"/>
              </a:rPr>
              <a:t>atau</a:t>
            </a:r>
            <a:r>
              <a:rPr lang="en-US" dirty="0" smtClean="0">
                <a:latin typeface="Cambria" pitchFamily="18" charset="0"/>
              </a:rPr>
              <a:t> </a:t>
            </a:r>
            <a:r>
              <a:rPr lang="en-US" dirty="0" err="1" smtClean="0">
                <a:latin typeface="Cambria" pitchFamily="18" charset="0"/>
              </a:rPr>
              <a:t>akan</a:t>
            </a:r>
            <a:r>
              <a:rPr lang="en-US" dirty="0" smtClean="0">
                <a:latin typeface="Cambria" pitchFamily="18" charset="0"/>
              </a:rPr>
              <a:t> </a:t>
            </a:r>
            <a:r>
              <a:rPr lang="en-US" dirty="0" err="1" smtClean="0">
                <a:latin typeface="Cambria" pitchFamily="18" charset="0"/>
              </a:rPr>
              <a:t>berlaku</a:t>
            </a:r>
            <a:r>
              <a:rPr lang="en-US" dirty="0" smtClean="0">
                <a:latin typeface="Cambria" pitchFamily="18" charset="0"/>
              </a:rPr>
              <a:t> </a:t>
            </a:r>
            <a:r>
              <a:rPr lang="en-US" dirty="0" err="1" smtClean="0">
                <a:latin typeface="Cambria" pitchFamily="18" charset="0"/>
              </a:rPr>
              <a:t>dalam</a:t>
            </a:r>
            <a:r>
              <a:rPr lang="en-US" dirty="0" smtClean="0">
                <a:latin typeface="Cambria" pitchFamily="18" charset="0"/>
              </a:rPr>
              <a:t> </a:t>
            </a:r>
            <a:r>
              <a:rPr lang="en-US" dirty="0" err="1" smtClean="0">
                <a:latin typeface="Cambria" pitchFamily="18" charset="0"/>
              </a:rPr>
              <a:t>masa</a:t>
            </a:r>
            <a:r>
              <a:rPr lang="en-US" dirty="0" smtClean="0">
                <a:latin typeface="Cambria" pitchFamily="18" charset="0"/>
              </a:rPr>
              <a:t> </a:t>
            </a:r>
            <a:r>
              <a:rPr lang="en-US" dirty="0" err="1" smtClean="0">
                <a:latin typeface="Cambria" pitchFamily="18" charset="0"/>
              </a:rPr>
              <a:t>terdekat</a:t>
            </a:r>
            <a:r>
              <a:rPr lang="en-US" dirty="0" smtClean="0">
                <a:latin typeface="Cambria" pitchFamily="18" charset="0"/>
              </a:rPr>
              <a:t>, </a:t>
            </a:r>
            <a:r>
              <a:rPr lang="en-US" dirty="0" err="1" smtClean="0">
                <a:latin typeface="Cambria" pitchFamily="18" charset="0"/>
              </a:rPr>
              <a:t>dalam</a:t>
            </a:r>
            <a:r>
              <a:rPr lang="en-US" dirty="0" smtClean="0">
                <a:latin typeface="Cambria" pitchFamily="18" charset="0"/>
              </a:rPr>
              <a:t> </a:t>
            </a:r>
            <a:r>
              <a:rPr lang="en-US" dirty="0" err="1" smtClean="0">
                <a:latin typeface="Cambria" pitchFamily="18" charset="0"/>
              </a:rPr>
              <a:t>teknologi</a:t>
            </a:r>
            <a:r>
              <a:rPr lang="en-US" dirty="0" smtClean="0">
                <a:latin typeface="Cambria" pitchFamily="18" charset="0"/>
              </a:rPr>
              <a:t>, </a:t>
            </a:r>
            <a:r>
              <a:rPr lang="en-US" dirty="0" err="1" smtClean="0">
                <a:latin typeface="Cambria" pitchFamily="18" charset="0"/>
              </a:rPr>
              <a:t>perundangan</a:t>
            </a:r>
            <a:r>
              <a:rPr lang="en-US" dirty="0" smtClean="0">
                <a:latin typeface="Cambria" pitchFamily="18" charset="0"/>
              </a:rPr>
              <a:t> </a:t>
            </a:r>
            <a:r>
              <a:rPr lang="en-US" dirty="0" err="1" smtClean="0">
                <a:latin typeface="Cambria" pitchFamily="18" charset="0"/>
              </a:rPr>
              <a:t>atau</a:t>
            </a:r>
            <a:r>
              <a:rPr lang="en-US" dirty="0" smtClean="0">
                <a:latin typeface="Cambria" pitchFamily="18" charset="0"/>
              </a:rPr>
              <a:t> </a:t>
            </a:r>
            <a:r>
              <a:rPr lang="en-US" dirty="0" err="1" smtClean="0">
                <a:latin typeface="Cambria" pitchFamily="18" charset="0"/>
              </a:rPr>
              <a:t>suasana</a:t>
            </a:r>
            <a:r>
              <a:rPr lang="en-US" dirty="0" smtClean="0">
                <a:latin typeface="Cambria" pitchFamily="18" charset="0"/>
              </a:rPr>
              <a:t> </a:t>
            </a:r>
            <a:r>
              <a:rPr lang="en-US" dirty="0" err="1" smtClean="0">
                <a:latin typeface="Cambria" pitchFamily="18" charset="0"/>
              </a:rPr>
              <a:t>persekitaran</a:t>
            </a:r>
            <a:r>
              <a:rPr lang="en-US" dirty="0" smtClean="0">
                <a:latin typeface="Cambria" pitchFamily="18" charset="0"/>
              </a:rPr>
              <a:t> </a:t>
            </a:r>
            <a:r>
              <a:rPr lang="en-US" dirty="0" err="1" smtClean="0">
                <a:latin typeface="Cambria" pitchFamily="18" charset="0"/>
              </a:rPr>
              <a:t>polisi</a:t>
            </a:r>
            <a:r>
              <a:rPr lang="en-US" dirty="0" smtClean="0">
                <a:latin typeface="Cambria" pitchFamily="18" charset="0"/>
              </a:rPr>
              <a:t> </a:t>
            </a:r>
            <a:r>
              <a:rPr lang="en-US" dirty="0" err="1" smtClean="0">
                <a:latin typeface="Cambria" pitchFamily="18" charset="0"/>
              </a:rPr>
              <a:t>kerajaan</a:t>
            </a:r>
            <a:r>
              <a:rPr lang="en-US" dirty="0" smtClean="0">
                <a:latin typeface="Cambria" pitchFamily="18" charset="0"/>
              </a:rPr>
              <a:t>.</a:t>
            </a:r>
          </a:p>
          <a:p>
            <a:pPr>
              <a:buFont typeface="Wingdings 2" pitchFamily="18" charset="2"/>
              <a:buNone/>
              <a:defRPr/>
            </a:pPr>
            <a:endParaRPr lang="en-US" dirty="0">
              <a:latin typeface="Cambria" pitchFamily="18" charset="0"/>
            </a:endParaRPr>
          </a:p>
        </p:txBody>
      </p:sp>
      <p:sp>
        <p:nvSpPr>
          <p:cNvPr id="3" name="Rounded Rectangle 2"/>
          <p:cNvSpPr/>
          <p:nvPr/>
        </p:nvSpPr>
        <p:spPr>
          <a:xfrm>
            <a:off x="251520" y="836712"/>
            <a:ext cx="822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latin typeface="Cambria" pitchFamily="18" charset="0"/>
              </a:rPr>
              <a:t>PETUNJUK ROSOT NILAI</a:t>
            </a:r>
          </a:p>
          <a:p>
            <a:pPr algn="ctr">
              <a:defRPr/>
            </a:pPr>
            <a:r>
              <a:rPr lang="en-GB" sz="2000" dirty="0">
                <a:latin typeface="Cambria" pitchFamily="18" charset="0"/>
              </a:rPr>
              <a:t>(Indicators of impairment) </a:t>
            </a:r>
            <a:endParaRPr lang="en-US" sz="2000" b="1" dirty="0">
              <a:latin typeface="Cambria" pitchFamily="18" charset="0"/>
            </a:endParaRPr>
          </a:p>
        </p:txBody>
      </p:sp>
    </p:spTree>
    <p:extLst>
      <p:ext uri="{BB962C8B-B14F-4D97-AF65-F5344CB8AC3E}">
        <p14:creationId xmlns:p14="http://schemas.microsoft.com/office/powerpoint/2010/main" val="778582786"/>
      </p:ext>
    </p:extLst>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a:xfrm>
            <a:off x="146248" y="1689447"/>
            <a:ext cx="8458200" cy="4187825"/>
          </a:xfrm>
        </p:spPr>
        <p:txBody>
          <a:bodyPr/>
          <a:lstStyle/>
          <a:p>
            <a:pPr>
              <a:buFont typeface="Wingdings 2" pitchFamily="18" charset="2"/>
              <a:buNone/>
            </a:pPr>
            <a:r>
              <a:rPr lang="en-US" sz="2400" dirty="0" err="1" smtClean="0">
                <a:latin typeface="Cambria" pitchFamily="18" charset="0"/>
              </a:rPr>
              <a:t>Sumber-sumber</a:t>
            </a:r>
            <a:r>
              <a:rPr lang="en-US" sz="2400" dirty="0" smtClean="0">
                <a:latin typeface="Cambria" pitchFamily="18" charset="0"/>
              </a:rPr>
              <a:t> </a:t>
            </a:r>
            <a:r>
              <a:rPr lang="en-US" sz="2400" dirty="0" err="1" smtClean="0">
                <a:latin typeface="Cambria" pitchFamily="18" charset="0"/>
              </a:rPr>
              <a:t>maklumat</a:t>
            </a:r>
            <a:r>
              <a:rPr lang="en-US" sz="2400" dirty="0" smtClean="0">
                <a:latin typeface="Cambria" pitchFamily="18" charset="0"/>
              </a:rPr>
              <a:t> </a:t>
            </a:r>
            <a:r>
              <a:rPr lang="en-US" sz="2400" dirty="0" err="1" smtClean="0">
                <a:latin typeface="Cambria" pitchFamily="18" charset="0"/>
              </a:rPr>
              <a:t>dalaman</a:t>
            </a:r>
            <a:r>
              <a:rPr lang="en-US" sz="2400" dirty="0" smtClean="0">
                <a:latin typeface="Cambria" pitchFamily="18" charset="0"/>
              </a:rPr>
              <a:t>:</a:t>
            </a:r>
          </a:p>
          <a:p>
            <a:pPr marL="179388" lvl="1">
              <a:spcBef>
                <a:spcPts val="50"/>
              </a:spcBef>
            </a:pPr>
            <a:r>
              <a:rPr lang="en-US" sz="2200" dirty="0" err="1" smtClean="0">
                <a:latin typeface="Cambria" pitchFamily="18" charset="0"/>
              </a:rPr>
              <a:t>Kerosakan</a:t>
            </a:r>
            <a:r>
              <a:rPr lang="en-US" sz="2200" dirty="0" smtClean="0">
                <a:latin typeface="Cambria" pitchFamily="18" charset="0"/>
              </a:rPr>
              <a:t> </a:t>
            </a:r>
            <a:r>
              <a:rPr lang="en-US" sz="2200" dirty="0" err="1" smtClean="0">
                <a:latin typeface="Cambria" pitchFamily="18" charset="0"/>
              </a:rPr>
              <a:t>fizikal</a:t>
            </a:r>
            <a:r>
              <a:rPr lang="en-US" sz="2200" dirty="0" smtClean="0">
                <a:latin typeface="Cambria" pitchFamily="18" charset="0"/>
              </a:rPr>
              <a:t> </a:t>
            </a:r>
            <a:r>
              <a:rPr lang="en-US" sz="2200" dirty="0" err="1" smtClean="0">
                <a:latin typeface="Cambria" pitchFamily="18" charset="0"/>
              </a:rPr>
              <a:t>aset</a:t>
            </a:r>
            <a:endParaRPr lang="en-US" sz="2200" dirty="0" smtClean="0">
              <a:latin typeface="Cambria" pitchFamily="18" charset="0"/>
            </a:endParaRPr>
          </a:p>
          <a:p>
            <a:pPr marL="179388" lvl="1">
              <a:spcBef>
                <a:spcPts val="50"/>
              </a:spcBef>
            </a:pPr>
            <a:r>
              <a:rPr lang="en-US" sz="2200" dirty="0" err="1" smtClean="0">
                <a:latin typeface="Cambria" pitchFamily="18" charset="0"/>
              </a:rPr>
              <a:t>Perubahan</a:t>
            </a:r>
            <a:r>
              <a:rPr lang="en-US" sz="2200" dirty="0" smtClean="0">
                <a:latin typeface="Cambria" pitchFamily="18" charset="0"/>
              </a:rPr>
              <a:t> </a:t>
            </a:r>
            <a:r>
              <a:rPr lang="en-US" sz="2200" dirty="0" err="1" smtClean="0">
                <a:latin typeface="Cambria" pitchFamily="18" charset="0"/>
              </a:rPr>
              <a:t>ketara</a:t>
            </a:r>
            <a:r>
              <a:rPr lang="en-US" sz="2200" dirty="0" smtClean="0">
                <a:latin typeface="Cambria" pitchFamily="18" charset="0"/>
              </a:rPr>
              <a:t> </a:t>
            </a:r>
            <a:r>
              <a:rPr lang="en-US" sz="2200" dirty="0" err="1" smtClean="0">
                <a:latin typeface="Cambria" pitchFamily="18" charset="0"/>
              </a:rPr>
              <a:t>dalam</a:t>
            </a:r>
            <a:r>
              <a:rPr lang="en-US" sz="2200" dirty="0" smtClean="0">
                <a:latin typeface="Cambria" pitchFamily="18" charset="0"/>
              </a:rPr>
              <a:t> </a:t>
            </a:r>
            <a:r>
              <a:rPr lang="en-US" sz="2200" dirty="0" err="1" smtClean="0">
                <a:latin typeface="Cambria" pitchFamily="18" charset="0"/>
              </a:rPr>
              <a:t>masa</a:t>
            </a:r>
            <a:r>
              <a:rPr lang="en-US" sz="2200" dirty="0" smtClean="0">
                <a:latin typeface="Cambria" pitchFamily="18" charset="0"/>
              </a:rPr>
              <a:t> </a:t>
            </a:r>
            <a:r>
              <a:rPr lang="en-US" sz="2200" dirty="0" err="1" smtClean="0">
                <a:latin typeface="Cambria" pitchFamily="18" charset="0"/>
              </a:rPr>
              <a:t>jangka</a:t>
            </a:r>
            <a:r>
              <a:rPr lang="en-US" sz="2200" dirty="0" smtClean="0">
                <a:latin typeface="Cambria" pitchFamily="18" charset="0"/>
              </a:rPr>
              <a:t> </a:t>
            </a:r>
            <a:r>
              <a:rPr lang="en-US" sz="2200" dirty="0" err="1" smtClean="0">
                <a:latin typeface="Cambria" pitchFamily="18" charset="0"/>
              </a:rPr>
              <a:t>panjang</a:t>
            </a:r>
            <a:r>
              <a:rPr lang="en-US" sz="2200" dirty="0" smtClean="0">
                <a:latin typeface="Cambria" pitchFamily="18" charset="0"/>
              </a:rPr>
              <a:t> </a:t>
            </a:r>
            <a:r>
              <a:rPr lang="en-US" sz="2200" dirty="0" err="1" smtClean="0">
                <a:latin typeface="Cambria" pitchFamily="18" charset="0"/>
              </a:rPr>
              <a:t>dengan</a:t>
            </a:r>
            <a:r>
              <a:rPr lang="en-US" sz="2200" dirty="0" smtClean="0">
                <a:latin typeface="Cambria" pitchFamily="18" charset="0"/>
              </a:rPr>
              <a:t> </a:t>
            </a:r>
            <a:r>
              <a:rPr lang="en-US" sz="2200" dirty="0" err="1" smtClean="0">
                <a:latin typeface="Cambria" pitchFamily="18" charset="0"/>
              </a:rPr>
              <a:t>kesan</a:t>
            </a:r>
            <a:r>
              <a:rPr lang="en-US" sz="2200" dirty="0" smtClean="0">
                <a:latin typeface="Cambria" pitchFamily="18" charset="0"/>
              </a:rPr>
              <a:t> </a:t>
            </a:r>
            <a:r>
              <a:rPr lang="en-US" sz="2200" dirty="0" err="1" smtClean="0">
                <a:latin typeface="Cambria" pitchFamily="18" charset="0"/>
              </a:rPr>
              <a:t>buruk</a:t>
            </a:r>
            <a:r>
              <a:rPr lang="en-US" sz="2200" dirty="0" smtClean="0">
                <a:latin typeface="Cambria" pitchFamily="18" charset="0"/>
              </a:rPr>
              <a:t> </a:t>
            </a:r>
            <a:r>
              <a:rPr lang="en-US" sz="2200" dirty="0" err="1" smtClean="0">
                <a:latin typeface="Cambria" pitchFamily="18" charset="0"/>
              </a:rPr>
              <a:t>ke</a:t>
            </a:r>
            <a:r>
              <a:rPr lang="en-US" sz="2200" dirty="0" smtClean="0">
                <a:latin typeface="Cambria" pitchFamily="18" charset="0"/>
              </a:rPr>
              <a:t> </a:t>
            </a:r>
            <a:r>
              <a:rPr lang="en-US" sz="2200" dirty="0" err="1" smtClean="0">
                <a:latin typeface="Cambria" pitchFamily="18" charset="0"/>
              </a:rPr>
              <a:t>atas</a:t>
            </a:r>
            <a:r>
              <a:rPr lang="en-US" sz="2200" dirty="0" smtClean="0">
                <a:latin typeface="Cambria" pitchFamily="18" charset="0"/>
              </a:rPr>
              <a:t> </a:t>
            </a:r>
            <a:r>
              <a:rPr lang="en-US" sz="2200" dirty="0" err="1" smtClean="0">
                <a:latin typeface="Cambria" pitchFamily="18" charset="0"/>
              </a:rPr>
              <a:t>organisasi</a:t>
            </a:r>
            <a:r>
              <a:rPr lang="en-US" sz="2200" dirty="0" smtClean="0">
                <a:latin typeface="Cambria" pitchFamily="18" charset="0"/>
              </a:rPr>
              <a:t> yang </a:t>
            </a:r>
            <a:r>
              <a:rPr lang="en-US" sz="2200" dirty="0" err="1" smtClean="0">
                <a:latin typeface="Cambria" pitchFamily="18" charset="0"/>
              </a:rPr>
              <a:t>telah</a:t>
            </a:r>
            <a:r>
              <a:rPr lang="en-US" sz="2200" dirty="0" smtClean="0">
                <a:latin typeface="Cambria" pitchFamily="18" charset="0"/>
              </a:rPr>
              <a:t> </a:t>
            </a:r>
            <a:r>
              <a:rPr lang="en-US" sz="2200" dirty="0" err="1" smtClean="0">
                <a:latin typeface="Cambria" pitchFamily="18" charset="0"/>
              </a:rPr>
              <a:t>berlaku</a:t>
            </a:r>
            <a:r>
              <a:rPr lang="en-US" sz="2200" dirty="0" smtClean="0">
                <a:latin typeface="Cambria" pitchFamily="18" charset="0"/>
              </a:rPr>
              <a:t> </a:t>
            </a:r>
            <a:r>
              <a:rPr lang="en-US" sz="2200" dirty="0" err="1" smtClean="0">
                <a:latin typeface="Cambria" pitchFamily="18" charset="0"/>
              </a:rPr>
              <a:t>dalam</a:t>
            </a:r>
            <a:r>
              <a:rPr lang="en-US" sz="2200" dirty="0" smtClean="0">
                <a:latin typeface="Cambria" pitchFamily="18" charset="0"/>
              </a:rPr>
              <a:t> </a:t>
            </a:r>
            <a:r>
              <a:rPr lang="en-US" sz="2200" dirty="0" err="1" smtClean="0">
                <a:latin typeface="Cambria" pitchFamily="18" charset="0"/>
              </a:rPr>
              <a:t>tempoh</a:t>
            </a:r>
            <a:r>
              <a:rPr lang="en-US" sz="2200" dirty="0" smtClean="0">
                <a:latin typeface="Cambria" pitchFamily="18" charset="0"/>
              </a:rPr>
              <a:t> </a:t>
            </a:r>
            <a:r>
              <a:rPr lang="en-US" sz="2200" dirty="0" err="1" smtClean="0">
                <a:latin typeface="Cambria" pitchFamily="18" charset="0"/>
              </a:rPr>
              <a:t>tersebut</a:t>
            </a:r>
            <a:r>
              <a:rPr lang="en-US" sz="2200" dirty="0" smtClean="0">
                <a:latin typeface="Cambria" pitchFamily="18" charset="0"/>
              </a:rPr>
              <a:t> </a:t>
            </a:r>
            <a:r>
              <a:rPr lang="en-US" sz="2200" dirty="0" err="1" smtClean="0">
                <a:latin typeface="Cambria" pitchFamily="18" charset="0"/>
              </a:rPr>
              <a:t>atau</a:t>
            </a:r>
            <a:r>
              <a:rPr lang="en-US" sz="2200" dirty="0" smtClean="0">
                <a:latin typeface="Cambria" pitchFamily="18" charset="0"/>
              </a:rPr>
              <a:t> </a:t>
            </a:r>
            <a:r>
              <a:rPr lang="en-US" sz="2200" dirty="0" err="1" smtClean="0">
                <a:latin typeface="Cambria" pitchFamily="18" charset="0"/>
              </a:rPr>
              <a:t>dijangka</a:t>
            </a:r>
            <a:r>
              <a:rPr lang="en-US" sz="2200" dirty="0" smtClean="0">
                <a:latin typeface="Cambria" pitchFamily="18" charset="0"/>
              </a:rPr>
              <a:t> </a:t>
            </a:r>
            <a:r>
              <a:rPr lang="en-US" sz="2200" dirty="0" err="1" smtClean="0">
                <a:latin typeface="Cambria" pitchFamily="18" charset="0"/>
              </a:rPr>
              <a:t>berlaku</a:t>
            </a:r>
            <a:r>
              <a:rPr lang="en-US" sz="2200" dirty="0" smtClean="0">
                <a:latin typeface="Cambria" pitchFamily="18" charset="0"/>
              </a:rPr>
              <a:t> </a:t>
            </a:r>
            <a:r>
              <a:rPr lang="en-US" sz="2200" dirty="0" err="1" smtClean="0">
                <a:latin typeface="Cambria" pitchFamily="18" charset="0"/>
              </a:rPr>
              <a:t>dalam</a:t>
            </a:r>
            <a:r>
              <a:rPr lang="en-US" sz="2200" dirty="0" smtClean="0">
                <a:latin typeface="Cambria" pitchFamily="18" charset="0"/>
              </a:rPr>
              <a:t> </a:t>
            </a:r>
            <a:r>
              <a:rPr lang="en-US" sz="2200" dirty="0" err="1" smtClean="0">
                <a:latin typeface="Cambria" pitchFamily="18" charset="0"/>
              </a:rPr>
              <a:t>masa</a:t>
            </a:r>
            <a:r>
              <a:rPr lang="en-US" sz="2200" dirty="0" smtClean="0">
                <a:latin typeface="Cambria" pitchFamily="18" charset="0"/>
              </a:rPr>
              <a:t> </a:t>
            </a:r>
            <a:r>
              <a:rPr lang="en-US" sz="2200" dirty="0" err="1" smtClean="0">
                <a:latin typeface="Cambria" pitchFamily="18" charset="0"/>
              </a:rPr>
              <a:t>terdekat</a:t>
            </a:r>
            <a:r>
              <a:rPr lang="en-US" sz="2200" dirty="0" smtClean="0">
                <a:latin typeface="Cambria" pitchFamily="18" charset="0"/>
              </a:rPr>
              <a:t>, </a:t>
            </a:r>
            <a:r>
              <a:rPr lang="en-US" sz="2200" dirty="0" err="1" smtClean="0">
                <a:latin typeface="Cambria" pitchFamily="18" charset="0"/>
              </a:rPr>
              <a:t>setakat</a:t>
            </a:r>
            <a:r>
              <a:rPr lang="en-US" sz="2200" dirty="0" smtClean="0">
                <a:latin typeface="Cambria" pitchFamily="18" charset="0"/>
              </a:rPr>
              <a:t> </a:t>
            </a:r>
            <a:r>
              <a:rPr lang="en-US" sz="2200" dirty="0" err="1" smtClean="0">
                <a:latin typeface="Cambria" pitchFamily="18" charset="0"/>
              </a:rPr>
              <a:t>mana</a:t>
            </a:r>
            <a:r>
              <a:rPr lang="en-US" sz="2200" dirty="0" smtClean="0">
                <a:latin typeface="Cambria" pitchFamily="18" charset="0"/>
              </a:rPr>
              <a:t>, </a:t>
            </a:r>
            <a:r>
              <a:rPr lang="en-US" sz="2200" dirty="0" err="1" smtClean="0">
                <a:latin typeface="Cambria" pitchFamily="18" charset="0"/>
              </a:rPr>
              <a:t>atau</a:t>
            </a:r>
            <a:r>
              <a:rPr lang="en-US" sz="2200" dirty="0" smtClean="0">
                <a:latin typeface="Cambria" pitchFamily="18" charset="0"/>
              </a:rPr>
              <a:t> </a:t>
            </a:r>
            <a:r>
              <a:rPr lang="en-US" sz="2200" dirty="0" err="1" smtClean="0">
                <a:latin typeface="Cambria" pitchFamily="18" charset="0"/>
              </a:rPr>
              <a:t>cara</a:t>
            </a:r>
            <a:r>
              <a:rPr lang="en-US" sz="2200" dirty="0" smtClean="0">
                <a:latin typeface="Cambria" pitchFamily="18" charset="0"/>
              </a:rPr>
              <a:t> di </a:t>
            </a:r>
            <a:r>
              <a:rPr lang="en-US" sz="2200" dirty="0" err="1" smtClean="0">
                <a:latin typeface="Cambria" pitchFamily="18" charset="0"/>
              </a:rPr>
              <a:t>mana</a:t>
            </a:r>
            <a:r>
              <a:rPr lang="en-US" sz="2200" dirty="0" smtClean="0">
                <a:latin typeface="Cambria" pitchFamily="18" charset="0"/>
              </a:rPr>
              <a:t>, </a:t>
            </a:r>
            <a:r>
              <a:rPr lang="en-US" sz="2200" dirty="0" err="1" smtClean="0">
                <a:latin typeface="Cambria" pitchFamily="18" charset="0"/>
              </a:rPr>
              <a:t>aset</a:t>
            </a:r>
            <a:r>
              <a:rPr lang="en-US" sz="2200" dirty="0" smtClean="0">
                <a:latin typeface="Cambria" pitchFamily="18" charset="0"/>
              </a:rPr>
              <a:t> </a:t>
            </a:r>
            <a:r>
              <a:rPr lang="en-US" sz="2200" dirty="0" err="1" smtClean="0">
                <a:latin typeface="Cambria" pitchFamily="18" charset="0"/>
              </a:rPr>
              <a:t>digunakan</a:t>
            </a:r>
            <a:r>
              <a:rPr lang="en-US" sz="2200" dirty="0" smtClean="0">
                <a:latin typeface="Cambria" pitchFamily="18" charset="0"/>
              </a:rPr>
              <a:t> </a:t>
            </a:r>
            <a:r>
              <a:rPr lang="en-US" sz="2200" dirty="0" err="1" smtClean="0">
                <a:latin typeface="Cambria" pitchFamily="18" charset="0"/>
              </a:rPr>
              <a:t>atau</a:t>
            </a:r>
            <a:r>
              <a:rPr lang="en-US" sz="2200" dirty="0" smtClean="0">
                <a:latin typeface="Cambria" pitchFamily="18" charset="0"/>
              </a:rPr>
              <a:t> </a:t>
            </a:r>
            <a:r>
              <a:rPr lang="en-US" sz="2200" dirty="0" err="1" smtClean="0">
                <a:latin typeface="Cambria" pitchFamily="18" charset="0"/>
              </a:rPr>
              <a:t>dijangka</a:t>
            </a:r>
            <a:r>
              <a:rPr lang="en-US" sz="2200" dirty="0" smtClean="0">
                <a:latin typeface="Cambria" pitchFamily="18" charset="0"/>
              </a:rPr>
              <a:t> </a:t>
            </a:r>
            <a:r>
              <a:rPr lang="en-US" sz="2200" dirty="0" err="1" smtClean="0">
                <a:latin typeface="Cambria" pitchFamily="18" charset="0"/>
              </a:rPr>
              <a:t>akan</a:t>
            </a:r>
            <a:r>
              <a:rPr lang="en-US" sz="2200" dirty="0" smtClean="0">
                <a:latin typeface="Cambria" pitchFamily="18" charset="0"/>
              </a:rPr>
              <a:t> </a:t>
            </a:r>
            <a:r>
              <a:rPr lang="en-US" sz="2200" dirty="0" err="1" smtClean="0">
                <a:latin typeface="Cambria" pitchFamily="18" charset="0"/>
              </a:rPr>
              <a:t>digunakan</a:t>
            </a:r>
            <a:endParaRPr lang="en-US" sz="2200" dirty="0" smtClean="0">
              <a:latin typeface="Cambria" pitchFamily="18" charset="0"/>
            </a:endParaRPr>
          </a:p>
          <a:p>
            <a:pPr marL="179388" lvl="1">
              <a:spcBef>
                <a:spcPts val="50"/>
              </a:spcBef>
            </a:pPr>
            <a:r>
              <a:rPr lang="en-US" sz="2200" dirty="0" err="1" smtClean="0">
                <a:latin typeface="Cambria" pitchFamily="18" charset="0"/>
              </a:rPr>
              <a:t>Sesuatu</a:t>
            </a:r>
            <a:r>
              <a:rPr lang="en-US" sz="2200" dirty="0" smtClean="0">
                <a:latin typeface="Cambria" pitchFamily="18" charset="0"/>
              </a:rPr>
              <a:t> </a:t>
            </a:r>
            <a:r>
              <a:rPr lang="en-US" sz="2200" dirty="0" err="1" smtClean="0">
                <a:latin typeface="Cambria" pitchFamily="18" charset="0"/>
              </a:rPr>
              <a:t>keputusan</a:t>
            </a:r>
            <a:r>
              <a:rPr lang="en-US" sz="2200" dirty="0" smtClean="0">
                <a:latin typeface="Cambria" pitchFamily="18" charset="0"/>
              </a:rPr>
              <a:t> </a:t>
            </a:r>
            <a:r>
              <a:rPr lang="en-US" sz="2200" dirty="0" err="1" smtClean="0">
                <a:latin typeface="Cambria" pitchFamily="18" charset="0"/>
              </a:rPr>
              <a:t>untuk</a:t>
            </a:r>
            <a:r>
              <a:rPr lang="en-US" sz="2200" dirty="0" smtClean="0">
                <a:latin typeface="Cambria" pitchFamily="18" charset="0"/>
              </a:rPr>
              <a:t> </a:t>
            </a:r>
            <a:r>
              <a:rPr lang="en-US" sz="2200" dirty="0" err="1" smtClean="0">
                <a:latin typeface="Cambria" pitchFamily="18" charset="0"/>
              </a:rPr>
              <a:t>menghentikan</a:t>
            </a:r>
            <a:r>
              <a:rPr lang="en-US" sz="2200" dirty="0" smtClean="0">
                <a:latin typeface="Cambria" pitchFamily="18" charset="0"/>
              </a:rPr>
              <a:t> </a:t>
            </a:r>
            <a:r>
              <a:rPr lang="en-US" sz="2200" dirty="0" err="1" smtClean="0">
                <a:latin typeface="Cambria" pitchFamily="18" charset="0"/>
              </a:rPr>
              <a:t>pembinaan</a:t>
            </a:r>
            <a:r>
              <a:rPr lang="en-US" sz="2200" dirty="0" smtClean="0">
                <a:latin typeface="Cambria" pitchFamily="18" charset="0"/>
              </a:rPr>
              <a:t> </a:t>
            </a:r>
            <a:r>
              <a:rPr lang="en-US" sz="2200" dirty="0" err="1" smtClean="0">
                <a:latin typeface="Cambria" pitchFamily="18" charset="0"/>
              </a:rPr>
              <a:t>aset</a:t>
            </a:r>
            <a:r>
              <a:rPr lang="en-US" sz="2200" dirty="0" smtClean="0">
                <a:latin typeface="Cambria" pitchFamily="18" charset="0"/>
              </a:rPr>
              <a:t> </a:t>
            </a:r>
            <a:r>
              <a:rPr lang="en-US" sz="2200" dirty="0" err="1" smtClean="0">
                <a:latin typeface="Cambria" pitchFamily="18" charset="0"/>
              </a:rPr>
              <a:t>tersebut</a:t>
            </a:r>
            <a:r>
              <a:rPr lang="en-US" sz="2200" dirty="0" smtClean="0">
                <a:latin typeface="Cambria" pitchFamily="18" charset="0"/>
              </a:rPr>
              <a:t> </a:t>
            </a:r>
            <a:r>
              <a:rPr lang="en-US" sz="2200" dirty="0" err="1" smtClean="0">
                <a:latin typeface="Cambria" pitchFamily="18" charset="0"/>
              </a:rPr>
              <a:t>sebelum</a:t>
            </a:r>
            <a:r>
              <a:rPr lang="en-US" sz="2200" dirty="0" smtClean="0">
                <a:latin typeface="Cambria" pitchFamily="18" charset="0"/>
              </a:rPr>
              <a:t> </a:t>
            </a:r>
            <a:r>
              <a:rPr lang="en-US" sz="2200" dirty="0" err="1" smtClean="0">
                <a:latin typeface="Cambria" pitchFamily="18" charset="0"/>
              </a:rPr>
              <a:t>ia</a:t>
            </a:r>
            <a:r>
              <a:rPr lang="en-US" sz="2200" dirty="0" smtClean="0">
                <a:latin typeface="Cambria" pitchFamily="18" charset="0"/>
              </a:rPr>
              <a:t> </a:t>
            </a:r>
            <a:r>
              <a:rPr lang="en-US" sz="2200" dirty="0" err="1" smtClean="0">
                <a:latin typeface="Cambria" pitchFamily="18" charset="0"/>
              </a:rPr>
              <a:t>lengkap</a:t>
            </a:r>
            <a:r>
              <a:rPr lang="en-US" sz="2200" dirty="0" smtClean="0">
                <a:latin typeface="Cambria" pitchFamily="18" charset="0"/>
              </a:rPr>
              <a:t> </a:t>
            </a:r>
            <a:r>
              <a:rPr lang="en-US" sz="2200" dirty="0" err="1" smtClean="0">
                <a:latin typeface="Cambria" pitchFamily="18" charset="0"/>
              </a:rPr>
              <a:t>atau</a:t>
            </a:r>
            <a:r>
              <a:rPr lang="en-US" sz="2200" dirty="0" smtClean="0">
                <a:latin typeface="Cambria" pitchFamily="18" charset="0"/>
              </a:rPr>
              <a:t> </a:t>
            </a:r>
            <a:r>
              <a:rPr lang="en-US" sz="2200" dirty="0" err="1" smtClean="0">
                <a:latin typeface="Cambria" pitchFamily="18" charset="0"/>
              </a:rPr>
              <a:t>dalam</a:t>
            </a:r>
            <a:r>
              <a:rPr lang="en-US" sz="2200" dirty="0" smtClean="0">
                <a:latin typeface="Cambria" pitchFamily="18" charset="0"/>
              </a:rPr>
              <a:t> </a:t>
            </a:r>
            <a:r>
              <a:rPr lang="en-US" sz="2200" dirty="0" err="1" smtClean="0">
                <a:latin typeface="Cambria" pitchFamily="18" charset="0"/>
              </a:rPr>
              <a:t>keadaan</a:t>
            </a:r>
            <a:r>
              <a:rPr lang="en-US" sz="2200" dirty="0" smtClean="0">
                <a:latin typeface="Cambria" pitchFamily="18" charset="0"/>
              </a:rPr>
              <a:t> yang </a:t>
            </a:r>
            <a:r>
              <a:rPr lang="en-US" sz="2200" dirty="0" err="1" smtClean="0">
                <a:latin typeface="Cambria" pitchFamily="18" charset="0"/>
              </a:rPr>
              <a:t>sudah</a:t>
            </a:r>
            <a:r>
              <a:rPr lang="en-US" sz="2200" dirty="0" smtClean="0">
                <a:latin typeface="Cambria" pitchFamily="18" charset="0"/>
              </a:rPr>
              <a:t> </a:t>
            </a:r>
            <a:r>
              <a:rPr lang="en-US" sz="2200" dirty="0" err="1" smtClean="0">
                <a:latin typeface="Cambria" pitchFamily="18" charset="0"/>
              </a:rPr>
              <a:t>boleh</a:t>
            </a:r>
            <a:r>
              <a:rPr lang="en-US" sz="2200" dirty="0" smtClean="0">
                <a:latin typeface="Cambria" pitchFamily="18" charset="0"/>
              </a:rPr>
              <a:t> </a:t>
            </a:r>
            <a:r>
              <a:rPr lang="en-US" sz="2200" dirty="0" err="1" smtClean="0">
                <a:latin typeface="Cambria" pitchFamily="18" charset="0"/>
              </a:rPr>
              <a:t>digunakan</a:t>
            </a:r>
            <a:endParaRPr lang="en-US" sz="2200" dirty="0" smtClean="0">
              <a:latin typeface="Cambria" pitchFamily="18" charset="0"/>
            </a:endParaRPr>
          </a:p>
          <a:p>
            <a:pPr marL="179388" lvl="1">
              <a:spcBef>
                <a:spcPts val="50"/>
              </a:spcBef>
            </a:pPr>
            <a:r>
              <a:rPr lang="en-US" sz="2200" dirty="0" err="1" smtClean="0">
                <a:latin typeface="Cambria" pitchFamily="18" charset="0"/>
              </a:rPr>
              <a:t>Bukti</a:t>
            </a:r>
            <a:r>
              <a:rPr lang="en-US" sz="2200" dirty="0" smtClean="0">
                <a:latin typeface="Cambria" pitchFamily="18" charset="0"/>
              </a:rPr>
              <a:t> </a:t>
            </a:r>
            <a:r>
              <a:rPr lang="en-US" sz="2200" dirty="0" err="1" smtClean="0">
                <a:latin typeface="Cambria" pitchFamily="18" charset="0"/>
              </a:rPr>
              <a:t>daripada</a:t>
            </a:r>
            <a:r>
              <a:rPr lang="en-US" sz="2200" dirty="0" smtClean="0">
                <a:latin typeface="Cambria" pitchFamily="18" charset="0"/>
              </a:rPr>
              <a:t> </a:t>
            </a:r>
            <a:r>
              <a:rPr lang="en-US" sz="2200" dirty="0" err="1" smtClean="0">
                <a:latin typeface="Cambria" pitchFamily="18" charset="0"/>
              </a:rPr>
              <a:t>laporan</a:t>
            </a:r>
            <a:r>
              <a:rPr lang="en-US" sz="2200" dirty="0" smtClean="0">
                <a:latin typeface="Cambria" pitchFamily="18" charset="0"/>
              </a:rPr>
              <a:t> </a:t>
            </a:r>
            <a:r>
              <a:rPr lang="en-US" sz="2200" dirty="0" err="1" smtClean="0">
                <a:latin typeface="Cambria" pitchFamily="18" charset="0"/>
              </a:rPr>
              <a:t>dalaman</a:t>
            </a:r>
            <a:r>
              <a:rPr lang="en-US" sz="2200" dirty="0" smtClean="0">
                <a:latin typeface="Cambria" pitchFamily="18" charset="0"/>
              </a:rPr>
              <a:t> yang </a:t>
            </a:r>
            <a:r>
              <a:rPr lang="en-US" sz="2200" dirty="0" err="1" smtClean="0">
                <a:latin typeface="Cambria" pitchFamily="18" charset="0"/>
              </a:rPr>
              <a:t>menunjukkan</a:t>
            </a:r>
            <a:r>
              <a:rPr lang="en-US" sz="2200" dirty="0" smtClean="0">
                <a:latin typeface="Cambria" pitchFamily="18" charset="0"/>
              </a:rPr>
              <a:t> </a:t>
            </a:r>
            <a:r>
              <a:rPr lang="en-US" sz="2200" dirty="0" err="1" smtClean="0">
                <a:latin typeface="Cambria" pitchFamily="18" charset="0"/>
              </a:rPr>
              <a:t>bahawa</a:t>
            </a:r>
            <a:r>
              <a:rPr lang="en-US" sz="2200" dirty="0" smtClean="0">
                <a:latin typeface="Cambria" pitchFamily="18" charset="0"/>
              </a:rPr>
              <a:t> </a:t>
            </a:r>
            <a:r>
              <a:rPr lang="en-US" sz="2200" dirty="0" err="1" smtClean="0">
                <a:latin typeface="Cambria" pitchFamily="18" charset="0"/>
              </a:rPr>
              <a:t>prestasi</a:t>
            </a:r>
            <a:r>
              <a:rPr lang="en-US" sz="2200" dirty="0" smtClean="0">
                <a:latin typeface="Cambria" pitchFamily="18" charset="0"/>
              </a:rPr>
              <a:t> </a:t>
            </a:r>
            <a:r>
              <a:rPr lang="en-US" sz="2200" dirty="0" err="1" smtClean="0">
                <a:latin typeface="Cambria" pitchFamily="18" charset="0"/>
              </a:rPr>
              <a:t>perkhidmatan</a:t>
            </a:r>
            <a:r>
              <a:rPr lang="en-US" sz="2200" dirty="0" smtClean="0">
                <a:latin typeface="Cambria" pitchFamily="18" charset="0"/>
              </a:rPr>
              <a:t> </a:t>
            </a:r>
            <a:r>
              <a:rPr lang="en-US" sz="2200" dirty="0" err="1" smtClean="0">
                <a:latin typeface="Cambria" pitchFamily="18" charset="0"/>
              </a:rPr>
              <a:t>sesuatu</a:t>
            </a:r>
            <a:r>
              <a:rPr lang="en-US" sz="2200" dirty="0" smtClean="0">
                <a:latin typeface="Cambria" pitchFamily="18" charset="0"/>
              </a:rPr>
              <a:t> </a:t>
            </a:r>
            <a:r>
              <a:rPr lang="en-US" sz="2200" dirty="0" err="1" smtClean="0">
                <a:latin typeface="Cambria" pitchFamily="18" charset="0"/>
              </a:rPr>
              <a:t>aset</a:t>
            </a:r>
            <a:r>
              <a:rPr lang="en-US" sz="2200" dirty="0" smtClean="0">
                <a:latin typeface="Cambria" pitchFamily="18" charset="0"/>
              </a:rPr>
              <a:t> </a:t>
            </a:r>
            <a:r>
              <a:rPr lang="en-US" sz="2200" dirty="0" err="1" smtClean="0">
                <a:latin typeface="Cambria" pitchFamily="18" charset="0"/>
              </a:rPr>
              <a:t>adalah</a:t>
            </a:r>
            <a:r>
              <a:rPr lang="en-US" sz="2200" dirty="0" smtClean="0">
                <a:latin typeface="Cambria" pitchFamily="18" charset="0"/>
              </a:rPr>
              <a:t> / </a:t>
            </a:r>
            <a:r>
              <a:rPr lang="en-US" sz="2200" dirty="0" err="1" smtClean="0">
                <a:latin typeface="Cambria" pitchFamily="18" charset="0"/>
              </a:rPr>
              <a:t>akan</a:t>
            </a:r>
            <a:r>
              <a:rPr lang="en-US" sz="2200" dirty="0" smtClean="0">
                <a:latin typeface="Cambria" pitchFamily="18" charset="0"/>
              </a:rPr>
              <a:t> </a:t>
            </a:r>
            <a:r>
              <a:rPr lang="en-US" sz="2200" dirty="0" err="1" smtClean="0">
                <a:latin typeface="Cambria" pitchFamily="18" charset="0"/>
              </a:rPr>
              <a:t>menjadi</a:t>
            </a:r>
            <a:r>
              <a:rPr lang="en-US" sz="2200" dirty="0" smtClean="0">
                <a:latin typeface="Cambria" pitchFamily="18" charset="0"/>
              </a:rPr>
              <a:t> </a:t>
            </a:r>
            <a:r>
              <a:rPr lang="en-US" sz="2200" dirty="0" err="1" smtClean="0">
                <a:latin typeface="Cambria" pitchFamily="18" charset="0"/>
              </a:rPr>
              <a:t>lebih</a:t>
            </a:r>
            <a:r>
              <a:rPr lang="en-US" sz="2200" dirty="0" smtClean="0">
                <a:latin typeface="Cambria" pitchFamily="18" charset="0"/>
              </a:rPr>
              <a:t> </a:t>
            </a:r>
            <a:r>
              <a:rPr lang="en-US" sz="2200" dirty="0" err="1" smtClean="0">
                <a:latin typeface="Cambria" pitchFamily="18" charset="0"/>
              </a:rPr>
              <a:t>teruk</a:t>
            </a:r>
            <a:r>
              <a:rPr lang="en-US" sz="2200" dirty="0" smtClean="0">
                <a:latin typeface="Cambria" pitchFamily="18" charset="0"/>
              </a:rPr>
              <a:t> </a:t>
            </a:r>
            <a:r>
              <a:rPr lang="en-US" sz="2200" dirty="0" err="1" smtClean="0">
                <a:latin typeface="Cambria" pitchFamily="18" charset="0"/>
              </a:rPr>
              <a:t>daripada</a:t>
            </a:r>
            <a:r>
              <a:rPr lang="en-US" sz="2200" dirty="0" smtClean="0">
                <a:latin typeface="Cambria" pitchFamily="18" charset="0"/>
              </a:rPr>
              <a:t> </a:t>
            </a:r>
            <a:r>
              <a:rPr lang="en-US" sz="2200" dirty="0" err="1" smtClean="0">
                <a:latin typeface="Cambria" pitchFamily="18" charset="0"/>
              </a:rPr>
              <a:t>jangkaan</a:t>
            </a:r>
            <a:endParaRPr lang="en-US" sz="2200" dirty="0" smtClean="0">
              <a:latin typeface="Cambria" pitchFamily="18" charset="0"/>
            </a:endParaRPr>
          </a:p>
          <a:p>
            <a:endParaRPr lang="en-US" sz="2400" dirty="0" smtClean="0">
              <a:latin typeface="Cambria" pitchFamily="18" charset="0"/>
            </a:endParaRPr>
          </a:p>
        </p:txBody>
      </p:sp>
      <p:sp>
        <p:nvSpPr>
          <p:cNvPr id="3" name="Rounded Rectangle 2"/>
          <p:cNvSpPr/>
          <p:nvPr/>
        </p:nvSpPr>
        <p:spPr>
          <a:xfrm>
            <a:off x="251520" y="836712"/>
            <a:ext cx="822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latin typeface="Cambria" pitchFamily="18" charset="0"/>
              </a:rPr>
              <a:t>PETUNJUK ROSOT NILAI</a:t>
            </a:r>
          </a:p>
          <a:p>
            <a:pPr algn="ctr">
              <a:defRPr/>
            </a:pPr>
            <a:r>
              <a:rPr lang="en-GB" sz="2000" dirty="0">
                <a:latin typeface="Cambria" pitchFamily="18" charset="0"/>
              </a:rPr>
              <a:t>(Indicators of impairment) </a:t>
            </a:r>
            <a:endParaRPr lang="en-US" sz="2000" b="1" dirty="0">
              <a:latin typeface="Cambria" pitchFamily="18" charset="0"/>
            </a:endParaRPr>
          </a:p>
        </p:txBody>
      </p:sp>
    </p:spTree>
    <p:extLst>
      <p:ext uri="{BB962C8B-B14F-4D97-AF65-F5344CB8AC3E}">
        <p14:creationId xmlns:p14="http://schemas.microsoft.com/office/powerpoint/2010/main" val="66417276"/>
      </p:ext>
    </p:extLst>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57556" y="2852936"/>
            <a:ext cx="602889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b="1" dirty="0" smtClean="0">
                <a:latin typeface="Cambria" pitchFamily="18" charset="0"/>
                <a:cs typeface="Arial" charset="0"/>
              </a:rPr>
              <a:t>PENAMBAHAN NILAI</a:t>
            </a:r>
          </a:p>
          <a:p>
            <a:pPr algn="ctr"/>
            <a:r>
              <a:rPr lang="en-US" sz="4800" b="1" i="1" dirty="0" smtClean="0">
                <a:latin typeface="Cambria" pitchFamily="18" charset="0"/>
                <a:cs typeface="Arial" charset="0"/>
              </a:rPr>
              <a:t>(</a:t>
            </a:r>
            <a:r>
              <a:rPr lang="en-US" sz="4800" b="1" i="1" dirty="0" err="1" smtClean="0">
                <a:latin typeface="Cambria" pitchFamily="18" charset="0"/>
                <a:cs typeface="Arial" charset="0"/>
              </a:rPr>
              <a:t>Sebsequent</a:t>
            </a:r>
            <a:r>
              <a:rPr lang="en-US" sz="4800" b="1" i="1" dirty="0" smtClean="0">
                <a:latin typeface="Cambria" pitchFamily="18" charset="0"/>
                <a:cs typeface="Arial" charset="0"/>
              </a:rPr>
              <a:t> Event)</a:t>
            </a:r>
            <a:endParaRPr lang="en-US" sz="4800" b="1" i="1" dirty="0">
              <a:latin typeface="Cambria" pitchFamily="18" charset="0"/>
              <a:cs typeface="Arial" charset="0"/>
            </a:endParaRPr>
          </a:p>
        </p:txBody>
      </p:sp>
      <p:sp>
        <p:nvSpPr>
          <p:cNvPr id="4" name="Rectangle 3"/>
          <p:cNvSpPr>
            <a:spLocks noChangeArrowheads="1"/>
          </p:cNvSpPr>
          <p:nvPr/>
        </p:nvSpPr>
        <p:spPr bwMode="auto">
          <a:xfrm>
            <a:off x="2972449" y="1988840"/>
            <a:ext cx="34563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b="1" dirty="0" smtClean="0">
                <a:solidFill>
                  <a:srgbClr val="FF0000"/>
                </a:solidFill>
                <a:latin typeface="Cambria" pitchFamily="18" charset="0"/>
                <a:cs typeface="Arial" charset="0"/>
              </a:rPr>
              <a:t>PRINSIP 5 : </a:t>
            </a:r>
            <a:endParaRPr lang="en-US" sz="4800" b="1" dirty="0">
              <a:solidFill>
                <a:srgbClr val="FF0000"/>
              </a:solidFill>
              <a:latin typeface="Cambria" pitchFamily="18" charset="0"/>
              <a:cs typeface="Arial" charset="0"/>
            </a:endParaRPr>
          </a:p>
        </p:txBody>
      </p:sp>
    </p:spTree>
    <p:extLst>
      <p:ext uri="{BB962C8B-B14F-4D97-AF65-F5344CB8AC3E}">
        <p14:creationId xmlns:p14="http://schemas.microsoft.com/office/powerpoint/2010/main" val="3842494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1188" y="2492375"/>
            <a:ext cx="7772400" cy="1939925"/>
          </a:xfrm>
          <a:prstGeom prst="rect">
            <a:avLst/>
          </a:prstGeom>
          <a:noFill/>
        </p:spPr>
        <p:txBody>
          <a:bodyPr>
            <a:spAutoFit/>
          </a:bodyPr>
          <a:lstStyle/>
          <a:p>
            <a:pPr>
              <a:defRPr/>
            </a:pPr>
            <a:r>
              <a:rPr lang="en-US" sz="2400" dirty="0" err="1">
                <a:latin typeface="Cambria" pitchFamily="18" charset="0"/>
                <a:cs typeface="Arial" pitchFamily="34" charset="0"/>
              </a:rPr>
              <a:t>Perbelanjaan</a:t>
            </a:r>
            <a:r>
              <a:rPr lang="en-US" sz="2400" dirty="0">
                <a:latin typeface="Cambria" pitchFamily="18" charset="0"/>
                <a:cs typeface="Arial" pitchFamily="34" charset="0"/>
              </a:rPr>
              <a:t> </a:t>
            </a:r>
            <a:r>
              <a:rPr lang="en-US" sz="2400" dirty="0" err="1">
                <a:latin typeface="Cambria" pitchFamily="18" charset="0"/>
                <a:cs typeface="Arial" pitchFamily="34" charset="0"/>
              </a:rPr>
              <a:t>Tambahan</a:t>
            </a:r>
            <a:r>
              <a:rPr lang="en-US" sz="2400" dirty="0">
                <a:latin typeface="Cambria" pitchFamily="18" charset="0"/>
                <a:cs typeface="Arial" pitchFamily="34" charset="0"/>
              </a:rPr>
              <a:t> </a:t>
            </a:r>
            <a:r>
              <a:rPr lang="en-US" sz="2400" dirty="0" err="1">
                <a:latin typeface="Cambria" pitchFamily="18" charset="0"/>
                <a:cs typeface="Arial" pitchFamily="34" charset="0"/>
              </a:rPr>
              <a:t>keatas</a:t>
            </a:r>
            <a:r>
              <a:rPr lang="en-US" sz="2400" dirty="0">
                <a:latin typeface="Cambria" pitchFamily="18" charset="0"/>
                <a:cs typeface="Arial" pitchFamily="34" charset="0"/>
              </a:rPr>
              <a:t> </a:t>
            </a:r>
            <a:r>
              <a:rPr lang="en-US" sz="2400" dirty="0" err="1">
                <a:latin typeface="Cambria" pitchFamily="18" charset="0"/>
                <a:cs typeface="Arial" pitchFamily="34" charset="0"/>
              </a:rPr>
              <a:t>aset</a:t>
            </a:r>
            <a:r>
              <a:rPr lang="en-US" sz="2400" dirty="0">
                <a:latin typeface="Cambria" pitchFamily="18" charset="0"/>
                <a:cs typeface="Arial" pitchFamily="34" charset="0"/>
              </a:rPr>
              <a:t> </a:t>
            </a:r>
            <a:r>
              <a:rPr lang="en-US" sz="2400" dirty="0" err="1">
                <a:latin typeface="Cambria" pitchFamily="18" charset="0"/>
                <a:cs typeface="Arial" pitchFamily="34" charset="0"/>
              </a:rPr>
              <a:t>boleh</a:t>
            </a:r>
            <a:r>
              <a:rPr lang="en-US" sz="2400" dirty="0">
                <a:latin typeface="Cambria" pitchFamily="18" charset="0"/>
                <a:cs typeface="Arial" pitchFamily="34" charset="0"/>
              </a:rPr>
              <a:t> </a:t>
            </a:r>
            <a:r>
              <a:rPr lang="en-US" sz="2400" dirty="0" err="1">
                <a:latin typeface="Cambria" pitchFamily="18" charset="0"/>
                <a:cs typeface="Arial" pitchFamily="34" charset="0"/>
              </a:rPr>
              <a:t>merujuk</a:t>
            </a:r>
            <a:r>
              <a:rPr lang="en-US" sz="2400" dirty="0">
                <a:latin typeface="Cambria" pitchFamily="18" charset="0"/>
                <a:cs typeface="Arial" pitchFamily="34" charset="0"/>
              </a:rPr>
              <a:t> </a:t>
            </a:r>
            <a:r>
              <a:rPr lang="en-US" sz="2400" dirty="0" err="1">
                <a:latin typeface="Cambria" pitchFamily="18" charset="0"/>
                <a:cs typeface="Arial" pitchFamily="34" charset="0"/>
              </a:rPr>
              <a:t>kepada</a:t>
            </a:r>
            <a:r>
              <a:rPr lang="en-US" sz="2400" dirty="0">
                <a:latin typeface="Cambria" pitchFamily="18" charset="0"/>
                <a:cs typeface="Arial" pitchFamily="34" charset="0"/>
              </a:rPr>
              <a:t> </a:t>
            </a:r>
            <a:r>
              <a:rPr lang="en-US" sz="2400" dirty="0" err="1">
                <a:latin typeface="Cambria" pitchFamily="18" charset="0"/>
                <a:cs typeface="Arial" pitchFamily="34" charset="0"/>
              </a:rPr>
              <a:t>dua</a:t>
            </a:r>
            <a:r>
              <a:rPr lang="en-US" sz="2400" dirty="0">
                <a:latin typeface="Cambria" pitchFamily="18" charset="0"/>
                <a:cs typeface="Arial" pitchFamily="34" charset="0"/>
              </a:rPr>
              <a:t> </a:t>
            </a:r>
            <a:r>
              <a:rPr lang="en-US" sz="2400" dirty="0" err="1">
                <a:latin typeface="Cambria" pitchFamily="18" charset="0"/>
                <a:cs typeface="Arial" pitchFamily="34" charset="0"/>
              </a:rPr>
              <a:t>perkara</a:t>
            </a:r>
            <a:r>
              <a:rPr lang="en-US" sz="2400" dirty="0">
                <a:latin typeface="Cambria" pitchFamily="18" charset="0"/>
                <a:cs typeface="Arial" pitchFamily="34" charset="0"/>
              </a:rPr>
              <a:t> :</a:t>
            </a:r>
          </a:p>
          <a:p>
            <a:pPr>
              <a:defRPr/>
            </a:pPr>
            <a:endParaRPr lang="en-US" sz="2400" dirty="0">
              <a:latin typeface="Cambria" pitchFamily="18" charset="0"/>
              <a:cs typeface="Arial" pitchFamily="34" charset="0"/>
            </a:endParaRPr>
          </a:p>
          <a:p>
            <a:pPr marL="342900" indent="-342900">
              <a:defRPr/>
            </a:pPr>
            <a:r>
              <a:rPr lang="en-US" sz="2400" dirty="0">
                <a:latin typeface="Cambria" pitchFamily="18" charset="0"/>
                <a:cs typeface="Arial" pitchFamily="34" charset="0"/>
              </a:rPr>
              <a:t>	1.	</a:t>
            </a:r>
            <a:r>
              <a:rPr lang="en-US" sz="2400" dirty="0" err="1">
                <a:latin typeface="Cambria" pitchFamily="18" charset="0"/>
                <a:cs typeface="Arial" pitchFamily="34" charset="0"/>
              </a:rPr>
              <a:t>Penyenggaraan</a:t>
            </a:r>
            <a:r>
              <a:rPr lang="en-US" sz="2400" dirty="0">
                <a:latin typeface="Cambria" pitchFamily="18" charset="0"/>
                <a:cs typeface="Arial" pitchFamily="34" charset="0"/>
              </a:rPr>
              <a:t> </a:t>
            </a:r>
            <a:r>
              <a:rPr lang="en-US" sz="2400" dirty="0" err="1">
                <a:latin typeface="Cambria" pitchFamily="18" charset="0"/>
                <a:cs typeface="Arial" pitchFamily="34" charset="0"/>
              </a:rPr>
              <a:t>Aset</a:t>
            </a:r>
            <a:r>
              <a:rPr lang="en-US" sz="2400" dirty="0">
                <a:latin typeface="Cambria" pitchFamily="18" charset="0"/>
                <a:cs typeface="Arial" pitchFamily="34" charset="0"/>
              </a:rPr>
              <a:t> – </a:t>
            </a:r>
            <a:r>
              <a:rPr lang="en-US" sz="2400" dirty="0" err="1">
                <a:latin typeface="Cambria" pitchFamily="18" charset="0"/>
                <a:cs typeface="Arial" pitchFamily="34" charset="0"/>
              </a:rPr>
              <a:t>Perbelanjaan</a:t>
            </a:r>
            <a:endParaRPr lang="en-US" sz="2400" dirty="0">
              <a:latin typeface="Cambria" pitchFamily="18" charset="0"/>
              <a:cs typeface="Arial" pitchFamily="34" charset="0"/>
            </a:endParaRPr>
          </a:p>
          <a:p>
            <a:pPr marL="342900" indent="-342900">
              <a:defRPr/>
            </a:pPr>
            <a:r>
              <a:rPr lang="en-US" sz="2400" dirty="0">
                <a:latin typeface="Cambria" pitchFamily="18" charset="0"/>
                <a:cs typeface="Arial" pitchFamily="34" charset="0"/>
              </a:rPr>
              <a:t>	2.	</a:t>
            </a:r>
            <a:r>
              <a:rPr lang="en-US" sz="2400" dirty="0" err="1">
                <a:latin typeface="Cambria" pitchFamily="18" charset="0"/>
                <a:cs typeface="Arial" pitchFamily="34" charset="0"/>
              </a:rPr>
              <a:t>Tambahan</a:t>
            </a:r>
            <a:r>
              <a:rPr lang="en-US" sz="2400" dirty="0">
                <a:latin typeface="Cambria" pitchFamily="18" charset="0"/>
                <a:cs typeface="Arial" pitchFamily="34" charset="0"/>
              </a:rPr>
              <a:t> </a:t>
            </a:r>
            <a:r>
              <a:rPr lang="en-US" sz="2400" dirty="0" err="1">
                <a:latin typeface="Cambria" pitchFamily="18" charset="0"/>
                <a:cs typeface="Arial" pitchFamily="34" charset="0"/>
              </a:rPr>
              <a:t>Aset</a:t>
            </a:r>
            <a:r>
              <a:rPr lang="en-US" sz="2400" dirty="0">
                <a:latin typeface="Cambria" pitchFamily="18" charset="0"/>
                <a:cs typeface="Arial" pitchFamily="34" charset="0"/>
              </a:rPr>
              <a:t>- </a:t>
            </a:r>
            <a:r>
              <a:rPr lang="en-US" sz="2400" dirty="0" err="1">
                <a:latin typeface="Cambria" pitchFamily="18" charset="0"/>
                <a:cs typeface="Arial" pitchFamily="34" charset="0"/>
              </a:rPr>
              <a:t>Penambahan</a:t>
            </a:r>
            <a:r>
              <a:rPr lang="en-US" sz="2400" dirty="0">
                <a:latin typeface="Cambria" pitchFamily="18" charset="0"/>
                <a:cs typeface="Arial" pitchFamily="34" charset="0"/>
              </a:rPr>
              <a:t> </a:t>
            </a:r>
            <a:r>
              <a:rPr lang="en-US" sz="2400" dirty="0" err="1">
                <a:latin typeface="Cambria" pitchFamily="18" charset="0"/>
                <a:cs typeface="Arial" pitchFamily="34" charset="0"/>
              </a:rPr>
              <a:t>Nilai</a:t>
            </a:r>
            <a:endParaRPr lang="en-US" sz="2400" dirty="0">
              <a:latin typeface="Cambria" pitchFamily="18" charset="0"/>
              <a:cs typeface="Arial" pitchFamily="34" charset="0"/>
            </a:endParaRPr>
          </a:p>
        </p:txBody>
      </p:sp>
      <p:sp>
        <p:nvSpPr>
          <p:cNvPr id="65539" name="Rectangle 9"/>
          <p:cNvSpPr>
            <a:spLocks noChangeArrowheads="1"/>
          </p:cNvSpPr>
          <p:nvPr/>
        </p:nvSpPr>
        <p:spPr bwMode="auto">
          <a:xfrm>
            <a:off x="632499" y="1268760"/>
            <a:ext cx="741699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a:latin typeface="Cambria" pitchFamily="18" charset="0"/>
                <a:cs typeface="Arial" charset="0"/>
              </a:rPr>
              <a:t>PERBELANJAAN TAMBAHAN </a:t>
            </a:r>
            <a:r>
              <a:rPr lang="en-US" sz="3200" b="1" dirty="0" smtClean="0">
                <a:latin typeface="Cambria" pitchFamily="18" charset="0"/>
                <a:cs typeface="Arial" charset="0"/>
              </a:rPr>
              <a:t>ATAS HLP</a:t>
            </a:r>
            <a:endParaRPr lang="en-US" sz="3200" b="1" dirty="0">
              <a:latin typeface="Cambria" pitchFamily="18" charset="0"/>
              <a:cs typeface="Arial" charset="0"/>
            </a:endParaRPr>
          </a:p>
          <a:p>
            <a:r>
              <a:rPr lang="en-US" sz="2400" b="1" i="1" dirty="0">
                <a:latin typeface="Cambria" pitchFamily="18" charset="0"/>
                <a:cs typeface="Arial" charset="0"/>
              </a:rPr>
              <a:t>(Subsequent Expenditures on Assets)</a:t>
            </a:r>
            <a:r>
              <a:rPr lang="en-US" sz="3200" dirty="0">
                <a:latin typeface="Cambria" pitchFamily="18" charset="0"/>
                <a:cs typeface="Arial" charset="0"/>
              </a:rPr>
              <a:t> </a:t>
            </a:r>
          </a:p>
        </p:txBody>
      </p:sp>
    </p:spTree>
    <p:extLst>
      <p:ext uri="{BB962C8B-B14F-4D97-AF65-F5344CB8AC3E}">
        <p14:creationId xmlns:p14="http://schemas.microsoft.com/office/powerpoint/2010/main" val="220232687"/>
      </p:ext>
    </p:extLst>
  </p:cSld>
  <p:clrMapOvr>
    <a:masterClrMapping/>
  </p:clrMapOvr>
  <p:transition>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3"/>
          <p:cNvSpPr>
            <a:spLocks noChangeArrowheads="1"/>
          </p:cNvSpPr>
          <p:nvPr/>
        </p:nvSpPr>
        <p:spPr bwMode="auto">
          <a:xfrm>
            <a:off x="584200" y="2308448"/>
            <a:ext cx="2616200" cy="1803400"/>
          </a:xfrm>
          <a:prstGeom prst="roundRect">
            <a:avLst>
              <a:gd name="adj" fmla="val 12495"/>
            </a:avLst>
          </a:prstGeom>
          <a:noFill/>
          <a:ln w="50800">
            <a:solidFill>
              <a:srgbClr val="6E0043"/>
            </a:solidFill>
            <a:round/>
            <a:headEnd/>
            <a:tailEnd/>
          </a:ln>
        </p:spPr>
        <p:txBody>
          <a:bodyPr wrap="none" lIns="90488" tIns="44450" rIns="90488" bIns="44450" anchor="ctr"/>
          <a:lstStyle/>
          <a:p>
            <a:pPr algn="ctr">
              <a:defRPr/>
            </a:pPr>
            <a:r>
              <a:rPr lang="en-US" b="1" dirty="0" err="1">
                <a:latin typeface="Cambria" pitchFamily="18" charset="0"/>
              </a:rPr>
              <a:t>Meningkatkan</a:t>
            </a:r>
            <a:r>
              <a:rPr lang="en-US" b="1" dirty="0">
                <a:latin typeface="Cambria" pitchFamily="18" charset="0"/>
              </a:rPr>
              <a:t> </a:t>
            </a:r>
            <a:r>
              <a:rPr lang="en-US" b="1" dirty="0" err="1">
                <a:latin typeface="Cambria" pitchFamily="18" charset="0"/>
              </a:rPr>
              <a:t>Kualiti</a:t>
            </a:r>
            <a:endParaRPr lang="en-US" b="1" dirty="0">
              <a:latin typeface="Cambria" pitchFamily="18" charset="0"/>
            </a:endParaRPr>
          </a:p>
          <a:p>
            <a:pPr algn="ctr">
              <a:defRPr/>
            </a:pPr>
            <a:r>
              <a:rPr lang="en-US" b="1" dirty="0">
                <a:latin typeface="Cambria" pitchFamily="18" charset="0"/>
              </a:rPr>
              <a:t> Output </a:t>
            </a:r>
            <a:r>
              <a:rPr lang="en-US" b="1" dirty="0" err="1">
                <a:latin typeface="Cambria" pitchFamily="18" charset="0"/>
              </a:rPr>
              <a:t>atau</a:t>
            </a:r>
            <a:r>
              <a:rPr lang="en-US" b="1" dirty="0">
                <a:latin typeface="Cambria" pitchFamily="18" charset="0"/>
              </a:rPr>
              <a:t> </a:t>
            </a:r>
          </a:p>
          <a:p>
            <a:pPr algn="ctr">
              <a:defRPr/>
            </a:pPr>
            <a:r>
              <a:rPr lang="en-US" b="1" dirty="0" err="1">
                <a:latin typeface="Cambria" pitchFamily="18" charset="0"/>
              </a:rPr>
              <a:t>kegunaan</a:t>
            </a:r>
            <a:r>
              <a:rPr lang="en-US" b="1" dirty="0">
                <a:latin typeface="Cambria" pitchFamily="18" charset="0"/>
              </a:rPr>
              <a:t> </a:t>
            </a:r>
            <a:r>
              <a:rPr lang="en-US" b="1" dirty="0" err="1">
                <a:latin typeface="Cambria" pitchFamily="18" charset="0"/>
              </a:rPr>
              <a:t>aset</a:t>
            </a:r>
            <a:r>
              <a:rPr lang="en-US" b="1" dirty="0">
                <a:latin typeface="Cambria" pitchFamily="18" charset="0"/>
              </a:rPr>
              <a:t> </a:t>
            </a:r>
          </a:p>
          <a:p>
            <a:pPr algn="ctr">
              <a:defRPr/>
            </a:pPr>
            <a:r>
              <a:rPr lang="en-US" b="1" dirty="0" err="1">
                <a:latin typeface="Cambria" pitchFamily="18" charset="0"/>
              </a:rPr>
              <a:t>berkenaan</a:t>
            </a:r>
            <a:r>
              <a:rPr lang="en-US" b="1" dirty="0">
                <a:latin typeface="Cambria" pitchFamily="18" charset="0"/>
              </a:rPr>
              <a:t>?</a:t>
            </a:r>
          </a:p>
          <a:p>
            <a:pPr algn="ctr">
              <a:defRPr/>
            </a:pPr>
            <a:r>
              <a:rPr lang="en-US" sz="1400" b="1" dirty="0">
                <a:latin typeface="Cambria" pitchFamily="18" charset="0"/>
              </a:rPr>
              <a:t>(Increases quality of services </a:t>
            </a:r>
          </a:p>
          <a:p>
            <a:pPr algn="ctr">
              <a:defRPr/>
            </a:pPr>
            <a:r>
              <a:rPr lang="en-US" sz="1400" b="1" dirty="0">
                <a:latin typeface="Cambria" pitchFamily="18" charset="0"/>
              </a:rPr>
              <a:t>Of the asset.)</a:t>
            </a:r>
          </a:p>
        </p:txBody>
      </p:sp>
      <p:sp>
        <p:nvSpPr>
          <p:cNvPr id="73731" name="AutoShape 6"/>
          <p:cNvSpPr>
            <a:spLocks noChangeArrowheads="1"/>
          </p:cNvSpPr>
          <p:nvPr/>
        </p:nvSpPr>
        <p:spPr bwMode="auto">
          <a:xfrm>
            <a:off x="609600" y="4721448"/>
            <a:ext cx="2616200" cy="939800"/>
          </a:xfrm>
          <a:prstGeom prst="roundRect">
            <a:avLst>
              <a:gd name="adj" fmla="val 12495"/>
            </a:avLst>
          </a:prstGeom>
          <a:noFill/>
          <a:ln w="50800">
            <a:solidFill>
              <a:srgbClr val="6E0043"/>
            </a:solidFill>
            <a:round/>
            <a:headEnd/>
            <a:tailEnd/>
          </a:ln>
        </p:spPr>
        <p:txBody>
          <a:bodyPr wrap="none" lIns="90488" tIns="44450" rIns="90488" bIns="44450" anchor="ctr"/>
          <a:lstStyle/>
          <a:p>
            <a:pPr algn="ctr">
              <a:defRPr/>
            </a:pPr>
            <a:r>
              <a:rPr lang="en-US" b="1">
                <a:latin typeface="Cambria" pitchFamily="18" charset="0"/>
              </a:rPr>
              <a:t>Debit Akaun Aset</a:t>
            </a:r>
          </a:p>
          <a:p>
            <a:pPr algn="ctr">
              <a:defRPr/>
            </a:pPr>
            <a:r>
              <a:rPr lang="en-US" sz="1600" b="1" i="1">
                <a:latin typeface="Cambria" pitchFamily="18" charset="0"/>
              </a:rPr>
              <a:t>(Debit asset account)</a:t>
            </a:r>
            <a:endParaRPr lang="en-US" b="1" i="1">
              <a:latin typeface="Cambria" pitchFamily="18" charset="0"/>
            </a:endParaRPr>
          </a:p>
        </p:txBody>
      </p:sp>
      <p:sp>
        <p:nvSpPr>
          <p:cNvPr id="66564" name="Line 14"/>
          <p:cNvSpPr>
            <a:spLocks noChangeShapeType="1"/>
          </p:cNvSpPr>
          <p:nvPr/>
        </p:nvSpPr>
        <p:spPr bwMode="auto">
          <a:xfrm>
            <a:off x="1828800" y="4188048"/>
            <a:ext cx="0" cy="482600"/>
          </a:xfrm>
          <a:prstGeom prst="line">
            <a:avLst/>
          </a:prstGeom>
          <a:noFill/>
          <a:ln w="50800">
            <a:solidFill>
              <a:srgbClr val="6E004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82962" name="Text Box 18"/>
          <p:cNvSpPr txBox="1">
            <a:spLocks noChangeArrowheads="1"/>
          </p:cNvSpPr>
          <p:nvPr/>
        </p:nvSpPr>
        <p:spPr bwMode="auto">
          <a:xfrm>
            <a:off x="4191000" y="3426048"/>
            <a:ext cx="4114800" cy="1570038"/>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2800" b="1" dirty="0">
                <a:latin typeface="Cambria" pitchFamily="18" charset="0"/>
              </a:rPr>
              <a:t>Relates to betterments or improvements.</a:t>
            </a:r>
            <a:br>
              <a:rPr lang="en-US" sz="2800" b="1" dirty="0">
                <a:latin typeface="Cambria" pitchFamily="18" charset="0"/>
              </a:rPr>
            </a:br>
            <a:r>
              <a:rPr lang="en-US" sz="2000" b="1" i="1" dirty="0">
                <a:latin typeface="Cambria" pitchFamily="18" charset="0"/>
              </a:rPr>
              <a:t>(e.g., adding air conditioning to a delivery vehicle.)</a:t>
            </a:r>
            <a:endParaRPr lang="en-US" sz="2800" b="1" i="1" dirty="0">
              <a:latin typeface="Cambria" pitchFamily="18" charset="0"/>
            </a:endParaRPr>
          </a:p>
        </p:txBody>
      </p:sp>
      <p:sp>
        <p:nvSpPr>
          <p:cNvPr id="66566" name="Rectangle 7"/>
          <p:cNvSpPr>
            <a:spLocks noChangeArrowheads="1"/>
          </p:cNvSpPr>
          <p:nvPr/>
        </p:nvSpPr>
        <p:spPr bwMode="auto">
          <a:xfrm>
            <a:off x="323528" y="943496"/>
            <a:ext cx="73448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a:latin typeface="Cambria" pitchFamily="18" charset="0"/>
                <a:cs typeface="Arial" charset="0"/>
              </a:rPr>
              <a:t>PERBELANJAAN TAMBAHAN ATAS </a:t>
            </a:r>
            <a:r>
              <a:rPr lang="en-US" sz="3200" b="1" dirty="0" smtClean="0">
                <a:latin typeface="Cambria" pitchFamily="18" charset="0"/>
                <a:cs typeface="Arial" charset="0"/>
              </a:rPr>
              <a:t>HLP</a:t>
            </a:r>
            <a:endParaRPr lang="en-US" sz="3200" b="1" dirty="0">
              <a:latin typeface="Cambria" pitchFamily="18" charset="0"/>
              <a:cs typeface="Arial" charset="0"/>
            </a:endParaRPr>
          </a:p>
          <a:p>
            <a:r>
              <a:rPr lang="en-US" sz="2400" b="1" i="1" dirty="0">
                <a:latin typeface="Cambria" pitchFamily="18" charset="0"/>
                <a:cs typeface="Arial" charset="0"/>
              </a:rPr>
              <a:t>(Subsequent Expenditures on Assets)</a:t>
            </a:r>
            <a:r>
              <a:rPr lang="en-US" sz="3200" dirty="0">
                <a:latin typeface="Cambria" pitchFamily="18" charset="0"/>
                <a:cs typeface="Arial" charset="0"/>
              </a:rPr>
              <a:t> </a:t>
            </a:r>
          </a:p>
        </p:txBody>
      </p:sp>
    </p:spTree>
    <p:extLst>
      <p:ext uri="{BB962C8B-B14F-4D97-AF65-F5344CB8AC3E}">
        <p14:creationId xmlns:p14="http://schemas.microsoft.com/office/powerpoint/2010/main" val="473629828"/>
      </p:ext>
    </p:extLst>
  </p:cSld>
  <p:clrMapOvr>
    <a:masterClrMapping/>
  </p:clrMapOvr>
  <p:transition>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4"/>
          <p:cNvSpPr>
            <a:spLocks noChangeArrowheads="1"/>
          </p:cNvSpPr>
          <p:nvPr/>
        </p:nvSpPr>
        <p:spPr bwMode="auto">
          <a:xfrm>
            <a:off x="4643438" y="2924175"/>
            <a:ext cx="2616200" cy="939800"/>
          </a:xfrm>
          <a:prstGeom prst="roundRect">
            <a:avLst>
              <a:gd name="adj" fmla="val 12495"/>
            </a:avLst>
          </a:prstGeom>
          <a:noFill/>
          <a:ln w="50800">
            <a:solidFill>
              <a:srgbClr val="714400"/>
            </a:solidFill>
            <a:round/>
            <a:headEnd/>
            <a:tailEnd/>
          </a:ln>
        </p:spPr>
        <p:txBody>
          <a:bodyPr wrap="none" lIns="90488" tIns="44450" rIns="90488" bIns="44450" anchor="ctr"/>
          <a:lstStyle/>
          <a:p>
            <a:pPr algn="ctr">
              <a:defRPr/>
            </a:pPr>
            <a:r>
              <a:rPr lang="en-US" b="1" dirty="0">
                <a:solidFill>
                  <a:srgbClr val="714400"/>
                </a:solidFill>
                <a:latin typeface="Cambria" pitchFamily="18" charset="0"/>
              </a:rPr>
              <a:t>Extends services</a:t>
            </a:r>
          </a:p>
          <a:p>
            <a:pPr algn="ctr">
              <a:defRPr/>
            </a:pPr>
            <a:r>
              <a:rPr lang="en-US" b="1" dirty="0">
                <a:solidFill>
                  <a:srgbClr val="714400"/>
                </a:solidFill>
                <a:latin typeface="Cambria" pitchFamily="18" charset="0"/>
              </a:rPr>
              <a:t>beyond original</a:t>
            </a:r>
          </a:p>
          <a:p>
            <a:pPr algn="ctr">
              <a:defRPr/>
            </a:pPr>
            <a:r>
              <a:rPr lang="en-US" b="1" dirty="0">
                <a:solidFill>
                  <a:srgbClr val="714400"/>
                </a:solidFill>
                <a:latin typeface="Cambria" pitchFamily="18" charset="0"/>
              </a:rPr>
              <a:t>estimate.</a:t>
            </a:r>
          </a:p>
        </p:txBody>
      </p:sp>
      <p:sp>
        <p:nvSpPr>
          <p:cNvPr id="74755" name="AutoShape 7"/>
          <p:cNvSpPr>
            <a:spLocks noChangeArrowheads="1"/>
          </p:cNvSpPr>
          <p:nvPr/>
        </p:nvSpPr>
        <p:spPr bwMode="auto">
          <a:xfrm>
            <a:off x="4643438" y="4724400"/>
            <a:ext cx="2616200" cy="939800"/>
          </a:xfrm>
          <a:prstGeom prst="roundRect">
            <a:avLst>
              <a:gd name="adj" fmla="val 12495"/>
            </a:avLst>
          </a:prstGeom>
          <a:noFill/>
          <a:ln w="50800">
            <a:solidFill>
              <a:srgbClr val="714400"/>
            </a:solidFill>
            <a:round/>
            <a:headEnd/>
            <a:tailEnd/>
          </a:ln>
        </p:spPr>
        <p:txBody>
          <a:bodyPr wrap="none" lIns="90488" tIns="44450" rIns="90488" bIns="44450" anchor="ctr"/>
          <a:lstStyle/>
          <a:p>
            <a:pPr algn="ctr">
              <a:defRPr/>
            </a:pPr>
            <a:r>
              <a:rPr lang="en-US" b="1" dirty="0">
                <a:solidFill>
                  <a:srgbClr val="714400"/>
                </a:solidFill>
                <a:latin typeface="Cambria" pitchFamily="18" charset="0"/>
              </a:rPr>
              <a:t>Debit accumulated</a:t>
            </a:r>
          </a:p>
          <a:p>
            <a:pPr algn="ctr">
              <a:defRPr/>
            </a:pPr>
            <a:r>
              <a:rPr lang="en-US" b="1" dirty="0">
                <a:solidFill>
                  <a:srgbClr val="714400"/>
                </a:solidFill>
                <a:latin typeface="Cambria" pitchFamily="18" charset="0"/>
              </a:rPr>
              <a:t>depreciation.</a:t>
            </a:r>
          </a:p>
        </p:txBody>
      </p:sp>
      <p:sp>
        <p:nvSpPr>
          <p:cNvPr id="67588" name="Line 13"/>
          <p:cNvSpPr>
            <a:spLocks noChangeShapeType="1"/>
          </p:cNvSpPr>
          <p:nvPr/>
        </p:nvSpPr>
        <p:spPr bwMode="auto">
          <a:xfrm>
            <a:off x="5940425" y="3933825"/>
            <a:ext cx="0" cy="711200"/>
          </a:xfrm>
          <a:prstGeom prst="line">
            <a:avLst/>
          </a:prstGeom>
          <a:noFill/>
          <a:ln w="50800">
            <a:solidFill>
              <a:srgbClr val="7144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83986" name="Text Box 18"/>
          <p:cNvSpPr txBox="1">
            <a:spLocks noChangeArrowheads="1"/>
          </p:cNvSpPr>
          <p:nvPr/>
        </p:nvSpPr>
        <p:spPr bwMode="auto">
          <a:xfrm>
            <a:off x="1187450" y="3429000"/>
            <a:ext cx="2819400" cy="1631950"/>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a:spcBef>
                <a:spcPct val="50000"/>
              </a:spcBef>
              <a:defRPr/>
            </a:pPr>
            <a:r>
              <a:rPr lang="en-US" sz="2000" b="1" dirty="0">
                <a:latin typeface="Cambria" pitchFamily="18" charset="0"/>
              </a:rPr>
              <a:t>Relates to extraordinary repairs.</a:t>
            </a:r>
            <a:br>
              <a:rPr lang="en-US" sz="2000" b="1" dirty="0">
                <a:latin typeface="Cambria" pitchFamily="18" charset="0"/>
              </a:rPr>
            </a:br>
            <a:r>
              <a:rPr lang="en-US" sz="2000" b="1" dirty="0">
                <a:latin typeface="Cambria" pitchFamily="18" charset="0"/>
              </a:rPr>
              <a:t>(e.g., replacing the engine in a delivery vehicle.)</a:t>
            </a:r>
          </a:p>
        </p:txBody>
      </p:sp>
      <p:sp>
        <p:nvSpPr>
          <p:cNvPr id="67590" name="Rectangle 6"/>
          <p:cNvSpPr>
            <a:spLocks noChangeArrowheads="1"/>
          </p:cNvSpPr>
          <p:nvPr/>
        </p:nvSpPr>
        <p:spPr bwMode="auto">
          <a:xfrm>
            <a:off x="-36512" y="836712"/>
            <a:ext cx="84613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latin typeface="Cambria" pitchFamily="18" charset="0"/>
                <a:cs typeface="Arial" charset="0"/>
              </a:rPr>
              <a:t>PERBELANJAAN TAMBAHAN ATAS </a:t>
            </a:r>
            <a:r>
              <a:rPr lang="en-US" sz="3200" b="1" dirty="0" smtClean="0">
                <a:latin typeface="Cambria" pitchFamily="18" charset="0"/>
                <a:cs typeface="Arial" charset="0"/>
              </a:rPr>
              <a:t>HLP</a:t>
            </a:r>
            <a:endParaRPr lang="en-US" sz="3200" b="1" dirty="0">
              <a:latin typeface="Cambria" pitchFamily="18" charset="0"/>
              <a:cs typeface="Arial" charset="0"/>
            </a:endParaRPr>
          </a:p>
          <a:p>
            <a:r>
              <a:rPr lang="en-US" sz="2400" b="1" i="1" dirty="0">
                <a:latin typeface="Cambria" pitchFamily="18" charset="0"/>
                <a:cs typeface="Arial" charset="0"/>
              </a:rPr>
              <a:t>(Subsequent Expenditures on Assets)</a:t>
            </a:r>
            <a:r>
              <a:rPr lang="en-US" sz="3200" dirty="0">
                <a:latin typeface="Cambria" pitchFamily="18" charset="0"/>
                <a:cs typeface="Arial" charset="0"/>
              </a:rPr>
              <a:t> </a:t>
            </a:r>
          </a:p>
        </p:txBody>
      </p:sp>
    </p:spTree>
    <p:extLst>
      <p:ext uri="{BB962C8B-B14F-4D97-AF65-F5344CB8AC3E}">
        <p14:creationId xmlns:p14="http://schemas.microsoft.com/office/powerpoint/2010/main" val="3851423358"/>
      </p:ext>
    </p:extLst>
  </p:cSld>
  <p:clrMapOvr>
    <a:masterClrMapping/>
  </p:clrMapOvr>
  <p:transition>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2143170" y="2798973"/>
            <a:ext cx="48783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b="1" dirty="0" smtClean="0">
                <a:latin typeface="Cambria" pitchFamily="18" charset="0"/>
                <a:cs typeface="Arial" charset="0"/>
              </a:rPr>
              <a:t>PELUPUSAN HLP</a:t>
            </a:r>
          </a:p>
          <a:p>
            <a:pPr algn="ctr"/>
            <a:r>
              <a:rPr lang="en-US" sz="4800" b="1" i="1" dirty="0" smtClean="0">
                <a:latin typeface="Cambria" pitchFamily="18" charset="0"/>
                <a:cs typeface="Arial" charset="0"/>
              </a:rPr>
              <a:t>(Disposal)</a:t>
            </a:r>
            <a:endParaRPr lang="en-US" sz="4800" b="1" i="1" dirty="0">
              <a:latin typeface="Cambria" pitchFamily="18" charset="0"/>
              <a:cs typeface="Arial" charset="0"/>
            </a:endParaRPr>
          </a:p>
        </p:txBody>
      </p:sp>
      <p:sp>
        <p:nvSpPr>
          <p:cNvPr id="4" name="Rectangle 3"/>
          <p:cNvSpPr>
            <a:spLocks noChangeArrowheads="1"/>
          </p:cNvSpPr>
          <p:nvPr/>
        </p:nvSpPr>
        <p:spPr bwMode="auto">
          <a:xfrm>
            <a:off x="2972449" y="1988840"/>
            <a:ext cx="34563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b="1" dirty="0" smtClean="0">
                <a:solidFill>
                  <a:srgbClr val="FF0000"/>
                </a:solidFill>
                <a:latin typeface="Cambria" pitchFamily="18" charset="0"/>
                <a:cs typeface="Arial" charset="0"/>
              </a:rPr>
              <a:t>PRINSIP 6 : </a:t>
            </a:r>
            <a:endParaRPr lang="en-US" sz="4800" b="1" dirty="0">
              <a:solidFill>
                <a:srgbClr val="FF0000"/>
              </a:solidFill>
              <a:latin typeface="Cambria" pitchFamily="18" charset="0"/>
              <a:cs typeface="Arial" charset="0"/>
            </a:endParaRPr>
          </a:p>
        </p:txBody>
      </p:sp>
    </p:spTree>
    <p:extLst>
      <p:ext uri="{BB962C8B-B14F-4D97-AF65-F5344CB8AC3E}">
        <p14:creationId xmlns:p14="http://schemas.microsoft.com/office/powerpoint/2010/main" val="420112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51520" y="476672"/>
            <a:ext cx="8229600" cy="1143000"/>
          </a:xfrm>
        </p:spPr>
        <p:txBody>
          <a:bodyPr/>
          <a:lstStyle/>
          <a:p>
            <a:r>
              <a:rPr lang="en-US" sz="2400" b="1" dirty="0" smtClean="0">
                <a:latin typeface="Cambria" pitchFamily="18" charset="0"/>
              </a:rPr>
              <a:t>PELUPUSAN HARTANAH LOJI DAN PERALATAN</a:t>
            </a:r>
            <a:endParaRPr lang="en-MY" sz="2400" b="1" dirty="0" smtClean="0">
              <a:latin typeface="Cambria" pitchFamily="18" charset="0"/>
            </a:endParaRPr>
          </a:p>
        </p:txBody>
      </p:sp>
      <p:sp>
        <p:nvSpPr>
          <p:cNvPr id="3" name="Content Placeholder 2"/>
          <p:cNvSpPr>
            <a:spLocks noGrp="1"/>
          </p:cNvSpPr>
          <p:nvPr>
            <p:ph idx="1"/>
          </p:nvPr>
        </p:nvSpPr>
        <p:spPr>
          <a:xfrm>
            <a:off x="323528" y="1484784"/>
            <a:ext cx="8229600" cy="4997450"/>
          </a:xfrm>
        </p:spPr>
        <p:txBody>
          <a:bodyPr>
            <a:noAutofit/>
          </a:bodyPr>
          <a:lstStyle/>
          <a:p>
            <a:pPr>
              <a:lnSpc>
                <a:spcPct val="114000"/>
              </a:lnSpc>
              <a:spcBef>
                <a:spcPts val="600"/>
              </a:spcBef>
              <a:buFont typeface="Wingdings" pitchFamily="2" charset="2"/>
              <a:buChar char="q"/>
              <a:defRPr/>
            </a:pPr>
            <a:r>
              <a:rPr lang="en-US" sz="1800" dirty="0" err="1" smtClean="0">
                <a:solidFill>
                  <a:schemeClr val="tx1"/>
                </a:solidFill>
                <a:latin typeface="Cambria" pitchFamily="18" charset="0"/>
              </a:rPr>
              <a:t>Kaedah</a:t>
            </a:r>
            <a:r>
              <a:rPr lang="en-US" sz="1800" dirty="0" smtClean="0">
                <a:solidFill>
                  <a:schemeClr val="tx1"/>
                </a:solidFill>
                <a:latin typeface="Cambria" pitchFamily="18" charset="0"/>
              </a:rPr>
              <a:t> </a:t>
            </a:r>
            <a:r>
              <a:rPr lang="en-US" sz="1800" dirty="0" err="1" smtClean="0">
                <a:solidFill>
                  <a:schemeClr val="tx1"/>
                </a:solidFill>
                <a:latin typeface="Cambria" pitchFamily="18" charset="0"/>
              </a:rPr>
              <a:t>pelupusan</a:t>
            </a:r>
            <a:endParaRPr lang="en-US" sz="1800" dirty="0" smtClean="0">
              <a:solidFill>
                <a:schemeClr val="tx1"/>
              </a:solidFill>
              <a:latin typeface="Cambria" pitchFamily="18" charset="0"/>
            </a:endParaRPr>
          </a:p>
          <a:p>
            <a:pPr lvl="1">
              <a:lnSpc>
                <a:spcPct val="114000"/>
              </a:lnSpc>
              <a:spcBef>
                <a:spcPts val="600"/>
              </a:spcBef>
              <a:buFont typeface="Wingdings" pitchFamily="2" charset="2"/>
              <a:buChar char="q"/>
              <a:defRPr/>
            </a:pPr>
            <a:r>
              <a:rPr lang="en-US" sz="1800" dirty="0" err="1" smtClean="0">
                <a:latin typeface="Cambria" pitchFamily="18" charset="0"/>
              </a:rPr>
              <a:t>Aset</a:t>
            </a:r>
            <a:r>
              <a:rPr lang="en-US" sz="1800" dirty="0" smtClean="0">
                <a:latin typeface="Cambria" pitchFamily="18" charset="0"/>
              </a:rPr>
              <a:t> </a:t>
            </a:r>
            <a:r>
              <a:rPr lang="en-US" sz="1800" dirty="0" err="1" smtClean="0">
                <a:latin typeface="Cambria" pitchFamily="18" charset="0"/>
              </a:rPr>
              <a:t>dijual</a:t>
            </a:r>
            <a:r>
              <a:rPr lang="en-US" sz="1800" dirty="0" smtClean="0">
                <a:latin typeface="Cambria" pitchFamily="18" charset="0"/>
              </a:rPr>
              <a:t>/</a:t>
            </a:r>
            <a:r>
              <a:rPr lang="en-US" sz="1800" dirty="0" err="1" smtClean="0">
                <a:latin typeface="Cambria" pitchFamily="18" charset="0"/>
              </a:rPr>
              <a:t>dibuang</a:t>
            </a:r>
            <a:r>
              <a:rPr lang="en-US" sz="1800" dirty="0" smtClean="0">
                <a:latin typeface="Cambria" pitchFamily="18" charset="0"/>
              </a:rPr>
              <a:t> </a:t>
            </a:r>
            <a:r>
              <a:rPr lang="en-US" sz="1800" dirty="0" err="1" smtClean="0">
                <a:latin typeface="Cambria" pitchFamily="18" charset="0"/>
              </a:rPr>
              <a:t>sebagai</a:t>
            </a:r>
            <a:r>
              <a:rPr lang="en-US" sz="1800" dirty="0" smtClean="0">
                <a:latin typeface="Cambria" pitchFamily="18" charset="0"/>
              </a:rPr>
              <a:t> </a:t>
            </a:r>
            <a:r>
              <a:rPr lang="en-US" sz="1800" dirty="0" err="1" smtClean="0">
                <a:latin typeface="Cambria" pitchFamily="18" charset="0"/>
              </a:rPr>
              <a:t>tiada</a:t>
            </a:r>
            <a:r>
              <a:rPr lang="en-US" sz="1800" dirty="0" smtClean="0">
                <a:latin typeface="Cambria" pitchFamily="18" charset="0"/>
              </a:rPr>
              <a:t> </a:t>
            </a:r>
            <a:r>
              <a:rPr lang="en-US" sz="1800" dirty="0" err="1" smtClean="0">
                <a:latin typeface="Cambria" pitchFamily="18" charset="0"/>
              </a:rPr>
              <a:t>nilai</a:t>
            </a:r>
            <a:r>
              <a:rPr lang="en-US" sz="1800" dirty="0" smtClean="0">
                <a:latin typeface="Cambria" pitchFamily="18" charset="0"/>
              </a:rPr>
              <a:t> </a:t>
            </a:r>
            <a:r>
              <a:rPr lang="en-US" sz="1800" dirty="0" err="1" smtClean="0">
                <a:latin typeface="Cambria" pitchFamily="18" charset="0"/>
              </a:rPr>
              <a:t>pada</a:t>
            </a:r>
            <a:r>
              <a:rPr lang="en-US" sz="1800" dirty="0" smtClean="0">
                <a:latin typeface="Cambria" pitchFamily="18" charset="0"/>
              </a:rPr>
              <a:t> </a:t>
            </a:r>
            <a:r>
              <a:rPr lang="en-US" sz="1800" dirty="0" err="1" smtClean="0">
                <a:latin typeface="Cambria" pitchFamily="18" charset="0"/>
              </a:rPr>
              <a:t>akhir</a:t>
            </a:r>
            <a:r>
              <a:rPr lang="en-US" sz="1800" dirty="0" smtClean="0">
                <a:latin typeface="Cambria" pitchFamily="18" charset="0"/>
              </a:rPr>
              <a:t> </a:t>
            </a:r>
            <a:r>
              <a:rPr lang="en-US" sz="1800" dirty="0" err="1" smtClean="0">
                <a:latin typeface="Cambria" pitchFamily="18" charset="0"/>
              </a:rPr>
              <a:t>usia</a:t>
            </a:r>
            <a:endParaRPr lang="en-US" sz="1800" dirty="0" smtClean="0">
              <a:latin typeface="Cambria" pitchFamily="18" charset="0"/>
            </a:endParaRPr>
          </a:p>
          <a:p>
            <a:pPr lvl="1">
              <a:lnSpc>
                <a:spcPct val="114000"/>
              </a:lnSpc>
              <a:spcBef>
                <a:spcPts val="600"/>
              </a:spcBef>
              <a:buFont typeface="Wingdings" pitchFamily="2" charset="2"/>
              <a:buChar char="q"/>
              <a:defRPr/>
            </a:pPr>
            <a:r>
              <a:rPr lang="en-US" sz="1800" dirty="0" err="1" smtClean="0">
                <a:latin typeface="Cambria" pitchFamily="18" charset="0"/>
              </a:rPr>
              <a:t>Aset</a:t>
            </a:r>
            <a:r>
              <a:rPr lang="en-US" sz="1800" dirty="0" smtClean="0">
                <a:latin typeface="Cambria" pitchFamily="18" charset="0"/>
              </a:rPr>
              <a:t> </a:t>
            </a:r>
            <a:r>
              <a:rPr lang="en-US" sz="1800" dirty="0" err="1" smtClean="0">
                <a:latin typeface="Cambria" pitchFamily="18" charset="0"/>
              </a:rPr>
              <a:t>dijual</a:t>
            </a:r>
            <a:r>
              <a:rPr lang="en-US" sz="1800" dirty="0" smtClean="0">
                <a:latin typeface="Cambria" pitchFamily="18" charset="0"/>
              </a:rPr>
              <a:t> </a:t>
            </a:r>
            <a:r>
              <a:rPr lang="en-US" sz="1800" dirty="0" err="1" smtClean="0">
                <a:latin typeface="Cambria" pitchFamily="18" charset="0"/>
              </a:rPr>
              <a:t>sebelum</a:t>
            </a:r>
            <a:r>
              <a:rPr lang="en-US" sz="1800" dirty="0" smtClean="0">
                <a:latin typeface="Cambria" pitchFamily="18" charset="0"/>
              </a:rPr>
              <a:t> </a:t>
            </a:r>
            <a:r>
              <a:rPr lang="en-US" sz="1800" dirty="0" err="1" smtClean="0">
                <a:latin typeface="Cambria" pitchFamily="18" charset="0"/>
              </a:rPr>
              <a:t>sampai</a:t>
            </a:r>
            <a:r>
              <a:rPr lang="en-US" sz="1800" dirty="0" smtClean="0">
                <a:latin typeface="Cambria" pitchFamily="18" charset="0"/>
              </a:rPr>
              <a:t> </a:t>
            </a:r>
            <a:r>
              <a:rPr lang="en-US" sz="1800" dirty="0" err="1" smtClean="0">
                <a:latin typeface="Cambria" pitchFamily="18" charset="0"/>
              </a:rPr>
              <a:t>akhir</a:t>
            </a:r>
            <a:r>
              <a:rPr lang="en-US" sz="1800" dirty="0" smtClean="0">
                <a:latin typeface="Cambria" pitchFamily="18" charset="0"/>
              </a:rPr>
              <a:t> </a:t>
            </a:r>
            <a:r>
              <a:rPr lang="en-US" sz="1800" dirty="0" err="1" smtClean="0">
                <a:latin typeface="Cambria" pitchFamily="18" charset="0"/>
              </a:rPr>
              <a:t>usiaguna</a:t>
            </a:r>
            <a:endParaRPr lang="en-US" sz="1800" dirty="0" smtClean="0">
              <a:latin typeface="Cambria" pitchFamily="18" charset="0"/>
            </a:endParaRPr>
          </a:p>
          <a:p>
            <a:pPr lvl="1">
              <a:lnSpc>
                <a:spcPct val="114000"/>
              </a:lnSpc>
              <a:spcBef>
                <a:spcPts val="600"/>
              </a:spcBef>
              <a:buFont typeface="Wingdings" pitchFamily="2" charset="2"/>
              <a:buChar char="q"/>
              <a:defRPr/>
            </a:pPr>
            <a:r>
              <a:rPr lang="en-US" sz="1800" dirty="0" err="1" smtClean="0">
                <a:latin typeface="Cambria" pitchFamily="18" charset="0"/>
              </a:rPr>
              <a:t>Aset</a:t>
            </a:r>
            <a:r>
              <a:rPr lang="en-US" sz="1800" dirty="0" smtClean="0">
                <a:latin typeface="Cambria" pitchFamily="18" charset="0"/>
              </a:rPr>
              <a:t> lama </a:t>
            </a:r>
            <a:r>
              <a:rPr lang="en-US" sz="1800" dirty="0" err="1" smtClean="0">
                <a:latin typeface="Cambria" pitchFamily="18" charset="0"/>
              </a:rPr>
              <a:t>ditukar</a:t>
            </a:r>
            <a:r>
              <a:rPr lang="en-US" sz="1800" dirty="0" smtClean="0">
                <a:latin typeface="Cambria" pitchFamily="18" charset="0"/>
              </a:rPr>
              <a:t> </a:t>
            </a:r>
            <a:r>
              <a:rPr lang="en-US" sz="1800" dirty="0" err="1" smtClean="0">
                <a:latin typeface="Cambria" pitchFamily="18" charset="0"/>
              </a:rPr>
              <a:t>ganti</a:t>
            </a:r>
            <a:r>
              <a:rPr lang="en-US" sz="1800" dirty="0" smtClean="0">
                <a:latin typeface="Cambria" pitchFamily="18" charset="0"/>
              </a:rPr>
              <a:t> </a:t>
            </a:r>
            <a:r>
              <a:rPr lang="en-US" sz="1800" dirty="0" err="1" smtClean="0">
                <a:latin typeface="Cambria" pitchFamily="18" charset="0"/>
              </a:rPr>
              <a:t>dengan</a:t>
            </a:r>
            <a:r>
              <a:rPr lang="en-US" sz="1800" dirty="0" smtClean="0">
                <a:latin typeface="Cambria" pitchFamily="18" charset="0"/>
              </a:rPr>
              <a:t> </a:t>
            </a:r>
            <a:r>
              <a:rPr lang="en-US" sz="1800" dirty="0" err="1" smtClean="0">
                <a:latin typeface="Cambria" pitchFamily="18" charset="0"/>
              </a:rPr>
              <a:t>aset</a:t>
            </a:r>
            <a:r>
              <a:rPr lang="en-US" sz="1800" dirty="0" smtClean="0">
                <a:latin typeface="Cambria" pitchFamily="18" charset="0"/>
              </a:rPr>
              <a:t> </a:t>
            </a:r>
            <a:r>
              <a:rPr lang="en-US" sz="1800" dirty="0" err="1" smtClean="0">
                <a:latin typeface="Cambria" pitchFamily="18" charset="0"/>
              </a:rPr>
              <a:t>baru</a:t>
            </a:r>
            <a:endParaRPr lang="en-MY" sz="1800" dirty="0" smtClean="0">
              <a:latin typeface="Cambria" pitchFamily="18" charset="0"/>
            </a:endParaRPr>
          </a:p>
          <a:p>
            <a:pPr marL="342900" lvl="1" indent="-342900">
              <a:lnSpc>
                <a:spcPct val="114000"/>
              </a:lnSpc>
              <a:spcBef>
                <a:spcPts val="600"/>
              </a:spcBef>
              <a:buFont typeface="Wingdings" pitchFamily="2" charset="2"/>
              <a:buChar char="q"/>
              <a:defRPr/>
            </a:pPr>
            <a:endParaRPr lang="en-US" sz="1800" dirty="0" smtClean="0">
              <a:latin typeface="Cambria" pitchFamily="18" charset="0"/>
            </a:endParaRPr>
          </a:p>
          <a:p>
            <a:pPr marL="342900" lvl="1" indent="-342900">
              <a:lnSpc>
                <a:spcPct val="114000"/>
              </a:lnSpc>
              <a:spcBef>
                <a:spcPts val="600"/>
              </a:spcBef>
              <a:buFont typeface="Wingdings" pitchFamily="2" charset="2"/>
              <a:buChar char="q"/>
              <a:defRPr/>
            </a:pPr>
            <a:r>
              <a:rPr lang="en-US" sz="1800" b="1" dirty="0" err="1" smtClean="0">
                <a:latin typeface="Cambria" pitchFamily="18" charset="0"/>
              </a:rPr>
              <a:t>Aset</a:t>
            </a:r>
            <a:r>
              <a:rPr lang="en-US" sz="1800" b="1" dirty="0" smtClean="0">
                <a:latin typeface="Cambria" pitchFamily="18" charset="0"/>
              </a:rPr>
              <a:t> </a:t>
            </a:r>
            <a:r>
              <a:rPr lang="en-US" sz="1800" b="1" dirty="0" err="1" smtClean="0">
                <a:latin typeface="Cambria" pitchFamily="18" charset="0"/>
              </a:rPr>
              <a:t>dijual</a:t>
            </a:r>
            <a:r>
              <a:rPr lang="en-US" sz="1800" b="1" dirty="0" smtClean="0">
                <a:latin typeface="Cambria" pitchFamily="18" charset="0"/>
              </a:rPr>
              <a:t>/</a:t>
            </a:r>
            <a:r>
              <a:rPr lang="en-US" sz="1800" b="1" dirty="0" err="1" smtClean="0">
                <a:latin typeface="Cambria" pitchFamily="18" charset="0"/>
              </a:rPr>
              <a:t>dibuang</a:t>
            </a:r>
            <a:r>
              <a:rPr lang="en-US" sz="1800" b="1" dirty="0" smtClean="0">
                <a:latin typeface="Cambria" pitchFamily="18" charset="0"/>
              </a:rPr>
              <a:t> </a:t>
            </a:r>
            <a:r>
              <a:rPr lang="en-US" sz="1800" b="1" dirty="0" err="1" smtClean="0">
                <a:latin typeface="Cambria" pitchFamily="18" charset="0"/>
              </a:rPr>
              <a:t>sebagai</a:t>
            </a:r>
            <a:r>
              <a:rPr lang="en-US" sz="1800" b="1" dirty="0" smtClean="0">
                <a:latin typeface="Cambria" pitchFamily="18" charset="0"/>
              </a:rPr>
              <a:t> </a:t>
            </a:r>
            <a:r>
              <a:rPr lang="en-US" sz="1800" b="1" dirty="0" err="1" smtClean="0">
                <a:latin typeface="Cambria" pitchFamily="18" charset="0"/>
              </a:rPr>
              <a:t>tiada</a:t>
            </a:r>
            <a:r>
              <a:rPr lang="en-US" sz="1800" b="1" dirty="0" smtClean="0">
                <a:latin typeface="Cambria" pitchFamily="18" charset="0"/>
              </a:rPr>
              <a:t> </a:t>
            </a:r>
            <a:r>
              <a:rPr lang="en-US" sz="1800" b="1" dirty="0" err="1" smtClean="0">
                <a:latin typeface="Cambria" pitchFamily="18" charset="0"/>
              </a:rPr>
              <a:t>nilai</a:t>
            </a:r>
            <a:r>
              <a:rPr lang="en-US" sz="1800" b="1" dirty="0" smtClean="0">
                <a:latin typeface="Cambria" pitchFamily="18" charset="0"/>
              </a:rPr>
              <a:t> </a:t>
            </a:r>
            <a:r>
              <a:rPr lang="en-US" sz="1800" b="1" dirty="0" err="1" smtClean="0">
                <a:latin typeface="Cambria" pitchFamily="18" charset="0"/>
              </a:rPr>
              <a:t>pada</a:t>
            </a:r>
            <a:r>
              <a:rPr lang="en-US" sz="1800" b="1" dirty="0" smtClean="0">
                <a:latin typeface="Cambria" pitchFamily="18" charset="0"/>
              </a:rPr>
              <a:t> </a:t>
            </a:r>
            <a:r>
              <a:rPr lang="en-US" sz="1800" b="1" dirty="0" err="1" smtClean="0">
                <a:latin typeface="Cambria" pitchFamily="18" charset="0"/>
              </a:rPr>
              <a:t>akhir</a:t>
            </a:r>
            <a:r>
              <a:rPr lang="en-US" sz="1800" b="1" dirty="0" smtClean="0">
                <a:latin typeface="Cambria" pitchFamily="18" charset="0"/>
              </a:rPr>
              <a:t> </a:t>
            </a:r>
            <a:r>
              <a:rPr lang="en-US" sz="1800" b="1" dirty="0" err="1" smtClean="0">
                <a:latin typeface="Cambria" pitchFamily="18" charset="0"/>
              </a:rPr>
              <a:t>usia</a:t>
            </a:r>
            <a:endParaRPr lang="en-US" sz="1800" b="1" dirty="0">
              <a:latin typeface="Cambria" pitchFamily="18" charset="0"/>
            </a:endParaRPr>
          </a:p>
          <a:p>
            <a:pPr marL="342900" lvl="1" indent="-342900">
              <a:lnSpc>
                <a:spcPct val="114000"/>
              </a:lnSpc>
              <a:spcBef>
                <a:spcPts val="600"/>
              </a:spcBef>
              <a:buFont typeface="Wingdings" pitchFamily="2" charset="2"/>
              <a:buChar char="q"/>
              <a:defRPr/>
            </a:pPr>
            <a:r>
              <a:rPr lang="en-MY" sz="1800" dirty="0" err="1" smtClean="0">
                <a:latin typeface="Cambria" pitchFamily="18" charset="0"/>
              </a:rPr>
              <a:t>Jabatan</a:t>
            </a:r>
            <a:r>
              <a:rPr lang="en-MY" sz="1800" dirty="0" smtClean="0">
                <a:latin typeface="Cambria" pitchFamily="18" charset="0"/>
              </a:rPr>
              <a:t> </a:t>
            </a:r>
            <a:r>
              <a:rPr lang="en-MY" sz="1800" dirty="0" err="1" smtClean="0">
                <a:latin typeface="Cambria" pitchFamily="18" charset="0"/>
              </a:rPr>
              <a:t>Pendaftaran</a:t>
            </a:r>
            <a:r>
              <a:rPr lang="en-MY" sz="1800" dirty="0" smtClean="0">
                <a:latin typeface="Cambria" pitchFamily="18" charset="0"/>
              </a:rPr>
              <a:t> Negara </a:t>
            </a:r>
            <a:r>
              <a:rPr lang="en-MY" sz="1800" dirty="0" err="1" smtClean="0">
                <a:latin typeface="Cambria" pitchFamily="18" charset="0"/>
              </a:rPr>
              <a:t>membeli</a:t>
            </a:r>
            <a:r>
              <a:rPr lang="en-MY" sz="1800" dirty="0" smtClean="0">
                <a:latin typeface="Cambria" pitchFamily="18" charset="0"/>
              </a:rPr>
              <a:t> </a:t>
            </a:r>
            <a:r>
              <a:rPr lang="en-MY" sz="1800" dirty="0" err="1" smtClean="0">
                <a:latin typeface="Cambria" pitchFamily="18" charset="0"/>
              </a:rPr>
              <a:t>sebuah</a:t>
            </a:r>
            <a:r>
              <a:rPr lang="en-MY" sz="1800" dirty="0" smtClean="0">
                <a:latin typeface="Cambria" pitchFamily="18" charset="0"/>
              </a:rPr>
              <a:t> </a:t>
            </a:r>
            <a:r>
              <a:rPr lang="en-MY" sz="1800" dirty="0" err="1" smtClean="0">
                <a:latin typeface="Cambria" pitchFamily="18" charset="0"/>
              </a:rPr>
              <a:t>mesin</a:t>
            </a:r>
            <a:r>
              <a:rPr lang="en-MY" sz="1800" dirty="0" smtClean="0">
                <a:latin typeface="Cambria" pitchFamily="18" charset="0"/>
              </a:rPr>
              <a:t> </a:t>
            </a:r>
            <a:r>
              <a:rPr lang="en-MY" sz="1800" dirty="0" err="1" smtClean="0">
                <a:latin typeface="Cambria" pitchFamily="18" charset="0"/>
              </a:rPr>
              <a:t>dengan</a:t>
            </a:r>
            <a:r>
              <a:rPr lang="en-MY" sz="1800" dirty="0" smtClean="0">
                <a:latin typeface="Cambria" pitchFamily="18" charset="0"/>
              </a:rPr>
              <a:t> </a:t>
            </a:r>
            <a:r>
              <a:rPr lang="en-MY" sz="1800" dirty="0" err="1" smtClean="0">
                <a:latin typeface="Cambria" pitchFamily="18" charset="0"/>
              </a:rPr>
              <a:t>harga</a:t>
            </a:r>
            <a:r>
              <a:rPr lang="en-MY" sz="1800" dirty="0" smtClean="0">
                <a:latin typeface="Cambria" pitchFamily="18" charset="0"/>
              </a:rPr>
              <a:t> RM38,600  </a:t>
            </a:r>
            <a:r>
              <a:rPr lang="en-MY" sz="1800" dirty="0" err="1" smtClean="0">
                <a:latin typeface="Cambria" pitchFamily="18" charset="0"/>
              </a:rPr>
              <a:t>pada</a:t>
            </a:r>
            <a:r>
              <a:rPr lang="en-MY" sz="1800" dirty="0" smtClean="0">
                <a:latin typeface="Cambria" pitchFamily="18" charset="0"/>
              </a:rPr>
              <a:t> 1 </a:t>
            </a:r>
            <a:r>
              <a:rPr lang="en-MY" sz="1800" dirty="0" err="1" smtClean="0">
                <a:latin typeface="Cambria" pitchFamily="18" charset="0"/>
              </a:rPr>
              <a:t>Januari</a:t>
            </a:r>
            <a:r>
              <a:rPr lang="en-MY" sz="1800" dirty="0" smtClean="0">
                <a:latin typeface="Cambria" pitchFamily="18" charset="0"/>
              </a:rPr>
              <a:t>  2000 </a:t>
            </a:r>
            <a:r>
              <a:rPr lang="en-MY" sz="1800" dirty="0" err="1" smtClean="0">
                <a:latin typeface="Cambria" pitchFamily="18" charset="0"/>
              </a:rPr>
              <a:t>dan</a:t>
            </a:r>
            <a:r>
              <a:rPr lang="en-MY" sz="1800" dirty="0" smtClean="0">
                <a:latin typeface="Cambria" pitchFamily="18" charset="0"/>
              </a:rPr>
              <a:t> </a:t>
            </a:r>
            <a:r>
              <a:rPr lang="en-MY" sz="1800" dirty="0" err="1" smtClean="0">
                <a:latin typeface="Cambria" pitchFamily="18" charset="0"/>
              </a:rPr>
              <a:t>mesin</a:t>
            </a:r>
            <a:r>
              <a:rPr lang="en-MY" sz="1800" dirty="0" smtClean="0">
                <a:latin typeface="Cambria" pitchFamily="18" charset="0"/>
              </a:rPr>
              <a:t> </a:t>
            </a:r>
            <a:r>
              <a:rPr lang="en-MY" sz="1800" dirty="0" err="1" smtClean="0">
                <a:latin typeface="Cambria" pitchFamily="18" charset="0"/>
              </a:rPr>
              <a:t>itu</a:t>
            </a:r>
            <a:r>
              <a:rPr lang="en-MY" sz="1800" dirty="0" smtClean="0">
                <a:latin typeface="Cambria" pitchFamily="18" charset="0"/>
              </a:rPr>
              <a:t> </a:t>
            </a:r>
            <a:r>
              <a:rPr lang="en-MY" sz="1800" dirty="0" err="1" smtClean="0">
                <a:latin typeface="Cambria" pitchFamily="18" charset="0"/>
              </a:rPr>
              <a:t>dianggarkan</a:t>
            </a:r>
            <a:r>
              <a:rPr lang="en-MY" sz="1800" dirty="0" smtClean="0">
                <a:latin typeface="Cambria" pitchFamily="18" charset="0"/>
              </a:rPr>
              <a:t> </a:t>
            </a:r>
            <a:r>
              <a:rPr lang="en-MY" sz="1800" dirty="0" err="1" smtClean="0">
                <a:latin typeface="Cambria" pitchFamily="18" charset="0"/>
              </a:rPr>
              <a:t>dapat</a:t>
            </a:r>
            <a:r>
              <a:rPr lang="en-MY" sz="1800" dirty="0" smtClean="0">
                <a:latin typeface="Cambria" pitchFamily="18" charset="0"/>
              </a:rPr>
              <a:t> </a:t>
            </a:r>
            <a:r>
              <a:rPr lang="en-MY" sz="1800" dirty="0" err="1" smtClean="0">
                <a:latin typeface="Cambria" pitchFamily="18" charset="0"/>
              </a:rPr>
              <a:t>digunakan</a:t>
            </a:r>
            <a:r>
              <a:rPr lang="en-MY" sz="1800" dirty="0" smtClean="0">
                <a:latin typeface="Cambria" pitchFamily="18" charset="0"/>
              </a:rPr>
              <a:t> </a:t>
            </a:r>
            <a:r>
              <a:rPr lang="en-MY" sz="1800" dirty="0" err="1" smtClean="0">
                <a:latin typeface="Cambria" pitchFamily="18" charset="0"/>
              </a:rPr>
              <a:t>selama</a:t>
            </a:r>
            <a:r>
              <a:rPr lang="en-MY" sz="1800" dirty="0" smtClean="0">
                <a:latin typeface="Cambria" pitchFamily="18" charset="0"/>
              </a:rPr>
              <a:t> 8 </a:t>
            </a:r>
            <a:r>
              <a:rPr lang="en-MY" sz="1800" dirty="0" err="1" smtClean="0">
                <a:latin typeface="Cambria" pitchFamily="18" charset="0"/>
              </a:rPr>
              <a:t>tahun</a:t>
            </a:r>
            <a:r>
              <a:rPr lang="en-MY" sz="1800" dirty="0" smtClean="0">
                <a:latin typeface="Cambria" pitchFamily="18" charset="0"/>
              </a:rPr>
              <a:t>. </a:t>
            </a:r>
            <a:r>
              <a:rPr lang="en-MY" sz="1800" dirty="0" err="1" smtClean="0">
                <a:latin typeface="Cambria" pitchFamily="18" charset="0"/>
              </a:rPr>
              <a:t>Pada</a:t>
            </a:r>
            <a:r>
              <a:rPr lang="en-MY" sz="1800" dirty="0" smtClean="0">
                <a:latin typeface="Cambria" pitchFamily="18" charset="0"/>
              </a:rPr>
              <a:t> 31 </a:t>
            </a:r>
            <a:r>
              <a:rPr lang="en-MY" sz="1800" dirty="0" err="1" smtClean="0">
                <a:latin typeface="Cambria" pitchFamily="18" charset="0"/>
              </a:rPr>
              <a:t>Disember</a:t>
            </a:r>
            <a:r>
              <a:rPr lang="en-MY" sz="1800" dirty="0" smtClean="0">
                <a:latin typeface="Cambria" pitchFamily="18" charset="0"/>
              </a:rPr>
              <a:t> 2012, </a:t>
            </a:r>
            <a:r>
              <a:rPr lang="en-MY" sz="1800" dirty="0" err="1" smtClean="0">
                <a:latin typeface="Cambria" pitchFamily="18" charset="0"/>
              </a:rPr>
              <a:t>mesin</a:t>
            </a:r>
            <a:r>
              <a:rPr lang="en-MY" sz="1800" dirty="0" smtClean="0">
                <a:latin typeface="Cambria" pitchFamily="18" charset="0"/>
              </a:rPr>
              <a:t> </a:t>
            </a:r>
            <a:r>
              <a:rPr lang="en-MY" sz="1800" dirty="0" err="1" smtClean="0">
                <a:latin typeface="Cambria" pitchFamily="18" charset="0"/>
              </a:rPr>
              <a:t>dibuang</a:t>
            </a:r>
            <a:r>
              <a:rPr lang="en-MY" sz="1800" dirty="0" smtClean="0">
                <a:latin typeface="Cambria" pitchFamily="18" charset="0"/>
              </a:rPr>
              <a:t> </a:t>
            </a:r>
            <a:r>
              <a:rPr lang="en-MY" sz="1800" dirty="0" err="1" smtClean="0">
                <a:latin typeface="Cambria" pitchFamily="18" charset="0"/>
              </a:rPr>
              <a:t>tanpa</a:t>
            </a:r>
            <a:r>
              <a:rPr lang="en-MY" sz="1800" dirty="0" smtClean="0">
                <a:latin typeface="Cambria" pitchFamily="18" charset="0"/>
              </a:rPr>
              <a:t> </a:t>
            </a:r>
            <a:r>
              <a:rPr lang="en-MY" sz="1800" dirty="0" err="1" smtClean="0">
                <a:latin typeface="Cambria" pitchFamily="18" charset="0"/>
              </a:rPr>
              <a:t>nilai</a:t>
            </a:r>
            <a:r>
              <a:rPr lang="en-MY" sz="1800" dirty="0" smtClean="0">
                <a:latin typeface="Cambria" pitchFamily="18" charset="0"/>
              </a:rPr>
              <a:t> </a:t>
            </a:r>
            <a:r>
              <a:rPr lang="en-MY" sz="1800" dirty="0" err="1" smtClean="0">
                <a:latin typeface="Cambria" pitchFamily="18" charset="0"/>
              </a:rPr>
              <a:t>sisa</a:t>
            </a:r>
            <a:r>
              <a:rPr lang="en-MY" sz="1800" dirty="0" smtClean="0">
                <a:latin typeface="Cambria" pitchFamily="18" charset="0"/>
              </a:rPr>
              <a:t>.</a:t>
            </a:r>
          </a:p>
          <a:p>
            <a:pPr marL="342900" lvl="1" indent="-342900">
              <a:lnSpc>
                <a:spcPct val="114000"/>
              </a:lnSpc>
              <a:spcBef>
                <a:spcPts val="600"/>
              </a:spcBef>
              <a:buFont typeface="Wingdings" pitchFamily="2" charset="2"/>
              <a:buChar char="q"/>
              <a:defRPr/>
            </a:pPr>
            <a:r>
              <a:rPr lang="en-US" sz="1800" dirty="0" err="1" smtClean="0">
                <a:latin typeface="Cambria" pitchFamily="18" charset="0"/>
              </a:rPr>
              <a:t>Catatan</a:t>
            </a:r>
            <a:r>
              <a:rPr lang="en-US" sz="1800" dirty="0" smtClean="0">
                <a:latin typeface="Cambria" pitchFamily="18" charset="0"/>
              </a:rPr>
              <a:t> </a:t>
            </a:r>
            <a:r>
              <a:rPr lang="en-US" sz="1800" dirty="0" err="1" smtClean="0">
                <a:latin typeface="Cambria" pitchFamily="18" charset="0"/>
              </a:rPr>
              <a:t>jurnal</a:t>
            </a:r>
            <a:endParaRPr lang="en-US" sz="1800" dirty="0" smtClean="0">
              <a:latin typeface="Cambria" pitchFamily="18" charset="0"/>
            </a:endParaRPr>
          </a:p>
          <a:p>
            <a:pPr marL="0" lvl="1" indent="0">
              <a:lnSpc>
                <a:spcPct val="114000"/>
              </a:lnSpc>
              <a:spcBef>
                <a:spcPts val="600"/>
              </a:spcBef>
              <a:buFont typeface="Arial" pitchFamily="34" charset="0"/>
              <a:buNone/>
              <a:defRPr/>
            </a:pPr>
            <a:r>
              <a:rPr lang="en-US" sz="1800" dirty="0" smtClean="0">
                <a:latin typeface="Cambria" pitchFamily="18" charset="0"/>
              </a:rPr>
              <a:t>	 </a:t>
            </a:r>
            <a:r>
              <a:rPr lang="en-US" sz="1800" dirty="0" err="1" smtClean="0">
                <a:latin typeface="Cambria" pitchFamily="18" charset="0"/>
              </a:rPr>
              <a:t>Dt</a:t>
            </a:r>
            <a:r>
              <a:rPr lang="en-US" sz="1800" dirty="0" smtClean="0">
                <a:latin typeface="Cambria" pitchFamily="18" charset="0"/>
              </a:rPr>
              <a:t> 	</a:t>
            </a:r>
            <a:r>
              <a:rPr lang="en-US" sz="1800" dirty="0" err="1" smtClean="0">
                <a:latin typeface="Cambria" pitchFamily="18" charset="0"/>
              </a:rPr>
              <a:t>Susut</a:t>
            </a:r>
            <a:r>
              <a:rPr lang="en-US" sz="1800" dirty="0" smtClean="0">
                <a:latin typeface="Cambria" pitchFamily="18" charset="0"/>
              </a:rPr>
              <a:t> </a:t>
            </a:r>
            <a:r>
              <a:rPr lang="en-US" sz="1800" dirty="0" err="1" smtClean="0">
                <a:latin typeface="Cambria" pitchFamily="18" charset="0"/>
              </a:rPr>
              <a:t>nilai</a:t>
            </a:r>
            <a:r>
              <a:rPr lang="en-US" sz="1800" dirty="0" smtClean="0">
                <a:latin typeface="Cambria" pitchFamily="18" charset="0"/>
              </a:rPr>
              <a:t> </a:t>
            </a:r>
            <a:r>
              <a:rPr lang="en-US" sz="1800" dirty="0" err="1" smtClean="0">
                <a:latin typeface="Cambria" pitchFamily="18" charset="0"/>
              </a:rPr>
              <a:t>tekumpul</a:t>
            </a:r>
            <a:r>
              <a:rPr lang="en-US" sz="1800" dirty="0" smtClean="0">
                <a:latin typeface="Cambria" pitchFamily="18" charset="0"/>
              </a:rPr>
              <a:t> 	RM 38,600.00</a:t>
            </a:r>
          </a:p>
          <a:p>
            <a:pPr marL="0" lvl="1" indent="0">
              <a:lnSpc>
                <a:spcPct val="114000"/>
              </a:lnSpc>
              <a:spcBef>
                <a:spcPts val="600"/>
              </a:spcBef>
              <a:buFont typeface="Arial" pitchFamily="34" charset="0"/>
              <a:buNone/>
              <a:defRPr/>
            </a:pPr>
            <a:r>
              <a:rPr lang="en-US" sz="1800" dirty="0">
                <a:latin typeface="Cambria" pitchFamily="18" charset="0"/>
              </a:rPr>
              <a:t>	</a:t>
            </a:r>
            <a:r>
              <a:rPr lang="en-US" sz="1800" dirty="0" smtClean="0">
                <a:latin typeface="Cambria" pitchFamily="18" charset="0"/>
              </a:rPr>
              <a:t>	</a:t>
            </a:r>
            <a:r>
              <a:rPr lang="en-US" sz="1800" dirty="0" err="1" smtClean="0">
                <a:latin typeface="Cambria" pitchFamily="18" charset="0"/>
              </a:rPr>
              <a:t>Kt</a:t>
            </a:r>
            <a:r>
              <a:rPr lang="en-US" sz="1800" dirty="0" smtClean="0">
                <a:latin typeface="Cambria" pitchFamily="18" charset="0"/>
              </a:rPr>
              <a:t>	</a:t>
            </a:r>
            <a:r>
              <a:rPr lang="en-US" sz="1800" dirty="0" err="1" smtClean="0">
                <a:latin typeface="Cambria" pitchFamily="18" charset="0"/>
              </a:rPr>
              <a:t>Mesin</a:t>
            </a:r>
            <a:r>
              <a:rPr lang="en-US" sz="1800" dirty="0" smtClean="0">
                <a:latin typeface="Cambria" pitchFamily="18" charset="0"/>
              </a:rPr>
              <a:t> 	RM 38,600.00</a:t>
            </a:r>
          </a:p>
          <a:p>
            <a:pPr marL="0" lvl="1" indent="0">
              <a:lnSpc>
                <a:spcPct val="114000"/>
              </a:lnSpc>
              <a:spcBef>
                <a:spcPts val="600"/>
              </a:spcBef>
              <a:buFont typeface="Arial" pitchFamily="34" charset="0"/>
              <a:buNone/>
              <a:defRPr/>
            </a:pPr>
            <a:r>
              <a:rPr lang="en-US" sz="1800" dirty="0" smtClean="0">
                <a:latin typeface="Cambria" pitchFamily="18" charset="0"/>
              </a:rPr>
              <a:t>*</a:t>
            </a:r>
            <a:r>
              <a:rPr lang="en-US" sz="1800" dirty="0" err="1" smtClean="0">
                <a:latin typeface="Cambria" pitchFamily="18" charset="0"/>
              </a:rPr>
              <a:t>tiada</a:t>
            </a:r>
            <a:r>
              <a:rPr lang="en-US" sz="1800" dirty="0" smtClean="0">
                <a:latin typeface="Cambria" pitchFamily="18" charset="0"/>
              </a:rPr>
              <a:t> </a:t>
            </a:r>
            <a:r>
              <a:rPr lang="en-US" sz="1800" dirty="0" err="1" smtClean="0">
                <a:latin typeface="Cambria" pitchFamily="18" charset="0"/>
              </a:rPr>
              <a:t>untung</a:t>
            </a:r>
            <a:r>
              <a:rPr lang="en-US" sz="1800" dirty="0" smtClean="0">
                <a:latin typeface="Cambria" pitchFamily="18" charset="0"/>
              </a:rPr>
              <a:t>/</a:t>
            </a:r>
            <a:r>
              <a:rPr lang="en-US" sz="1800" dirty="0" err="1" smtClean="0">
                <a:latin typeface="Cambria" pitchFamily="18" charset="0"/>
              </a:rPr>
              <a:t>rugi</a:t>
            </a:r>
            <a:r>
              <a:rPr lang="en-US" sz="1800" dirty="0" smtClean="0">
                <a:latin typeface="Cambria" pitchFamily="18" charset="0"/>
              </a:rPr>
              <a:t> </a:t>
            </a:r>
            <a:r>
              <a:rPr lang="en-US" sz="1800" dirty="0" err="1" smtClean="0">
                <a:latin typeface="Cambria" pitchFamily="18" charset="0"/>
              </a:rPr>
              <a:t>diperolehi</a:t>
            </a:r>
            <a:r>
              <a:rPr lang="en-US" sz="1800" dirty="0" smtClean="0">
                <a:latin typeface="Cambria" pitchFamily="18" charset="0"/>
              </a:rPr>
              <a:t> </a:t>
            </a:r>
            <a:r>
              <a:rPr lang="en-US" sz="1800" dirty="0" err="1" smtClean="0">
                <a:latin typeface="Cambria" pitchFamily="18" charset="0"/>
              </a:rPr>
              <a:t>daripada</a:t>
            </a:r>
            <a:r>
              <a:rPr lang="en-US" sz="1800" dirty="0" smtClean="0">
                <a:latin typeface="Cambria" pitchFamily="18" charset="0"/>
              </a:rPr>
              <a:t> </a:t>
            </a:r>
            <a:r>
              <a:rPr lang="en-US" sz="1800" dirty="0" err="1" smtClean="0">
                <a:latin typeface="Cambria" pitchFamily="18" charset="0"/>
              </a:rPr>
              <a:t>pelupusan</a:t>
            </a:r>
            <a:r>
              <a:rPr lang="en-US" sz="1800" dirty="0" smtClean="0">
                <a:latin typeface="Cambria" pitchFamily="18" charset="0"/>
              </a:rPr>
              <a:t> </a:t>
            </a:r>
            <a:r>
              <a:rPr lang="en-US" sz="1800" dirty="0" err="1" smtClean="0">
                <a:latin typeface="Cambria" pitchFamily="18" charset="0"/>
              </a:rPr>
              <a:t>aset</a:t>
            </a:r>
            <a:r>
              <a:rPr lang="en-US" sz="1800" dirty="0" smtClean="0">
                <a:latin typeface="Cambria" pitchFamily="18" charset="0"/>
              </a:rPr>
              <a:t> </a:t>
            </a:r>
            <a:r>
              <a:rPr lang="en-US" sz="1800" dirty="0" err="1" smtClean="0">
                <a:latin typeface="Cambria" pitchFamily="18" charset="0"/>
              </a:rPr>
              <a:t>ini</a:t>
            </a:r>
            <a:r>
              <a:rPr lang="en-US" sz="1800" dirty="0" smtClean="0">
                <a:latin typeface="Cambria" pitchFamily="18" charset="0"/>
              </a:rPr>
              <a:t>.</a:t>
            </a:r>
            <a:endParaRPr lang="en-MY" sz="1800" dirty="0" smtClean="0">
              <a:latin typeface="Cambria" pitchFamily="18" charset="0"/>
            </a:endParaRPr>
          </a:p>
          <a:p>
            <a:pPr marL="0" indent="0">
              <a:lnSpc>
                <a:spcPct val="114000"/>
              </a:lnSpc>
              <a:spcBef>
                <a:spcPts val="600"/>
              </a:spcBef>
              <a:buFont typeface="Arial" pitchFamily="34" charset="0"/>
              <a:buNone/>
              <a:defRPr/>
            </a:pPr>
            <a:endParaRPr lang="en-MY" sz="1800" dirty="0">
              <a:solidFill>
                <a:schemeClr val="tx1"/>
              </a:solidFill>
            </a:endParaRPr>
          </a:p>
        </p:txBody>
      </p:sp>
    </p:spTree>
    <p:extLst>
      <p:ext uri="{BB962C8B-B14F-4D97-AF65-F5344CB8AC3E}">
        <p14:creationId xmlns:p14="http://schemas.microsoft.com/office/powerpoint/2010/main" val="1983441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0" y="2097088"/>
            <a:ext cx="91440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4800" b="1">
                <a:latin typeface="Cambria" pitchFamily="18" charset="0"/>
                <a:cs typeface="Arial" charset="0"/>
              </a:rPr>
              <a:t>HARTANAH,LOJI DAN PERALATAN (HLP)</a:t>
            </a:r>
          </a:p>
          <a:p>
            <a:pPr algn="ctr" eaLnBrk="1" hangingPunct="1"/>
            <a:r>
              <a:rPr lang="en-US" sz="4800" b="1">
                <a:latin typeface="Cambria" pitchFamily="18" charset="0"/>
                <a:cs typeface="Arial" charset="0"/>
              </a:rPr>
              <a:t>(MPSAS 17)</a:t>
            </a:r>
          </a:p>
        </p:txBody>
      </p:sp>
    </p:spTree>
    <p:extLst>
      <p:ext uri="{BB962C8B-B14F-4D97-AF65-F5344CB8AC3E}">
        <p14:creationId xmlns:p14="http://schemas.microsoft.com/office/powerpoint/2010/main" val="3474777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692696"/>
            <a:ext cx="8229600" cy="706438"/>
          </a:xfrm>
        </p:spPr>
        <p:txBody>
          <a:bodyPr/>
          <a:lstStyle/>
          <a:p>
            <a:r>
              <a:rPr lang="en-US" sz="2800" b="1" dirty="0" smtClean="0">
                <a:latin typeface="Cambria" pitchFamily="18" charset="0"/>
              </a:rPr>
              <a:t>PELUPUSAN </a:t>
            </a:r>
            <a:r>
              <a:rPr lang="en-US" sz="2800" dirty="0" smtClean="0">
                <a:latin typeface="Cambria" pitchFamily="18" charset="0"/>
              </a:rPr>
              <a:t>HARTANAH LOJI DAN PERALATAN</a:t>
            </a:r>
            <a:endParaRPr lang="en-MY" sz="2800" dirty="0" smtClean="0"/>
          </a:p>
        </p:txBody>
      </p:sp>
      <p:sp>
        <p:nvSpPr>
          <p:cNvPr id="3" name="Content Placeholder 2"/>
          <p:cNvSpPr>
            <a:spLocks noGrp="1"/>
          </p:cNvSpPr>
          <p:nvPr>
            <p:ph idx="1"/>
          </p:nvPr>
        </p:nvSpPr>
        <p:spPr>
          <a:xfrm>
            <a:off x="107504" y="1124744"/>
            <a:ext cx="8785225" cy="5400675"/>
          </a:xfrm>
        </p:spPr>
        <p:txBody>
          <a:bodyPr>
            <a:normAutofit/>
          </a:bodyPr>
          <a:lstStyle/>
          <a:p>
            <a:pPr marL="342900" lvl="1" indent="-342900">
              <a:buFont typeface="Wingdings" pitchFamily="2" charset="2"/>
              <a:buChar char="q"/>
              <a:defRPr/>
            </a:pPr>
            <a:r>
              <a:rPr lang="en-US" sz="1800" b="1" dirty="0" err="1" smtClean="0">
                <a:latin typeface="Cambria" pitchFamily="18" charset="0"/>
              </a:rPr>
              <a:t>Aset</a:t>
            </a:r>
            <a:r>
              <a:rPr lang="en-US" sz="1800" b="1" dirty="0" smtClean="0">
                <a:latin typeface="Cambria" pitchFamily="18" charset="0"/>
              </a:rPr>
              <a:t> </a:t>
            </a:r>
            <a:r>
              <a:rPr lang="en-US" sz="1800" b="1" dirty="0" err="1" smtClean="0">
                <a:latin typeface="Cambria" pitchFamily="18" charset="0"/>
              </a:rPr>
              <a:t>dijual</a:t>
            </a:r>
            <a:r>
              <a:rPr lang="en-US" sz="1800" b="1" dirty="0" smtClean="0">
                <a:latin typeface="Cambria" pitchFamily="18" charset="0"/>
              </a:rPr>
              <a:t> </a:t>
            </a:r>
            <a:r>
              <a:rPr lang="en-US" sz="1800" b="1" dirty="0" err="1" smtClean="0">
                <a:latin typeface="Cambria" pitchFamily="18" charset="0"/>
              </a:rPr>
              <a:t>sebelum</a:t>
            </a:r>
            <a:r>
              <a:rPr lang="en-US" sz="1800" b="1" dirty="0" smtClean="0">
                <a:latin typeface="Cambria" pitchFamily="18" charset="0"/>
              </a:rPr>
              <a:t> </a:t>
            </a:r>
            <a:r>
              <a:rPr lang="en-US" sz="1800" b="1" dirty="0" err="1" smtClean="0">
                <a:latin typeface="Cambria" pitchFamily="18" charset="0"/>
              </a:rPr>
              <a:t>sampai</a:t>
            </a:r>
            <a:r>
              <a:rPr lang="en-US" sz="1800" b="1" dirty="0" smtClean="0">
                <a:latin typeface="Cambria" pitchFamily="18" charset="0"/>
              </a:rPr>
              <a:t> </a:t>
            </a:r>
            <a:r>
              <a:rPr lang="en-US" sz="1800" b="1" dirty="0" err="1" smtClean="0">
                <a:latin typeface="Cambria" pitchFamily="18" charset="0"/>
              </a:rPr>
              <a:t>akhir</a:t>
            </a:r>
            <a:r>
              <a:rPr lang="en-US" sz="1800" b="1" dirty="0" smtClean="0">
                <a:latin typeface="Cambria" pitchFamily="18" charset="0"/>
              </a:rPr>
              <a:t> </a:t>
            </a:r>
            <a:r>
              <a:rPr lang="en-US" sz="1800" b="1" dirty="0" err="1" smtClean="0">
                <a:latin typeface="Cambria" pitchFamily="18" charset="0"/>
              </a:rPr>
              <a:t>usia</a:t>
            </a:r>
            <a:r>
              <a:rPr lang="en-US" sz="1800" b="1" dirty="0" smtClean="0">
                <a:latin typeface="Cambria" pitchFamily="18" charset="0"/>
              </a:rPr>
              <a:t> </a:t>
            </a:r>
            <a:r>
              <a:rPr lang="en-US" sz="1800" b="1" dirty="0" err="1" smtClean="0">
                <a:latin typeface="Cambria" pitchFamily="18" charset="0"/>
              </a:rPr>
              <a:t>guna</a:t>
            </a:r>
            <a:endParaRPr lang="en-US" sz="1800" b="1" dirty="0" smtClean="0">
              <a:latin typeface="Cambria" pitchFamily="18" charset="0"/>
            </a:endParaRPr>
          </a:p>
          <a:p>
            <a:pPr marL="342900" lvl="1" indent="-342900">
              <a:buFont typeface="Wingdings" pitchFamily="2" charset="2"/>
              <a:buChar char="q"/>
              <a:defRPr/>
            </a:pPr>
            <a:r>
              <a:rPr lang="en-MY" sz="1800" dirty="0" err="1" smtClean="0">
                <a:latin typeface="Cambria" pitchFamily="18" charset="0"/>
              </a:rPr>
              <a:t>Perabot</a:t>
            </a:r>
            <a:r>
              <a:rPr lang="en-MY" sz="1800" dirty="0" smtClean="0">
                <a:latin typeface="Cambria" pitchFamily="18" charset="0"/>
              </a:rPr>
              <a:t> </a:t>
            </a:r>
            <a:r>
              <a:rPr lang="en-MY" sz="1800" dirty="0" err="1" smtClean="0">
                <a:latin typeface="Cambria" pitchFamily="18" charset="0"/>
              </a:rPr>
              <a:t>dibeli</a:t>
            </a:r>
            <a:r>
              <a:rPr lang="en-MY" sz="1800" dirty="0" smtClean="0">
                <a:latin typeface="Cambria" pitchFamily="18" charset="0"/>
              </a:rPr>
              <a:t> </a:t>
            </a:r>
            <a:r>
              <a:rPr lang="en-MY" sz="1800" dirty="0" err="1" smtClean="0">
                <a:latin typeface="Cambria" pitchFamily="18" charset="0"/>
              </a:rPr>
              <a:t>oleh</a:t>
            </a:r>
            <a:r>
              <a:rPr lang="en-MY" sz="1800" dirty="0" smtClean="0">
                <a:latin typeface="Cambria" pitchFamily="18" charset="0"/>
              </a:rPr>
              <a:t> PPPA </a:t>
            </a:r>
            <a:r>
              <a:rPr lang="en-MY" sz="1800" dirty="0" err="1" smtClean="0">
                <a:latin typeface="Cambria" pitchFamily="18" charset="0"/>
              </a:rPr>
              <a:t>pada</a:t>
            </a:r>
            <a:r>
              <a:rPr lang="en-MY" sz="1800" dirty="0" smtClean="0">
                <a:latin typeface="Cambria" pitchFamily="18" charset="0"/>
              </a:rPr>
              <a:t> 1 </a:t>
            </a:r>
            <a:r>
              <a:rPr lang="en-MY" sz="1800" dirty="0" err="1" smtClean="0">
                <a:latin typeface="Cambria" pitchFamily="18" charset="0"/>
              </a:rPr>
              <a:t>Januari</a:t>
            </a:r>
            <a:r>
              <a:rPr lang="en-MY" sz="1800" dirty="0" smtClean="0">
                <a:latin typeface="Cambria" pitchFamily="18" charset="0"/>
              </a:rPr>
              <a:t> 2008 </a:t>
            </a:r>
            <a:r>
              <a:rPr lang="en-MY" sz="1800" dirty="0" err="1" smtClean="0">
                <a:latin typeface="Cambria" pitchFamily="18" charset="0"/>
              </a:rPr>
              <a:t>pada</a:t>
            </a:r>
            <a:r>
              <a:rPr lang="en-MY" sz="1800" dirty="0" smtClean="0">
                <a:latin typeface="Cambria" pitchFamily="18" charset="0"/>
              </a:rPr>
              <a:t> </a:t>
            </a:r>
            <a:r>
              <a:rPr lang="en-MY" sz="1800" dirty="0" err="1" smtClean="0">
                <a:latin typeface="Cambria" pitchFamily="18" charset="0"/>
              </a:rPr>
              <a:t>kos</a:t>
            </a:r>
            <a:r>
              <a:rPr lang="en-MY" sz="1800" dirty="0" smtClean="0">
                <a:latin typeface="Cambria" pitchFamily="18" charset="0"/>
              </a:rPr>
              <a:t> RM 25,000.00. </a:t>
            </a:r>
            <a:r>
              <a:rPr lang="en-MY" sz="1800" dirty="0" err="1" smtClean="0">
                <a:latin typeface="Cambria" pitchFamily="18" charset="0"/>
              </a:rPr>
              <a:t>Perabot</a:t>
            </a:r>
            <a:r>
              <a:rPr lang="en-MY" sz="1800" dirty="0" smtClean="0">
                <a:latin typeface="Cambria" pitchFamily="18" charset="0"/>
              </a:rPr>
              <a:t> </a:t>
            </a:r>
            <a:r>
              <a:rPr lang="en-MY" sz="1800" dirty="0" err="1" smtClean="0">
                <a:latin typeface="Cambria" pitchFamily="18" charset="0"/>
              </a:rPr>
              <a:t>itu</a:t>
            </a:r>
            <a:r>
              <a:rPr lang="en-MY" sz="1800" dirty="0" smtClean="0">
                <a:latin typeface="Cambria" pitchFamily="18" charset="0"/>
              </a:rPr>
              <a:t> </a:t>
            </a:r>
            <a:r>
              <a:rPr lang="en-MY" sz="1800" dirty="0" err="1" smtClean="0">
                <a:latin typeface="Cambria" pitchFamily="18" charset="0"/>
              </a:rPr>
              <a:t>disusutnilaikan</a:t>
            </a:r>
            <a:r>
              <a:rPr lang="en-MY" sz="1800" dirty="0" smtClean="0">
                <a:latin typeface="Cambria" pitchFamily="18" charset="0"/>
              </a:rPr>
              <a:t> </a:t>
            </a:r>
            <a:r>
              <a:rPr lang="en-MY" sz="1800" dirty="0" err="1" smtClean="0">
                <a:latin typeface="Cambria" pitchFamily="18" charset="0"/>
              </a:rPr>
              <a:t>dengan</a:t>
            </a:r>
            <a:r>
              <a:rPr lang="en-MY" sz="1800" dirty="0" smtClean="0">
                <a:latin typeface="Cambria" pitchFamily="18" charset="0"/>
              </a:rPr>
              <a:t> </a:t>
            </a:r>
            <a:r>
              <a:rPr lang="en-MY" sz="1800" dirty="0" err="1" smtClean="0">
                <a:latin typeface="Cambria" pitchFamily="18" charset="0"/>
              </a:rPr>
              <a:t>kadar</a:t>
            </a:r>
            <a:r>
              <a:rPr lang="en-MY" sz="1800" dirty="0" smtClean="0">
                <a:latin typeface="Cambria" pitchFamily="18" charset="0"/>
              </a:rPr>
              <a:t> 10% </a:t>
            </a:r>
            <a:r>
              <a:rPr lang="en-MY" sz="1800" dirty="0" err="1" smtClean="0">
                <a:latin typeface="Cambria" pitchFamily="18" charset="0"/>
              </a:rPr>
              <a:t>setahun</a:t>
            </a:r>
            <a:r>
              <a:rPr lang="en-MY" sz="1800" dirty="0" smtClean="0">
                <a:latin typeface="Cambria" pitchFamily="18" charset="0"/>
              </a:rPr>
              <a:t> </a:t>
            </a:r>
            <a:r>
              <a:rPr lang="en-MY" sz="1800" dirty="0" err="1" smtClean="0">
                <a:latin typeface="Cambria" pitchFamily="18" charset="0"/>
              </a:rPr>
              <a:t>dan</a:t>
            </a:r>
            <a:r>
              <a:rPr lang="en-MY" sz="1800" dirty="0" smtClean="0">
                <a:latin typeface="Cambria" pitchFamily="18" charset="0"/>
              </a:rPr>
              <a:t> </a:t>
            </a:r>
            <a:r>
              <a:rPr lang="en-MY" sz="1800" dirty="0" err="1" smtClean="0">
                <a:latin typeface="Cambria" pitchFamily="18" charset="0"/>
              </a:rPr>
              <a:t>mempunyai</a:t>
            </a:r>
            <a:r>
              <a:rPr lang="en-MY" sz="1800" dirty="0" smtClean="0">
                <a:latin typeface="Cambria" pitchFamily="18" charset="0"/>
              </a:rPr>
              <a:t> </a:t>
            </a:r>
            <a:r>
              <a:rPr lang="en-MY" sz="1800" dirty="0" err="1" smtClean="0">
                <a:latin typeface="Cambria" pitchFamily="18" charset="0"/>
              </a:rPr>
              <a:t>usia</a:t>
            </a:r>
            <a:r>
              <a:rPr lang="en-MY" sz="1800" dirty="0" smtClean="0">
                <a:latin typeface="Cambria" pitchFamily="18" charset="0"/>
              </a:rPr>
              <a:t> </a:t>
            </a:r>
            <a:r>
              <a:rPr lang="en-MY" sz="1800" dirty="0" err="1" smtClean="0">
                <a:latin typeface="Cambria" pitchFamily="18" charset="0"/>
              </a:rPr>
              <a:t>guna</a:t>
            </a:r>
            <a:r>
              <a:rPr lang="en-MY" sz="1800" dirty="0" smtClean="0">
                <a:latin typeface="Cambria" pitchFamily="18" charset="0"/>
              </a:rPr>
              <a:t> </a:t>
            </a:r>
            <a:r>
              <a:rPr lang="en-MY" sz="1800" dirty="0" err="1" smtClean="0">
                <a:latin typeface="Cambria" pitchFamily="18" charset="0"/>
              </a:rPr>
              <a:t>selama</a:t>
            </a:r>
            <a:r>
              <a:rPr lang="en-MY" sz="1800" dirty="0" smtClean="0">
                <a:latin typeface="Cambria" pitchFamily="18" charset="0"/>
              </a:rPr>
              <a:t> 10 </a:t>
            </a:r>
            <a:r>
              <a:rPr lang="en-MY" sz="1800" dirty="0" err="1" smtClean="0">
                <a:latin typeface="Cambria" pitchFamily="18" charset="0"/>
              </a:rPr>
              <a:t>tahun</a:t>
            </a:r>
            <a:r>
              <a:rPr lang="en-MY" sz="1800" dirty="0" smtClean="0">
                <a:latin typeface="Cambria" pitchFamily="18" charset="0"/>
              </a:rPr>
              <a:t>. </a:t>
            </a:r>
          </a:p>
          <a:p>
            <a:pPr marL="342900" lvl="1" indent="-342900">
              <a:buFont typeface="Wingdings" pitchFamily="2" charset="2"/>
              <a:buChar char="q"/>
              <a:defRPr/>
            </a:pPr>
            <a:r>
              <a:rPr lang="en-MY" sz="1800" dirty="0" err="1" smtClean="0">
                <a:latin typeface="Cambria" pitchFamily="18" charset="0"/>
              </a:rPr>
              <a:t>Pada</a:t>
            </a:r>
            <a:r>
              <a:rPr lang="en-MY" sz="1800" dirty="0" smtClean="0">
                <a:latin typeface="Cambria" pitchFamily="18" charset="0"/>
              </a:rPr>
              <a:t> 1 </a:t>
            </a:r>
            <a:r>
              <a:rPr lang="en-MY" sz="1800" dirty="0" err="1" smtClean="0">
                <a:latin typeface="Cambria" pitchFamily="18" charset="0"/>
              </a:rPr>
              <a:t>Januari</a:t>
            </a:r>
            <a:r>
              <a:rPr lang="en-MY" sz="1800" dirty="0" smtClean="0">
                <a:latin typeface="Cambria" pitchFamily="18" charset="0"/>
              </a:rPr>
              <a:t> 2012, </a:t>
            </a:r>
            <a:r>
              <a:rPr lang="en-MY" sz="1800" dirty="0" err="1" smtClean="0">
                <a:latin typeface="Cambria" pitchFamily="18" charset="0"/>
              </a:rPr>
              <a:t>perabot</a:t>
            </a:r>
            <a:r>
              <a:rPr lang="en-MY" sz="1800" dirty="0" smtClean="0">
                <a:latin typeface="Cambria" pitchFamily="18" charset="0"/>
              </a:rPr>
              <a:t> </a:t>
            </a:r>
            <a:r>
              <a:rPr lang="en-MY" sz="1800" dirty="0" err="1" smtClean="0">
                <a:latin typeface="Cambria" pitchFamily="18" charset="0"/>
              </a:rPr>
              <a:t>dijual</a:t>
            </a:r>
            <a:r>
              <a:rPr lang="en-MY" sz="1800" dirty="0" smtClean="0">
                <a:latin typeface="Cambria" pitchFamily="18" charset="0"/>
              </a:rPr>
              <a:t> </a:t>
            </a:r>
            <a:r>
              <a:rPr lang="en-MY" sz="1800" dirty="0" err="1" smtClean="0">
                <a:latin typeface="Cambria" pitchFamily="18" charset="0"/>
              </a:rPr>
              <a:t>dengan</a:t>
            </a:r>
            <a:r>
              <a:rPr lang="en-MY" sz="1800" dirty="0" smtClean="0">
                <a:latin typeface="Cambria" pitchFamily="18" charset="0"/>
              </a:rPr>
              <a:t> </a:t>
            </a:r>
            <a:r>
              <a:rPr lang="en-MY" sz="1800" dirty="0" err="1" smtClean="0">
                <a:latin typeface="Cambria" pitchFamily="18" charset="0"/>
              </a:rPr>
              <a:t>harga</a:t>
            </a:r>
            <a:r>
              <a:rPr lang="en-MY" sz="1800" dirty="0" smtClean="0">
                <a:latin typeface="Cambria" pitchFamily="18" charset="0"/>
              </a:rPr>
              <a:t> RM 20,000.00</a:t>
            </a:r>
            <a:endParaRPr lang="en-US" sz="1800" dirty="0">
              <a:latin typeface="Cambria" pitchFamily="18" charset="0"/>
            </a:endParaRPr>
          </a:p>
          <a:p>
            <a:pPr marL="342900" lvl="1" indent="-342900">
              <a:buFont typeface="Wingdings" pitchFamily="2" charset="2"/>
              <a:buChar char="q"/>
              <a:defRPr/>
            </a:pPr>
            <a:r>
              <a:rPr lang="en-US" sz="1800" dirty="0" err="1" smtClean="0">
                <a:latin typeface="Cambria" pitchFamily="18" charset="0"/>
              </a:rPr>
              <a:t>Pengiraan</a:t>
            </a:r>
            <a:endParaRPr lang="en-US" sz="1800" dirty="0" smtClean="0">
              <a:latin typeface="Cambria" pitchFamily="18" charset="0"/>
            </a:endParaRPr>
          </a:p>
          <a:p>
            <a:pPr marL="0" lvl="1" indent="0">
              <a:buFont typeface="Arial" pitchFamily="34" charset="0"/>
              <a:buNone/>
              <a:defRPr/>
            </a:pPr>
            <a:endParaRPr lang="en-US" sz="1800" dirty="0">
              <a:latin typeface="Cambria" pitchFamily="18" charset="0"/>
            </a:endParaRPr>
          </a:p>
          <a:p>
            <a:pPr marL="0" lvl="1" indent="0">
              <a:buFont typeface="Arial" pitchFamily="34" charset="0"/>
              <a:buNone/>
              <a:defRPr/>
            </a:pPr>
            <a:endParaRPr lang="en-US" sz="1800" dirty="0" smtClean="0">
              <a:latin typeface="Cambria" pitchFamily="18" charset="0"/>
            </a:endParaRPr>
          </a:p>
          <a:p>
            <a:pPr marL="0" lvl="1" indent="0">
              <a:buFont typeface="Arial" pitchFamily="34" charset="0"/>
              <a:buNone/>
              <a:defRPr/>
            </a:pPr>
            <a:endParaRPr lang="en-US" sz="1800" dirty="0">
              <a:latin typeface="Cambria" pitchFamily="18" charset="0"/>
            </a:endParaRPr>
          </a:p>
          <a:p>
            <a:pPr marL="0" lvl="1" indent="0">
              <a:buFont typeface="Arial" pitchFamily="34" charset="0"/>
              <a:buNone/>
              <a:defRPr/>
            </a:pPr>
            <a:endParaRPr lang="en-US" sz="1800" dirty="0" smtClean="0">
              <a:latin typeface="Cambria" pitchFamily="18" charset="0"/>
            </a:endParaRPr>
          </a:p>
          <a:p>
            <a:pPr marL="0" lvl="1" indent="0">
              <a:buFont typeface="Arial" pitchFamily="34" charset="0"/>
              <a:buNone/>
              <a:defRPr/>
            </a:pPr>
            <a:endParaRPr lang="en-US" sz="1800" dirty="0" smtClean="0">
              <a:latin typeface="Cambria" pitchFamily="18" charset="0"/>
            </a:endParaRPr>
          </a:p>
          <a:p>
            <a:pPr marL="342900" lvl="1" indent="-342900">
              <a:buFont typeface="Wingdings" pitchFamily="2" charset="2"/>
              <a:buChar char="q"/>
              <a:defRPr/>
            </a:pPr>
            <a:endParaRPr lang="en-US" sz="1800" dirty="0">
              <a:latin typeface="Cambria" pitchFamily="18" charset="0"/>
            </a:endParaRPr>
          </a:p>
          <a:p>
            <a:pPr marL="0" lvl="1" indent="0">
              <a:buFont typeface="Arial" pitchFamily="34" charset="0"/>
              <a:buNone/>
              <a:defRPr/>
            </a:pPr>
            <a:endParaRPr lang="en-US" sz="1800" dirty="0" smtClean="0">
              <a:latin typeface="Cambria" pitchFamily="18" charset="0"/>
            </a:endParaRPr>
          </a:p>
          <a:p>
            <a:pPr marL="342900" lvl="1" indent="-342900">
              <a:buFont typeface="Wingdings" pitchFamily="2" charset="2"/>
              <a:buChar char="q"/>
              <a:defRPr/>
            </a:pPr>
            <a:endParaRPr lang="en-US" sz="1800" dirty="0">
              <a:latin typeface="Cambria" pitchFamily="18" charset="0"/>
            </a:endParaRPr>
          </a:p>
          <a:p>
            <a:pPr marL="342900" lvl="1" indent="-342900">
              <a:buFont typeface="Wingdings" pitchFamily="2" charset="2"/>
              <a:buChar char="q"/>
              <a:defRPr/>
            </a:pPr>
            <a:endParaRPr lang="en-US" sz="1800" dirty="0" smtClean="0">
              <a:latin typeface="Cambria" pitchFamily="18" charset="0"/>
            </a:endParaRPr>
          </a:p>
          <a:p>
            <a:pPr marL="342900" lvl="1" indent="-342900">
              <a:buFont typeface="Wingdings" pitchFamily="2" charset="2"/>
              <a:buChar char="q"/>
              <a:defRPr/>
            </a:pPr>
            <a:endParaRPr lang="en-US" sz="1800" dirty="0">
              <a:latin typeface="Cambria" pitchFamily="18" charset="0"/>
            </a:endParaRPr>
          </a:p>
        </p:txBody>
      </p:sp>
      <p:sp>
        <p:nvSpPr>
          <p:cNvPr id="8" name="Minus 7"/>
          <p:cNvSpPr/>
          <p:nvPr/>
        </p:nvSpPr>
        <p:spPr>
          <a:xfrm>
            <a:off x="4355976" y="3069531"/>
            <a:ext cx="347662" cy="142875"/>
          </a:xfrm>
          <a:prstGeom prst="mathMinus">
            <a:avLst/>
          </a:prstGeom>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9" name="Rectangle 8"/>
          <p:cNvSpPr/>
          <p:nvPr/>
        </p:nvSpPr>
        <p:spPr>
          <a:xfrm>
            <a:off x="540892" y="3464818"/>
            <a:ext cx="2482850"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err="1">
                <a:solidFill>
                  <a:schemeClr val="tx1"/>
                </a:solidFill>
                <a:latin typeface="Cambria" pitchFamily="18" charset="0"/>
              </a:rPr>
              <a:t>Untung</a:t>
            </a:r>
            <a:r>
              <a:rPr lang="en-US" b="1" dirty="0">
                <a:solidFill>
                  <a:schemeClr val="tx1"/>
                </a:solidFill>
                <a:latin typeface="Cambria" pitchFamily="18" charset="0"/>
              </a:rPr>
              <a:t>/</a:t>
            </a:r>
            <a:r>
              <a:rPr lang="en-US" b="1" dirty="0" err="1">
                <a:solidFill>
                  <a:schemeClr val="tx1"/>
                </a:solidFill>
                <a:latin typeface="Cambria" pitchFamily="18" charset="0"/>
              </a:rPr>
              <a:t>rugi</a:t>
            </a:r>
            <a:endParaRPr lang="en-MY" b="1" dirty="0">
              <a:solidFill>
                <a:schemeClr val="tx1"/>
              </a:solidFill>
              <a:latin typeface="Cambria" pitchFamily="18" charset="0"/>
            </a:endParaRPr>
          </a:p>
        </p:txBody>
      </p:sp>
      <p:sp>
        <p:nvSpPr>
          <p:cNvPr id="10" name="Rectangle 9"/>
          <p:cNvSpPr/>
          <p:nvPr/>
        </p:nvSpPr>
        <p:spPr>
          <a:xfrm>
            <a:off x="2987824" y="3464818"/>
            <a:ext cx="1717675"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err="1">
                <a:solidFill>
                  <a:schemeClr val="tx1"/>
                </a:solidFill>
                <a:latin typeface="Cambria" pitchFamily="18" charset="0"/>
              </a:rPr>
              <a:t>Nilai</a:t>
            </a:r>
            <a:r>
              <a:rPr lang="en-US" b="1" dirty="0">
                <a:solidFill>
                  <a:schemeClr val="tx1"/>
                </a:solidFill>
                <a:latin typeface="Cambria" pitchFamily="18" charset="0"/>
              </a:rPr>
              <a:t> </a:t>
            </a:r>
            <a:r>
              <a:rPr lang="en-US" b="1" dirty="0" err="1">
                <a:solidFill>
                  <a:schemeClr val="tx1"/>
                </a:solidFill>
                <a:latin typeface="Cambria" pitchFamily="18" charset="0"/>
              </a:rPr>
              <a:t>Buku</a:t>
            </a:r>
            <a:endParaRPr lang="en-MY" b="1" dirty="0">
              <a:solidFill>
                <a:schemeClr val="tx1"/>
              </a:solidFill>
              <a:latin typeface="Cambria" pitchFamily="18" charset="0"/>
            </a:endParaRPr>
          </a:p>
        </p:txBody>
      </p:sp>
      <p:sp>
        <p:nvSpPr>
          <p:cNvPr id="13" name="Rectangle 12"/>
          <p:cNvSpPr/>
          <p:nvPr/>
        </p:nvSpPr>
        <p:spPr>
          <a:xfrm>
            <a:off x="5004048" y="3464818"/>
            <a:ext cx="3168650"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err="1">
                <a:solidFill>
                  <a:schemeClr val="tx1"/>
                </a:solidFill>
                <a:latin typeface="Cambria" pitchFamily="18" charset="0"/>
              </a:rPr>
              <a:t>Tunai</a:t>
            </a:r>
            <a:r>
              <a:rPr lang="en-US" b="1" dirty="0">
                <a:solidFill>
                  <a:schemeClr val="tx1"/>
                </a:solidFill>
                <a:latin typeface="Cambria" pitchFamily="18" charset="0"/>
              </a:rPr>
              <a:t> yang </a:t>
            </a:r>
            <a:r>
              <a:rPr lang="en-US" b="1" dirty="0" err="1">
                <a:solidFill>
                  <a:schemeClr val="tx1"/>
                </a:solidFill>
                <a:latin typeface="Cambria" pitchFamily="18" charset="0"/>
              </a:rPr>
              <a:t>diterima</a:t>
            </a:r>
            <a:r>
              <a:rPr lang="en-US" b="1" dirty="0">
                <a:solidFill>
                  <a:schemeClr val="tx1"/>
                </a:solidFill>
                <a:latin typeface="Cambria" pitchFamily="18" charset="0"/>
              </a:rPr>
              <a:t> </a:t>
            </a:r>
            <a:r>
              <a:rPr lang="en-US" b="1" dirty="0" err="1">
                <a:solidFill>
                  <a:schemeClr val="tx1"/>
                </a:solidFill>
                <a:latin typeface="Cambria" pitchFamily="18" charset="0"/>
              </a:rPr>
              <a:t>dari</a:t>
            </a:r>
            <a:r>
              <a:rPr lang="en-US" b="1" dirty="0">
                <a:solidFill>
                  <a:schemeClr val="tx1"/>
                </a:solidFill>
                <a:latin typeface="Cambria" pitchFamily="18" charset="0"/>
              </a:rPr>
              <a:t> </a:t>
            </a:r>
            <a:r>
              <a:rPr lang="en-US" b="1" dirty="0" err="1">
                <a:solidFill>
                  <a:schemeClr val="tx1"/>
                </a:solidFill>
                <a:latin typeface="Cambria" pitchFamily="18" charset="0"/>
              </a:rPr>
              <a:t>jualan</a:t>
            </a:r>
            <a:r>
              <a:rPr lang="en-US" b="1" dirty="0">
                <a:solidFill>
                  <a:schemeClr val="tx1"/>
                </a:solidFill>
                <a:latin typeface="Cambria" pitchFamily="18" charset="0"/>
              </a:rPr>
              <a:t> </a:t>
            </a:r>
            <a:r>
              <a:rPr lang="en-US" b="1" dirty="0" err="1">
                <a:solidFill>
                  <a:schemeClr val="tx1"/>
                </a:solidFill>
                <a:latin typeface="Cambria" pitchFamily="18" charset="0"/>
              </a:rPr>
              <a:t>aset</a:t>
            </a:r>
            <a:r>
              <a:rPr lang="en-US" b="1" dirty="0">
                <a:solidFill>
                  <a:schemeClr val="tx1"/>
                </a:solidFill>
                <a:latin typeface="Cambria" pitchFamily="18" charset="0"/>
              </a:rPr>
              <a:t> lama</a:t>
            </a:r>
            <a:endParaRPr lang="en-MY" b="1" dirty="0">
              <a:solidFill>
                <a:schemeClr val="tx1"/>
              </a:solidFill>
              <a:latin typeface="Cambria" pitchFamily="18" charset="0"/>
            </a:endParaRPr>
          </a:p>
        </p:txBody>
      </p:sp>
      <p:sp>
        <p:nvSpPr>
          <p:cNvPr id="20" name="Rectangle 19"/>
          <p:cNvSpPr/>
          <p:nvPr/>
        </p:nvSpPr>
        <p:spPr>
          <a:xfrm>
            <a:off x="540892" y="4149031"/>
            <a:ext cx="2173287"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err="1">
                <a:solidFill>
                  <a:schemeClr val="tx1"/>
                </a:solidFill>
                <a:latin typeface="Cambria" pitchFamily="18" charset="0"/>
              </a:rPr>
              <a:t>Nilai</a:t>
            </a:r>
            <a:r>
              <a:rPr lang="en-US" b="1" dirty="0">
                <a:solidFill>
                  <a:schemeClr val="tx1"/>
                </a:solidFill>
                <a:latin typeface="Cambria" pitchFamily="18" charset="0"/>
              </a:rPr>
              <a:t> </a:t>
            </a:r>
            <a:r>
              <a:rPr lang="en-US" b="1" dirty="0" err="1">
                <a:solidFill>
                  <a:schemeClr val="tx1"/>
                </a:solidFill>
                <a:latin typeface="Cambria" pitchFamily="18" charset="0"/>
              </a:rPr>
              <a:t>Buku</a:t>
            </a:r>
            <a:endParaRPr lang="en-MY" b="1" dirty="0">
              <a:solidFill>
                <a:schemeClr val="tx1"/>
              </a:solidFill>
              <a:latin typeface="Cambria" pitchFamily="18" charset="0"/>
            </a:endParaRPr>
          </a:p>
        </p:txBody>
      </p:sp>
      <p:sp>
        <p:nvSpPr>
          <p:cNvPr id="33" name="Rectangle 32"/>
          <p:cNvSpPr/>
          <p:nvPr/>
        </p:nvSpPr>
        <p:spPr>
          <a:xfrm>
            <a:off x="540892" y="2780606"/>
            <a:ext cx="1584325"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err="1">
                <a:solidFill>
                  <a:schemeClr val="tx1"/>
                </a:solidFill>
                <a:latin typeface="Cambria" pitchFamily="18" charset="0"/>
              </a:rPr>
              <a:t>Nilai</a:t>
            </a:r>
            <a:r>
              <a:rPr lang="en-US" b="1" dirty="0">
                <a:solidFill>
                  <a:schemeClr val="tx1"/>
                </a:solidFill>
                <a:latin typeface="Cambria" pitchFamily="18" charset="0"/>
              </a:rPr>
              <a:t> </a:t>
            </a:r>
            <a:r>
              <a:rPr lang="en-US" b="1" dirty="0" err="1">
                <a:solidFill>
                  <a:schemeClr val="tx1"/>
                </a:solidFill>
                <a:latin typeface="Cambria" pitchFamily="18" charset="0"/>
              </a:rPr>
              <a:t>Buku</a:t>
            </a:r>
            <a:endParaRPr lang="en-MY" b="1" dirty="0">
              <a:solidFill>
                <a:schemeClr val="tx1"/>
              </a:solidFill>
              <a:latin typeface="Cambria" pitchFamily="18" charset="0"/>
            </a:endParaRPr>
          </a:p>
        </p:txBody>
      </p:sp>
      <p:sp>
        <p:nvSpPr>
          <p:cNvPr id="34" name="Rectangle 33"/>
          <p:cNvSpPr/>
          <p:nvPr/>
        </p:nvSpPr>
        <p:spPr>
          <a:xfrm>
            <a:off x="2987824" y="2741230"/>
            <a:ext cx="4845050" cy="719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latin typeface="Cambria" pitchFamily="18" charset="0"/>
              </a:rPr>
              <a:t>Kos </a:t>
            </a:r>
            <a:r>
              <a:rPr lang="en-US" b="1" dirty="0" err="1" smtClean="0">
                <a:solidFill>
                  <a:schemeClr val="tx1"/>
                </a:solidFill>
                <a:latin typeface="Cambria" pitchFamily="18" charset="0"/>
              </a:rPr>
              <a:t>asal</a:t>
            </a:r>
            <a:r>
              <a:rPr lang="en-US" b="1" dirty="0" smtClean="0">
                <a:solidFill>
                  <a:schemeClr val="tx1"/>
                </a:solidFill>
                <a:latin typeface="Cambria" pitchFamily="18" charset="0"/>
              </a:rPr>
              <a:t>                     </a:t>
            </a:r>
            <a:r>
              <a:rPr lang="en-US" b="1" dirty="0" err="1">
                <a:solidFill>
                  <a:schemeClr val="tx1"/>
                </a:solidFill>
                <a:latin typeface="Cambria" pitchFamily="18" charset="0"/>
              </a:rPr>
              <a:t>susutnilai</a:t>
            </a:r>
            <a:r>
              <a:rPr lang="en-US" b="1" dirty="0">
                <a:solidFill>
                  <a:schemeClr val="tx1"/>
                </a:solidFill>
                <a:latin typeface="Cambria" pitchFamily="18" charset="0"/>
              </a:rPr>
              <a:t> </a:t>
            </a:r>
            <a:r>
              <a:rPr lang="en-US" b="1" dirty="0" err="1">
                <a:solidFill>
                  <a:schemeClr val="tx1"/>
                </a:solidFill>
                <a:latin typeface="Cambria" pitchFamily="18" charset="0"/>
              </a:rPr>
              <a:t>terkumpul</a:t>
            </a:r>
            <a:endParaRPr lang="en-MY" b="1" dirty="0">
              <a:solidFill>
                <a:schemeClr val="tx1"/>
              </a:solidFill>
              <a:latin typeface="Cambria" pitchFamily="18" charset="0"/>
            </a:endParaRPr>
          </a:p>
        </p:txBody>
      </p:sp>
      <p:sp>
        <p:nvSpPr>
          <p:cNvPr id="35" name="Equal 34"/>
          <p:cNvSpPr/>
          <p:nvPr/>
        </p:nvSpPr>
        <p:spPr>
          <a:xfrm>
            <a:off x="2639145" y="2997647"/>
            <a:ext cx="420687" cy="287337"/>
          </a:xfrm>
          <a:prstGeom prst="mathEqual">
            <a:avLst>
              <a:gd name="adj1" fmla="val 23520"/>
              <a:gd name="adj2" fmla="val 2584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accent5">
                  <a:lumMod val="50000"/>
                </a:schemeClr>
              </a:solidFill>
            </a:endParaRPr>
          </a:p>
        </p:txBody>
      </p:sp>
      <p:sp>
        <p:nvSpPr>
          <p:cNvPr id="39" name="Rectangle 38"/>
          <p:cNvSpPr/>
          <p:nvPr/>
        </p:nvSpPr>
        <p:spPr>
          <a:xfrm>
            <a:off x="515492" y="5369818"/>
            <a:ext cx="1609725" cy="719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err="1">
                <a:solidFill>
                  <a:schemeClr val="tx1"/>
                </a:solidFill>
                <a:latin typeface="Cambria" pitchFamily="18" charset="0"/>
              </a:rPr>
              <a:t>Untung</a:t>
            </a:r>
            <a:r>
              <a:rPr lang="en-US" b="1" dirty="0">
                <a:solidFill>
                  <a:schemeClr val="tx1"/>
                </a:solidFill>
                <a:latin typeface="Cambria" pitchFamily="18" charset="0"/>
              </a:rPr>
              <a:t>/</a:t>
            </a:r>
            <a:r>
              <a:rPr lang="en-US" b="1" dirty="0" err="1">
                <a:solidFill>
                  <a:schemeClr val="tx1"/>
                </a:solidFill>
                <a:latin typeface="Cambria" pitchFamily="18" charset="0"/>
              </a:rPr>
              <a:t>rugi</a:t>
            </a:r>
            <a:endParaRPr lang="en-MY" b="1" dirty="0">
              <a:solidFill>
                <a:schemeClr val="tx1"/>
              </a:solidFill>
              <a:latin typeface="Cambria" pitchFamily="18" charset="0"/>
            </a:endParaRPr>
          </a:p>
        </p:txBody>
      </p:sp>
      <p:sp>
        <p:nvSpPr>
          <p:cNvPr id="26" name="Equal 25"/>
          <p:cNvSpPr/>
          <p:nvPr/>
        </p:nvSpPr>
        <p:spPr>
          <a:xfrm>
            <a:off x="2622897" y="3681511"/>
            <a:ext cx="420687" cy="287337"/>
          </a:xfrm>
          <a:prstGeom prst="mathEqual">
            <a:avLst>
              <a:gd name="adj1" fmla="val 23520"/>
              <a:gd name="adj2" fmla="val 2584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accent5">
                  <a:lumMod val="50000"/>
                </a:schemeClr>
              </a:solidFill>
            </a:endParaRPr>
          </a:p>
        </p:txBody>
      </p:sp>
      <p:sp>
        <p:nvSpPr>
          <p:cNvPr id="27" name="Minus 26"/>
          <p:cNvSpPr/>
          <p:nvPr/>
        </p:nvSpPr>
        <p:spPr>
          <a:xfrm>
            <a:off x="4427984" y="3756264"/>
            <a:ext cx="347662" cy="142875"/>
          </a:xfrm>
          <a:prstGeom prst="mathMinus">
            <a:avLst/>
          </a:prstGeom>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9" name="Equal 28"/>
          <p:cNvSpPr/>
          <p:nvPr/>
        </p:nvSpPr>
        <p:spPr>
          <a:xfrm>
            <a:off x="2603837" y="4380912"/>
            <a:ext cx="420687" cy="287337"/>
          </a:xfrm>
          <a:prstGeom prst="mathEqual">
            <a:avLst>
              <a:gd name="adj1" fmla="val 23520"/>
              <a:gd name="adj2" fmla="val 2584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accent5">
                  <a:lumMod val="50000"/>
                </a:schemeClr>
              </a:solidFill>
            </a:endParaRPr>
          </a:p>
        </p:txBody>
      </p:sp>
      <p:sp>
        <p:nvSpPr>
          <p:cNvPr id="30" name="Equal 29"/>
          <p:cNvSpPr/>
          <p:nvPr/>
        </p:nvSpPr>
        <p:spPr>
          <a:xfrm>
            <a:off x="2556471" y="4981674"/>
            <a:ext cx="420687" cy="287337"/>
          </a:xfrm>
          <a:prstGeom prst="mathEqual">
            <a:avLst>
              <a:gd name="adj1" fmla="val 23520"/>
              <a:gd name="adj2" fmla="val 2584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accent5">
                  <a:lumMod val="50000"/>
                </a:schemeClr>
              </a:solidFill>
            </a:endParaRPr>
          </a:p>
        </p:txBody>
      </p:sp>
      <p:sp>
        <p:nvSpPr>
          <p:cNvPr id="31" name="Equal 30"/>
          <p:cNvSpPr/>
          <p:nvPr/>
        </p:nvSpPr>
        <p:spPr>
          <a:xfrm>
            <a:off x="2583518" y="5612148"/>
            <a:ext cx="420687" cy="287337"/>
          </a:xfrm>
          <a:prstGeom prst="mathEqual">
            <a:avLst>
              <a:gd name="adj1" fmla="val 23520"/>
              <a:gd name="adj2" fmla="val 2584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accent5">
                  <a:lumMod val="50000"/>
                </a:schemeClr>
              </a:solidFill>
            </a:endParaRPr>
          </a:p>
        </p:txBody>
      </p:sp>
    </p:spTree>
    <p:extLst>
      <p:ext uri="{BB962C8B-B14F-4D97-AF65-F5344CB8AC3E}">
        <p14:creationId xmlns:p14="http://schemas.microsoft.com/office/powerpoint/2010/main" val="142115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847725"/>
            <a:ext cx="8229600" cy="1143000"/>
          </a:xfrm>
        </p:spPr>
        <p:txBody>
          <a:bodyPr/>
          <a:lstStyle/>
          <a:p>
            <a:r>
              <a:rPr lang="en-US" sz="2400" b="1" dirty="0" smtClean="0">
                <a:latin typeface="Cambria" pitchFamily="18" charset="0"/>
              </a:rPr>
              <a:t>PELUPUSAN HARTANAH LOJI DAN PERALATAN</a:t>
            </a:r>
            <a:endParaRPr lang="en-MY" sz="2400" dirty="0" smtClean="0"/>
          </a:p>
        </p:txBody>
      </p:sp>
      <p:sp>
        <p:nvSpPr>
          <p:cNvPr id="4" name="Rectangle 3"/>
          <p:cNvSpPr/>
          <p:nvPr/>
        </p:nvSpPr>
        <p:spPr>
          <a:xfrm>
            <a:off x="3851275" y="2852738"/>
            <a:ext cx="1871663" cy="64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Cambria" pitchFamily="18" charset="0"/>
              </a:rPr>
              <a:t>Nilai</a:t>
            </a:r>
            <a:r>
              <a:rPr lang="en-US" b="1" dirty="0">
                <a:solidFill>
                  <a:schemeClr val="tx1"/>
                </a:solidFill>
                <a:latin typeface="Cambria" pitchFamily="18" charset="0"/>
              </a:rPr>
              <a:t> </a:t>
            </a:r>
            <a:r>
              <a:rPr lang="en-US" b="1" dirty="0" err="1">
                <a:solidFill>
                  <a:schemeClr val="tx1"/>
                </a:solidFill>
                <a:latin typeface="Cambria" pitchFamily="18" charset="0"/>
              </a:rPr>
              <a:t>Buku</a:t>
            </a:r>
            <a:endParaRPr lang="en-MY" b="1" dirty="0">
              <a:solidFill>
                <a:schemeClr val="tx1"/>
              </a:solidFill>
              <a:latin typeface="Cambria" pitchFamily="18" charset="0"/>
            </a:endParaRPr>
          </a:p>
        </p:txBody>
      </p:sp>
      <p:sp>
        <p:nvSpPr>
          <p:cNvPr id="7" name="Rectangle 6"/>
          <p:cNvSpPr/>
          <p:nvPr/>
        </p:nvSpPr>
        <p:spPr>
          <a:xfrm>
            <a:off x="971550" y="2781300"/>
            <a:ext cx="18732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Cambria" pitchFamily="18" charset="0"/>
              </a:rPr>
              <a:t>Tunai</a:t>
            </a:r>
            <a:r>
              <a:rPr lang="en-US" b="1" dirty="0">
                <a:solidFill>
                  <a:schemeClr val="tx1"/>
                </a:solidFill>
                <a:latin typeface="Cambria" pitchFamily="18" charset="0"/>
              </a:rPr>
              <a:t> </a:t>
            </a:r>
            <a:r>
              <a:rPr lang="en-US" b="1" dirty="0" err="1">
                <a:solidFill>
                  <a:schemeClr val="tx1"/>
                </a:solidFill>
                <a:latin typeface="Cambria" pitchFamily="18" charset="0"/>
              </a:rPr>
              <a:t>diterima</a:t>
            </a:r>
            <a:endParaRPr lang="en-MY" b="1" dirty="0">
              <a:solidFill>
                <a:schemeClr val="tx1"/>
              </a:solidFill>
              <a:latin typeface="Cambria" pitchFamily="18" charset="0"/>
            </a:endParaRPr>
          </a:p>
        </p:txBody>
      </p:sp>
      <p:sp>
        <p:nvSpPr>
          <p:cNvPr id="8" name="Rectangle 7"/>
          <p:cNvSpPr/>
          <p:nvPr/>
        </p:nvSpPr>
        <p:spPr>
          <a:xfrm>
            <a:off x="3851275" y="3860800"/>
            <a:ext cx="1871663"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Cambria" pitchFamily="18" charset="0"/>
              </a:rPr>
              <a:t>Nilai</a:t>
            </a:r>
            <a:r>
              <a:rPr lang="en-US" b="1" dirty="0">
                <a:solidFill>
                  <a:schemeClr val="tx1"/>
                </a:solidFill>
                <a:latin typeface="Cambria" pitchFamily="18" charset="0"/>
              </a:rPr>
              <a:t> </a:t>
            </a:r>
            <a:r>
              <a:rPr lang="en-US" b="1" dirty="0" err="1">
                <a:solidFill>
                  <a:schemeClr val="tx1"/>
                </a:solidFill>
                <a:latin typeface="Cambria" pitchFamily="18" charset="0"/>
              </a:rPr>
              <a:t>Buku</a:t>
            </a:r>
            <a:endParaRPr lang="en-MY" b="1" dirty="0">
              <a:solidFill>
                <a:schemeClr val="tx1"/>
              </a:solidFill>
              <a:latin typeface="Cambria" pitchFamily="18" charset="0"/>
            </a:endParaRPr>
          </a:p>
        </p:txBody>
      </p:sp>
      <p:sp>
        <p:nvSpPr>
          <p:cNvPr id="9" name="Rectangle 8"/>
          <p:cNvSpPr/>
          <p:nvPr/>
        </p:nvSpPr>
        <p:spPr>
          <a:xfrm>
            <a:off x="927100" y="3789363"/>
            <a:ext cx="18732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Cambria" pitchFamily="18" charset="0"/>
              </a:rPr>
              <a:t>Tunai</a:t>
            </a:r>
            <a:r>
              <a:rPr lang="en-US" b="1" dirty="0">
                <a:solidFill>
                  <a:schemeClr val="tx1"/>
                </a:solidFill>
                <a:latin typeface="Cambria" pitchFamily="18" charset="0"/>
              </a:rPr>
              <a:t> </a:t>
            </a:r>
            <a:r>
              <a:rPr lang="en-US" b="1" dirty="0" err="1">
                <a:solidFill>
                  <a:schemeClr val="tx1"/>
                </a:solidFill>
                <a:latin typeface="Cambria" pitchFamily="18" charset="0"/>
              </a:rPr>
              <a:t>diterima</a:t>
            </a:r>
            <a:endParaRPr lang="en-MY" b="1" dirty="0">
              <a:solidFill>
                <a:schemeClr val="tx1"/>
              </a:solidFill>
              <a:latin typeface="Cambria" pitchFamily="18" charset="0"/>
            </a:endParaRPr>
          </a:p>
        </p:txBody>
      </p:sp>
      <p:sp>
        <p:nvSpPr>
          <p:cNvPr id="12" name="Half Frame 11"/>
          <p:cNvSpPr/>
          <p:nvPr/>
        </p:nvSpPr>
        <p:spPr>
          <a:xfrm rot="8244947">
            <a:off x="2838450" y="3879850"/>
            <a:ext cx="469900" cy="511175"/>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tx1"/>
              </a:solidFill>
            </a:endParaRPr>
          </a:p>
        </p:txBody>
      </p:sp>
      <p:sp>
        <p:nvSpPr>
          <p:cNvPr id="13" name="Half Frame 12"/>
          <p:cNvSpPr/>
          <p:nvPr/>
        </p:nvSpPr>
        <p:spPr>
          <a:xfrm rot="18819073">
            <a:off x="3099595" y="2942431"/>
            <a:ext cx="468312" cy="511175"/>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chemeClr val="tx1"/>
              </a:solidFill>
            </a:endParaRPr>
          </a:p>
        </p:txBody>
      </p:sp>
      <p:sp>
        <p:nvSpPr>
          <p:cNvPr id="16" name="Striped Right Arrow 15"/>
          <p:cNvSpPr/>
          <p:nvPr/>
        </p:nvSpPr>
        <p:spPr>
          <a:xfrm>
            <a:off x="5940425" y="2898775"/>
            <a:ext cx="576263" cy="3603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17" name="Striped Right Arrow 16"/>
          <p:cNvSpPr/>
          <p:nvPr/>
        </p:nvSpPr>
        <p:spPr>
          <a:xfrm>
            <a:off x="5970588" y="4051300"/>
            <a:ext cx="576262" cy="3603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Tree>
    <p:extLst>
      <p:ext uri="{BB962C8B-B14F-4D97-AF65-F5344CB8AC3E}">
        <p14:creationId xmlns:p14="http://schemas.microsoft.com/office/powerpoint/2010/main" val="121913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23528" y="485800"/>
            <a:ext cx="8229600" cy="1143000"/>
          </a:xfrm>
        </p:spPr>
        <p:txBody>
          <a:bodyPr/>
          <a:lstStyle/>
          <a:p>
            <a:r>
              <a:rPr lang="en-US" sz="2800" b="1" dirty="0" smtClean="0">
                <a:latin typeface="Cambria" pitchFamily="18" charset="0"/>
              </a:rPr>
              <a:t>PELUPUSAN </a:t>
            </a:r>
            <a:r>
              <a:rPr lang="en-US" sz="2800" dirty="0" smtClean="0">
                <a:latin typeface="Cambria" pitchFamily="18" charset="0"/>
              </a:rPr>
              <a:t>HARTANAH LOJI DAN PERALATAN</a:t>
            </a:r>
            <a:endParaRPr lang="en-MY" sz="2800" dirty="0" smtClean="0"/>
          </a:p>
        </p:txBody>
      </p:sp>
      <p:sp>
        <p:nvSpPr>
          <p:cNvPr id="58371" name="Content Placeholder 2"/>
          <p:cNvSpPr>
            <a:spLocks noGrp="1"/>
          </p:cNvSpPr>
          <p:nvPr>
            <p:ph idx="1"/>
          </p:nvPr>
        </p:nvSpPr>
        <p:spPr>
          <a:xfrm>
            <a:off x="331466" y="748482"/>
            <a:ext cx="8229600" cy="5318125"/>
          </a:xfrm>
          <a:noFill/>
          <a:ln>
            <a:noFill/>
          </a:ln>
        </p:spPr>
        <p:txBody>
          <a:bodyPr/>
          <a:lstStyle/>
          <a:p>
            <a:pPr marL="0" lvl="1" indent="0">
              <a:buFont typeface="Arial" charset="0"/>
              <a:buNone/>
            </a:pPr>
            <a:endParaRPr lang="en-US" sz="1800" smtClean="0">
              <a:latin typeface="Cambria" pitchFamily="18" charset="0"/>
            </a:endParaRPr>
          </a:p>
          <a:p>
            <a:pPr marL="0" lvl="1" indent="0">
              <a:buFont typeface="Arial" charset="0"/>
              <a:buNone/>
            </a:pPr>
            <a:endParaRPr lang="en-US" sz="1800" smtClean="0">
              <a:latin typeface="Cambria" pitchFamily="18" charset="0"/>
            </a:endParaRPr>
          </a:p>
          <a:p>
            <a:pPr marL="0" lvl="1" indent="0">
              <a:buFont typeface="Arial" charset="0"/>
              <a:buNone/>
            </a:pPr>
            <a:endParaRPr lang="en-US" sz="1800" smtClean="0">
              <a:latin typeface="Cambria" pitchFamily="18" charset="0"/>
            </a:endParaRPr>
          </a:p>
          <a:p>
            <a:pPr marL="0" lvl="1" indent="0">
              <a:buFont typeface="Arial" charset="0"/>
              <a:buNone/>
            </a:pPr>
            <a:endParaRPr lang="en-US" sz="1800" smtClean="0">
              <a:latin typeface="Cambria" pitchFamily="18" charset="0"/>
            </a:endParaRPr>
          </a:p>
          <a:p>
            <a:pPr marL="0" lvl="1" indent="0">
              <a:buFont typeface="Arial" charset="0"/>
              <a:buNone/>
            </a:pPr>
            <a:endParaRPr lang="en-MY" sz="1800" smtClean="0">
              <a:latin typeface="Cambria" pitchFamily="18" charset="0"/>
            </a:endParaRPr>
          </a:p>
          <a:p>
            <a:endParaRPr lang="en-MY" sz="1800" smtClean="0"/>
          </a:p>
          <a:p>
            <a:endParaRPr lang="en-US" sz="1800" smtClean="0"/>
          </a:p>
          <a:p>
            <a:endParaRPr lang="en-US" sz="1800" smtClean="0"/>
          </a:p>
          <a:p>
            <a:endParaRPr lang="en-US" sz="1800" smtClean="0"/>
          </a:p>
          <a:p>
            <a:endParaRPr lang="en-MY" sz="1800" smtClean="0"/>
          </a:p>
          <a:p>
            <a:endParaRPr lang="en-MY" sz="1800" smtClean="0"/>
          </a:p>
        </p:txBody>
      </p:sp>
      <p:sp>
        <p:nvSpPr>
          <p:cNvPr id="4" name="Rectangle 3"/>
          <p:cNvSpPr/>
          <p:nvPr/>
        </p:nvSpPr>
        <p:spPr>
          <a:xfrm>
            <a:off x="550541" y="1485082"/>
            <a:ext cx="3240087" cy="719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Cambria" pitchFamily="18" charset="0"/>
              </a:rPr>
              <a:t>Jika</a:t>
            </a:r>
            <a:r>
              <a:rPr lang="en-US" b="1" dirty="0">
                <a:solidFill>
                  <a:schemeClr val="tx1"/>
                </a:solidFill>
                <a:latin typeface="Cambria" pitchFamily="18" charset="0"/>
              </a:rPr>
              <a:t> </a:t>
            </a:r>
            <a:r>
              <a:rPr lang="en-US" b="1" dirty="0" err="1">
                <a:solidFill>
                  <a:schemeClr val="tx1"/>
                </a:solidFill>
                <a:latin typeface="Cambria" pitchFamily="18" charset="0"/>
              </a:rPr>
              <a:t>aset</a:t>
            </a:r>
            <a:r>
              <a:rPr lang="en-US" b="1" dirty="0">
                <a:solidFill>
                  <a:schemeClr val="tx1"/>
                </a:solidFill>
                <a:latin typeface="Cambria" pitchFamily="18" charset="0"/>
              </a:rPr>
              <a:t> </a:t>
            </a:r>
            <a:r>
              <a:rPr lang="en-US" b="1" dirty="0" err="1">
                <a:solidFill>
                  <a:schemeClr val="tx1"/>
                </a:solidFill>
                <a:latin typeface="Cambria" pitchFamily="18" charset="0"/>
              </a:rPr>
              <a:t>tidak</a:t>
            </a:r>
            <a:r>
              <a:rPr lang="en-US" b="1" dirty="0">
                <a:solidFill>
                  <a:schemeClr val="tx1"/>
                </a:solidFill>
                <a:latin typeface="Cambria" pitchFamily="18" charset="0"/>
              </a:rPr>
              <a:t> </a:t>
            </a:r>
            <a:r>
              <a:rPr lang="en-US" b="1" dirty="0" err="1">
                <a:solidFill>
                  <a:schemeClr val="tx1"/>
                </a:solidFill>
                <a:latin typeface="Cambria" pitchFamily="18" charset="0"/>
              </a:rPr>
              <a:t>sama</a:t>
            </a:r>
            <a:r>
              <a:rPr lang="en-US" b="1" dirty="0">
                <a:solidFill>
                  <a:schemeClr val="tx1"/>
                </a:solidFill>
                <a:latin typeface="Cambria" pitchFamily="18" charset="0"/>
              </a:rPr>
              <a:t> </a:t>
            </a:r>
            <a:r>
              <a:rPr lang="en-US" b="1" dirty="0" err="1">
                <a:solidFill>
                  <a:schemeClr val="tx1"/>
                </a:solidFill>
                <a:latin typeface="Cambria" pitchFamily="18" charset="0"/>
              </a:rPr>
              <a:t>jenis</a:t>
            </a:r>
            <a:endParaRPr lang="en-MY" b="1" dirty="0">
              <a:solidFill>
                <a:schemeClr val="tx1"/>
              </a:solidFill>
              <a:latin typeface="Cambria" pitchFamily="18" charset="0"/>
            </a:endParaRPr>
          </a:p>
        </p:txBody>
      </p:sp>
      <p:sp>
        <p:nvSpPr>
          <p:cNvPr id="5" name="Rectangle 4"/>
          <p:cNvSpPr/>
          <p:nvPr/>
        </p:nvSpPr>
        <p:spPr>
          <a:xfrm>
            <a:off x="4798691" y="1485082"/>
            <a:ext cx="3816350" cy="719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Cambria" pitchFamily="18" charset="0"/>
              </a:rPr>
              <a:t>Untung</a:t>
            </a:r>
            <a:r>
              <a:rPr lang="en-US" b="1" dirty="0">
                <a:solidFill>
                  <a:schemeClr val="tx1"/>
                </a:solidFill>
                <a:latin typeface="Cambria" pitchFamily="18" charset="0"/>
              </a:rPr>
              <a:t>/</a:t>
            </a:r>
            <a:r>
              <a:rPr lang="en-US" b="1" dirty="0" err="1">
                <a:solidFill>
                  <a:schemeClr val="tx1"/>
                </a:solidFill>
                <a:latin typeface="Cambria" pitchFamily="18" charset="0"/>
              </a:rPr>
              <a:t>rugi</a:t>
            </a:r>
            <a:r>
              <a:rPr lang="en-US" b="1" dirty="0">
                <a:solidFill>
                  <a:schemeClr val="tx1"/>
                </a:solidFill>
                <a:latin typeface="Cambria" pitchFamily="18" charset="0"/>
              </a:rPr>
              <a:t> </a:t>
            </a:r>
            <a:r>
              <a:rPr lang="en-US" b="1" dirty="0" err="1">
                <a:solidFill>
                  <a:schemeClr val="tx1"/>
                </a:solidFill>
                <a:latin typeface="Cambria" pitchFamily="18" charset="0"/>
              </a:rPr>
              <a:t>perlu</a:t>
            </a:r>
            <a:r>
              <a:rPr lang="en-US" b="1" dirty="0">
                <a:solidFill>
                  <a:schemeClr val="tx1"/>
                </a:solidFill>
                <a:latin typeface="Cambria" pitchFamily="18" charset="0"/>
              </a:rPr>
              <a:t> </a:t>
            </a:r>
            <a:r>
              <a:rPr lang="en-US" b="1" dirty="0" err="1">
                <a:solidFill>
                  <a:schemeClr val="tx1"/>
                </a:solidFill>
                <a:latin typeface="Cambria" pitchFamily="18" charset="0"/>
              </a:rPr>
              <a:t>diiktiraf</a:t>
            </a:r>
            <a:endParaRPr lang="en-MY" b="1" dirty="0">
              <a:solidFill>
                <a:schemeClr val="tx1"/>
              </a:solidFill>
              <a:latin typeface="Cambria" pitchFamily="18" charset="0"/>
            </a:endParaRPr>
          </a:p>
        </p:txBody>
      </p:sp>
      <p:sp>
        <p:nvSpPr>
          <p:cNvPr id="6" name="Rectangle 5"/>
          <p:cNvSpPr/>
          <p:nvPr/>
        </p:nvSpPr>
        <p:spPr>
          <a:xfrm>
            <a:off x="550541" y="2493144"/>
            <a:ext cx="3240087"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Cambria" pitchFamily="18" charset="0"/>
              </a:rPr>
              <a:t>Jika</a:t>
            </a:r>
            <a:r>
              <a:rPr lang="en-US" b="1" dirty="0">
                <a:solidFill>
                  <a:schemeClr val="tx1"/>
                </a:solidFill>
                <a:latin typeface="Cambria" pitchFamily="18" charset="0"/>
              </a:rPr>
              <a:t> </a:t>
            </a:r>
            <a:r>
              <a:rPr lang="en-US" b="1" dirty="0" err="1">
                <a:solidFill>
                  <a:schemeClr val="tx1"/>
                </a:solidFill>
                <a:latin typeface="Cambria" pitchFamily="18" charset="0"/>
              </a:rPr>
              <a:t>aset</a:t>
            </a:r>
            <a:r>
              <a:rPr lang="en-US" b="1" dirty="0">
                <a:solidFill>
                  <a:schemeClr val="tx1"/>
                </a:solidFill>
                <a:latin typeface="Cambria" pitchFamily="18" charset="0"/>
              </a:rPr>
              <a:t> </a:t>
            </a:r>
            <a:r>
              <a:rPr lang="en-US" b="1" dirty="0" err="1">
                <a:solidFill>
                  <a:schemeClr val="tx1"/>
                </a:solidFill>
                <a:latin typeface="Cambria" pitchFamily="18" charset="0"/>
              </a:rPr>
              <a:t>sama</a:t>
            </a:r>
            <a:r>
              <a:rPr lang="en-US" b="1" dirty="0">
                <a:solidFill>
                  <a:schemeClr val="tx1"/>
                </a:solidFill>
                <a:latin typeface="Cambria" pitchFamily="18" charset="0"/>
              </a:rPr>
              <a:t> </a:t>
            </a:r>
            <a:r>
              <a:rPr lang="en-US" b="1" dirty="0" err="1">
                <a:solidFill>
                  <a:schemeClr val="tx1"/>
                </a:solidFill>
                <a:latin typeface="Cambria" pitchFamily="18" charset="0"/>
              </a:rPr>
              <a:t>jenis</a:t>
            </a:r>
            <a:endParaRPr lang="en-US" b="1" dirty="0">
              <a:solidFill>
                <a:schemeClr val="tx1"/>
              </a:solidFill>
              <a:latin typeface="Cambria" pitchFamily="18" charset="0"/>
            </a:endParaRPr>
          </a:p>
          <a:p>
            <a:pPr algn="ctr">
              <a:defRPr/>
            </a:pPr>
            <a:r>
              <a:rPr lang="en-US" b="1" dirty="0">
                <a:solidFill>
                  <a:schemeClr val="tx1"/>
                </a:solidFill>
                <a:latin typeface="Cambria" pitchFamily="18" charset="0"/>
              </a:rPr>
              <a:t>(</a:t>
            </a:r>
            <a:r>
              <a:rPr lang="en-US" b="1" dirty="0" err="1">
                <a:solidFill>
                  <a:schemeClr val="tx1"/>
                </a:solidFill>
                <a:latin typeface="Cambria" pitchFamily="18" charset="0"/>
              </a:rPr>
              <a:t>Nilai</a:t>
            </a:r>
            <a:r>
              <a:rPr lang="en-US" b="1" dirty="0">
                <a:solidFill>
                  <a:schemeClr val="tx1"/>
                </a:solidFill>
                <a:latin typeface="Cambria" pitchFamily="18" charset="0"/>
              </a:rPr>
              <a:t> </a:t>
            </a:r>
            <a:r>
              <a:rPr lang="en-US" b="1" dirty="0" err="1">
                <a:solidFill>
                  <a:schemeClr val="tx1"/>
                </a:solidFill>
                <a:latin typeface="Cambria" pitchFamily="18" charset="0"/>
              </a:rPr>
              <a:t>saksama</a:t>
            </a:r>
            <a:r>
              <a:rPr lang="en-US" b="1" dirty="0">
                <a:solidFill>
                  <a:schemeClr val="tx1"/>
                </a:solidFill>
                <a:latin typeface="Cambria" pitchFamily="18" charset="0"/>
              </a:rPr>
              <a:t> </a:t>
            </a:r>
            <a:r>
              <a:rPr lang="en-US" b="1" dirty="0" err="1">
                <a:solidFill>
                  <a:schemeClr val="tx1"/>
                </a:solidFill>
                <a:latin typeface="Cambria" pitchFamily="18" charset="0"/>
              </a:rPr>
              <a:t>aset</a:t>
            </a:r>
            <a:r>
              <a:rPr lang="en-US" b="1" dirty="0">
                <a:solidFill>
                  <a:schemeClr val="tx1"/>
                </a:solidFill>
                <a:latin typeface="Cambria" pitchFamily="18" charset="0"/>
              </a:rPr>
              <a:t> yang lama </a:t>
            </a:r>
            <a:r>
              <a:rPr lang="en-US" b="1" dirty="0" err="1">
                <a:solidFill>
                  <a:schemeClr val="tx1"/>
                </a:solidFill>
                <a:latin typeface="Cambria" pitchFamily="18" charset="0"/>
              </a:rPr>
              <a:t>sama</a:t>
            </a:r>
            <a:r>
              <a:rPr lang="en-US" b="1" dirty="0">
                <a:solidFill>
                  <a:schemeClr val="tx1"/>
                </a:solidFill>
                <a:latin typeface="Cambria" pitchFamily="18" charset="0"/>
              </a:rPr>
              <a:t> </a:t>
            </a:r>
            <a:r>
              <a:rPr lang="en-US" b="1" dirty="0" err="1">
                <a:solidFill>
                  <a:schemeClr val="tx1"/>
                </a:solidFill>
                <a:latin typeface="Cambria" pitchFamily="18" charset="0"/>
              </a:rPr>
              <a:t>dengan</a:t>
            </a:r>
            <a:r>
              <a:rPr lang="en-US" b="1" dirty="0">
                <a:solidFill>
                  <a:schemeClr val="tx1"/>
                </a:solidFill>
                <a:latin typeface="Cambria" pitchFamily="18" charset="0"/>
              </a:rPr>
              <a:t> </a:t>
            </a:r>
            <a:r>
              <a:rPr lang="en-US" b="1" dirty="0" err="1">
                <a:solidFill>
                  <a:schemeClr val="tx1"/>
                </a:solidFill>
                <a:latin typeface="Cambria" pitchFamily="18" charset="0"/>
              </a:rPr>
              <a:t>aset</a:t>
            </a:r>
            <a:r>
              <a:rPr lang="en-US" b="1" dirty="0">
                <a:solidFill>
                  <a:schemeClr val="tx1"/>
                </a:solidFill>
                <a:latin typeface="Cambria" pitchFamily="18" charset="0"/>
              </a:rPr>
              <a:t> yang </a:t>
            </a:r>
            <a:r>
              <a:rPr lang="en-US" b="1" dirty="0" err="1">
                <a:solidFill>
                  <a:schemeClr val="tx1"/>
                </a:solidFill>
                <a:latin typeface="Cambria" pitchFamily="18" charset="0"/>
              </a:rPr>
              <a:t>baru</a:t>
            </a:r>
            <a:r>
              <a:rPr lang="en-US" b="1" dirty="0">
                <a:solidFill>
                  <a:schemeClr val="tx1"/>
                </a:solidFill>
                <a:latin typeface="Cambria" pitchFamily="18" charset="0"/>
              </a:rPr>
              <a:t>)</a:t>
            </a:r>
            <a:endParaRPr lang="en-MY" b="1" dirty="0">
              <a:solidFill>
                <a:schemeClr val="tx1"/>
              </a:solidFill>
              <a:latin typeface="Cambria" pitchFamily="18" charset="0"/>
            </a:endParaRPr>
          </a:p>
        </p:txBody>
      </p:sp>
      <p:sp>
        <p:nvSpPr>
          <p:cNvPr id="7" name="Rectangle 6"/>
          <p:cNvSpPr/>
          <p:nvPr/>
        </p:nvSpPr>
        <p:spPr>
          <a:xfrm>
            <a:off x="4798691" y="2493144"/>
            <a:ext cx="3816350"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Cambria" pitchFamily="18" charset="0"/>
              </a:rPr>
              <a:t>Tiada</a:t>
            </a:r>
            <a:r>
              <a:rPr lang="en-US" b="1" dirty="0">
                <a:solidFill>
                  <a:schemeClr val="tx1"/>
                </a:solidFill>
                <a:latin typeface="Cambria" pitchFamily="18" charset="0"/>
              </a:rPr>
              <a:t> </a:t>
            </a:r>
            <a:r>
              <a:rPr lang="en-US" b="1" dirty="0" err="1">
                <a:solidFill>
                  <a:schemeClr val="tx1"/>
                </a:solidFill>
                <a:latin typeface="Cambria" pitchFamily="18" charset="0"/>
              </a:rPr>
              <a:t>untung</a:t>
            </a:r>
            <a:r>
              <a:rPr lang="en-US" b="1" dirty="0">
                <a:solidFill>
                  <a:schemeClr val="tx1"/>
                </a:solidFill>
                <a:latin typeface="Cambria" pitchFamily="18" charset="0"/>
              </a:rPr>
              <a:t>/</a:t>
            </a:r>
            <a:r>
              <a:rPr lang="en-US" b="1" dirty="0" err="1">
                <a:solidFill>
                  <a:schemeClr val="tx1"/>
                </a:solidFill>
                <a:latin typeface="Cambria" pitchFamily="18" charset="0"/>
              </a:rPr>
              <a:t>rugi</a:t>
            </a:r>
            <a:r>
              <a:rPr lang="en-US" b="1" dirty="0">
                <a:solidFill>
                  <a:schemeClr val="tx1"/>
                </a:solidFill>
                <a:latin typeface="Cambria" pitchFamily="18" charset="0"/>
              </a:rPr>
              <a:t> </a:t>
            </a:r>
            <a:r>
              <a:rPr lang="en-US" b="1" dirty="0" err="1">
                <a:solidFill>
                  <a:schemeClr val="tx1"/>
                </a:solidFill>
                <a:latin typeface="Cambria" pitchFamily="18" charset="0"/>
              </a:rPr>
              <a:t>perlu</a:t>
            </a:r>
            <a:r>
              <a:rPr lang="en-US" b="1" dirty="0">
                <a:solidFill>
                  <a:schemeClr val="tx1"/>
                </a:solidFill>
                <a:latin typeface="Cambria" pitchFamily="18" charset="0"/>
              </a:rPr>
              <a:t> </a:t>
            </a:r>
            <a:r>
              <a:rPr lang="en-US" b="1" dirty="0" err="1">
                <a:solidFill>
                  <a:schemeClr val="tx1"/>
                </a:solidFill>
                <a:latin typeface="Cambria" pitchFamily="18" charset="0"/>
              </a:rPr>
              <a:t>diiktiraf</a:t>
            </a:r>
            <a:endParaRPr lang="en-MY" b="1" dirty="0">
              <a:solidFill>
                <a:schemeClr val="tx1"/>
              </a:solidFill>
              <a:latin typeface="Cambria" pitchFamily="18" charset="0"/>
            </a:endParaRPr>
          </a:p>
        </p:txBody>
      </p:sp>
      <p:sp>
        <p:nvSpPr>
          <p:cNvPr id="8" name="Striped Right Arrow 7"/>
          <p:cNvSpPr/>
          <p:nvPr/>
        </p:nvSpPr>
        <p:spPr>
          <a:xfrm>
            <a:off x="4006528" y="1664469"/>
            <a:ext cx="576263" cy="3603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9" name="Striped Right Arrow 8"/>
          <p:cNvSpPr/>
          <p:nvPr/>
        </p:nvSpPr>
        <p:spPr>
          <a:xfrm>
            <a:off x="4006528" y="2853507"/>
            <a:ext cx="576263" cy="3587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10" name="Rectangle 9"/>
          <p:cNvSpPr/>
          <p:nvPr/>
        </p:nvSpPr>
        <p:spPr>
          <a:xfrm>
            <a:off x="550541" y="4004444"/>
            <a:ext cx="3240087" cy="1512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Cambria" pitchFamily="18" charset="0"/>
              </a:rPr>
              <a:t>Nilai</a:t>
            </a:r>
            <a:r>
              <a:rPr lang="en-US" b="1" dirty="0">
                <a:solidFill>
                  <a:schemeClr val="tx1"/>
                </a:solidFill>
                <a:latin typeface="Cambria" pitchFamily="18" charset="0"/>
              </a:rPr>
              <a:t> </a:t>
            </a:r>
            <a:r>
              <a:rPr lang="en-US" b="1" dirty="0" err="1">
                <a:solidFill>
                  <a:schemeClr val="tx1"/>
                </a:solidFill>
                <a:latin typeface="Cambria" pitchFamily="18" charset="0"/>
              </a:rPr>
              <a:t>saksama</a:t>
            </a:r>
            <a:r>
              <a:rPr lang="en-US" b="1" dirty="0">
                <a:solidFill>
                  <a:schemeClr val="tx1"/>
                </a:solidFill>
                <a:latin typeface="Cambria" pitchFamily="18" charset="0"/>
              </a:rPr>
              <a:t> </a:t>
            </a:r>
            <a:r>
              <a:rPr lang="en-US" b="1" dirty="0" err="1">
                <a:solidFill>
                  <a:schemeClr val="tx1"/>
                </a:solidFill>
                <a:latin typeface="Cambria" pitchFamily="18" charset="0"/>
              </a:rPr>
              <a:t>aset</a:t>
            </a:r>
            <a:r>
              <a:rPr lang="en-US" b="1" dirty="0">
                <a:solidFill>
                  <a:schemeClr val="tx1"/>
                </a:solidFill>
                <a:latin typeface="Cambria" pitchFamily="18" charset="0"/>
              </a:rPr>
              <a:t> yang lama </a:t>
            </a:r>
            <a:r>
              <a:rPr lang="en-US" b="1" dirty="0" err="1">
                <a:solidFill>
                  <a:schemeClr val="tx1"/>
                </a:solidFill>
                <a:latin typeface="Cambria" pitchFamily="18" charset="0"/>
              </a:rPr>
              <a:t>tidak</a:t>
            </a:r>
            <a:r>
              <a:rPr lang="en-US" b="1" dirty="0">
                <a:solidFill>
                  <a:schemeClr val="tx1"/>
                </a:solidFill>
                <a:latin typeface="Cambria" pitchFamily="18" charset="0"/>
              </a:rPr>
              <a:t> </a:t>
            </a:r>
            <a:r>
              <a:rPr lang="en-US" b="1" dirty="0" err="1">
                <a:solidFill>
                  <a:schemeClr val="tx1"/>
                </a:solidFill>
                <a:latin typeface="Cambria" pitchFamily="18" charset="0"/>
              </a:rPr>
              <a:t>sama</a:t>
            </a:r>
            <a:r>
              <a:rPr lang="en-US" b="1" dirty="0">
                <a:solidFill>
                  <a:schemeClr val="tx1"/>
                </a:solidFill>
                <a:latin typeface="Cambria" pitchFamily="18" charset="0"/>
              </a:rPr>
              <a:t> </a:t>
            </a:r>
            <a:r>
              <a:rPr lang="en-US" b="1" dirty="0" err="1">
                <a:solidFill>
                  <a:schemeClr val="tx1"/>
                </a:solidFill>
                <a:latin typeface="Cambria" pitchFamily="18" charset="0"/>
              </a:rPr>
              <a:t>dengan</a:t>
            </a:r>
            <a:r>
              <a:rPr lang="en-US" b="1" dirty="0">
                <a:solidFill>
                  <a:schemeClr val="tx1"/>
                </a:solidFill>
                <a:latin typeface="Cambria" pitchFamily="18" charset="0"/>
              </a:rPr>
              <a:t> </a:t>
            </a:r>
            <a:r>
              <a:rPr lang="en-US" b="1" dirty="0" err="1">
                <a:solidFill>
                  <a:schemeClr val="tx1"/>
                </a:solidFill>
                <a:latin typeface="Cambria" pitchFamily="18" charset="0"/>
              </a:rPr>
              <a:t>aset</a:t>
            </a:r>
            <a:r>
              <a:rPr lang="en-US" b="1" dirty="0">
                <a:solidFill>
                  <a:schemeClr val="tx1"/>
                </a:solidFill>
                <a:latin typeface="Cambria" pitchFamily="18" charset="0"/>
              </a:rPr>
              <a:t> yang </a:t>
            </a:r>
            <a:r>
              <a:rPr lang="en-US" b="1" dirty="0" err="1">
                <a:solidFill>
                  <a:schemeClr val="tx1"/>
                </a:solidFill>
                <a:latin typeface="Cambria" pitchFamily="18" charset="0"/>
              </a:rPr>
              <a:t>baru</a:t>
            </a:r>
            <a:r>
              <a:rPr lang="en-US" b="1" dirty="0">
                <a:solidFill>
                  <a:schemeClr val="tx1"/>
                </a:solidFill>
                <a:latin typeface="Cambria" pitchFamily="18" charset="0"/>
              </a:rPr>
              <a:t> </a:t>
            </a:r>
            <a:r>
              <a:rPr lang="en-US" b="1" dirty="0" err="1">
                <a:solidFill>
                  <a:schemeClr val="tx1"/>
                </a:solidFill>
                <a:latin typeface="Cambria" pitchFamily="18" charset="0"/>
              </a:rPr>
              <a:t>dan</a:t>
            </a:r>
            <a:r>
              <a:rPr lang="en-US" b="1" dirty="0">
                <a:solidFill>
                  <a:schemeClr val="tx1"/>
                </a:solidFill>
                <a:latin typeface="Cambria" pitchFamily="18" charset="0"/>
              </a:rPr>
              <a:t> </a:t>
            </a:r>
            <a:r>
              <a:rPr lang="en-US" b="1" dirty="0" err="1">
                <a:solidFill>
                  <a:schemeClr val="tx1"/>
                </a:solidFill>
                <a:latin typeface="Cambria" pitchFamily="18" charset="0"/>
              </a:rPr>
              <a:t>ada</a:t>
            </a:r>
            <a:r>
              <a:rPr lang="en-US" b="1" dirty="0">
                <a:solidFill>
                  <a:schemeClr val="tx1"/>
                </a:solidFill>
                <a:latin typeface="Cambria" pitchFamily="18" charset="0"/>
              </a:rPr>
              <a:t> </a:t>
            </a:r>
            <a:r>
              <a:rPr lang="en-US" b="1" dirty="0" err="1">
                <a:solidFill>
                  <a:schemeClr val="tx1"/>
                </a:solidFill>
                <a:latin typeface="Cambria" pitchFamily="18" charset="0"/>
              </a:rPr>
              <a:t>elaun</a:t>
            </a:r>
            <a:r>
              <a:rPr lang="en-US" b="1" dirty="0">
                <a:solidFill>
                  <a:schemeClr val="tx1"/>
                </a:solidFill>
                <a:latin typeface="Cambria" pitchFamily="18" charset="0"/>
              </a:rPr>
              <a:t> </a:t>
            </a:r>
            <a:r>
              <a:rPr lang="en-US" b="1" dirty="0" err="1">
                <a:solidFill>
                  <a:schemeClr val="tx1"/>
                </a:solidFill>
                <a:latin typeface="Cambria" pitchFamily="18" charset="0"/>
              </a:rPr>
              <a:t>tukar</a:t>
            </a:r>
            <a:r>
              <a:rPr lang="en-US" b="1" dirty="0">
                <a:solidFill>
                  <a:schemeClr val="tx1"/>
                </a:solidFill>
                <a:latin typeface="Cambria" pitchFamily="18" charset="0"/>
              </a:rPr>
              <a:t> </a:t>
            </a:r>
            <a:r>
              <a:rPr lang="en-US" b="1" dirty="0" err="1">
                <a:solidFill>
                  <a:schemeClr val="tx1"/>
                </a:solidFill>
                <a:latin typeface="Cambria" pitchFamily="18" charset="0"/>
              </a:rPr>
              <a:t>niaga</a:t>
            </a:r>
            <a:r>
              <a:rPr lang="en-US" b="1" dirty="0">
                <a:solidFill>
                  <a:schemeClr val="tx1"/>
                </a:solidFill>
                <a:latin typeface="Cambria" pitchFamily="18" charset="0"/>
              </a:rPr>
              <a:t> </a:t>
            </a:r>
            <a:endParaRPr lang="en-MY" b="1" dirty="0">
              <a:solidFill>
                <a:schemeClr val="tx1"/>
              </a:solidFill>
              <a:latin typeface="Cambria" pitchFamily="18" charset="0"/>
            </a:endParaRPr>
          </a:p>
        </p:txBody>
      </p:sp>
      <p:sp>
        <p:nvSpPr>
          <p:cNvPr id="11" name="Rectangle 10"/>
          <p:cNvSpPr/>
          <p:nvPr/>
        </p:nvSpPr>
        <p:spPr>
          <a:xfrm>
            <a:off x="4798691" y="3998094"/>
            <a:ext cx="3816350" cy="1519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Cambria" pitchFamily="18" charset="0"/>
              </a:rPr>
              <a:t>Rugi</a:t>
            </a:r>
            <a:r>
              <a:rPr lang="en-US" b="1" dirty="0">
                <a:solidFill>
                  <a:schemeClr val="tx1"/>
                </a:solidFill>
                <a:latin typeface="Cambria" pitchFamily="18" charset="0"/>
              </a:rPr>
              <a:t> </a:t>
            </a:r>
            <a:r>
              <a:rPr lang="en-US" b="1" dirty="0" err="1">
                <a:solidFill>
                  <a:schemeClr val="tx1"/>
                </a:solidFill>
                <a:latin typeface="Cambria" pitchFamily="18" charset="0"/>
              </a:rPr>
              <a:t>perlu</a:t>
            </a:r>
            <a:r>
              <a:rPr lang="en-US" b="1" dirty="0">
                <a:solidFill>
                  <a:schemeClr val="tx1"/>
                </a:solidFill>
                <a:latin typeface="Cambria" pitchFamily="18" charset="0"/>
              </a:rPr>
              <a:t> </a:t>
            </a:r>
            <a:r>
              <a:rPr lang="en-US" b="1" dirty="0" err="1">
                <a:solidFill>
                  <a:schemeClr val="tx1"/>
                </a:solidFill>
                <a:latin typeface="Cambria" pitchFamily="18" charset="0"/>
              </a:rPr>
              <a:t>diiktiraf</a:t>
            </a:r>
            <a:r>
              <a:rPr lang="en-US" b="1" dirty="0">
                <a:solidFill>
                  <a:schemeClr val="tx1"/>
                </a:solidFill>
                <a:latin typeface="Cambria" pitchFamily="18" charset="0"/>
              </a:rPr>
              <a:t>, </a:t>
            </a:r>
            <a:r>
              <a:rPr lang="en-US" b="1" dirty="0" err="1">
                <a:solidFill>
                  <a:schemeClr val="tx1"/>
                </a:solidFill>
                <a:latin typeface="Cambria" pitchFamily="18" charset="0"/>
              </a:rPr>
              <a:t>untung</a:t>
            </a:r>
            <a:r>
              <a:rPr lang="en-US" b="1" dirty="0">
                <a:solidFill>
                  <a:schemeClr val="tx1"/>
                </a:solidFill>
                <a:latin typeface="Cambria" pitchFamily="18" charset="0"/>
              </a:rPr>
              <a:t> </a:t>
            </a:r>
            <a:r>
              <a:rPr lang="en-US" b="1" dirty="0" err="1">
                <a:solidFill>
                  <a:schemeClr val="tx1"/>
                </a:solidFill>
                <a:latin typeface="Cambria" pitchFamily="18" charset="0"/>
              </a:rPr>
              <a:t>tidak</a:t>
            </a:r>
            <a:r>
              <a:rPr lang="en-US" b="1" dirty="0">
                <a:solidFill>
                  <a:schemeClr val="tx1"/>
                </a:solidFill>
                <a:latin typeface="Cambria" pitchFamily="18" charset="0"/>
              </a:rPr>
              <a:t> </a:t>
            </a:r>
            <a:r>
              <a:rPr lang="en-US" b="1" dirty="0" err="1">
                <a:solidFill>
                  <a:schemeClr val="tx1"/>
                </a:solidFill>
                <a:latin typeface="Cambria" pitchFamily="18" charset="0"/>
              </a:rPr>
              <a:t>perlu</a:t>
            </a:r>
            <a:r>
              <a:rPr lang="en-US" b="1" dirty="0">
                <a:solidFill>
                  <a:schemeClr val="tx1"/>
                </a:solidFill>
                <a:latin typeface="Cambria" pitchFamily="18" charset="0"/>
              </a:rPr>
              <a:t> </a:t>
            </a:r>
            <a:r>
              <a:rPr lang="en-US" b="1" dirty="0" err="1">
                <a:solidFill>
                  <a:schemeClr val="tx1"/>
                </a:solidFill>
                <a:latin typeface="Cambria" pitchFamily="18" charset="0"/>
              </a:rPr>
              <a:t>diiktiraf</a:t>
            </a:r>
            <a:endParaRPr lang="en-MY" b="1" dirty="0">
              <a:solidFill>
                <a:schemeClr val="tx1"/>
              </a:solidFill>
              <a:latin typeface="Cambria" pitchFamily="18" charset="0"/>
            </a:endParaRPr>
          </a:p>
        </p:txBody>
      </p:sp>
      <p:sp>
        <p:nvSpPr>
          <p:cNvPr id="12" name="Striped Right Arrow 11"/>
          <p:cNvSpPr/>
          <p:nvPr/>
        </p:nvSpPr>
        <p:spPr>
          <a:xfrm>
            <a:off x="4006528" y="4437832"/>
            <a:ext cx="576263" cy="3587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Tree>
    <p:extLst>
      <p:ext uri="{BB962C8B-B14F-4D97-AF65-F5344CB8AC3E}">
        <p14:creationId xmlns:p14="http://schemas.microsoft.com/office/powerpoint/2010/main" val="412369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txBox="1">
            <a:spLocks/>
          </p:cNvSpPr>
          <p:nvPr/>
        </p:nvSpPr>
        <p:spPr bwMode="auto">
          <a:xfrm>
            <a:off x="0" y="2097088"/>
            <a:ext cx="91440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4800" b="1">
                <a:latin typeface="Cambria" pitchFamily="18" charset="0"/>
                <a:cs typeface="Arial" charset="0"/>
              </a:rPr>
              <a:t>PERSEMBAHAN DALAM PENYATA KEWANGAN</a:t>
            </a:r>
          </a:p>
        </p:txBody>
      </p:sp>
    </p:spTree>
    <p:extLst>
      <p:ext uri="{BB962C8B-B14F-4D97-AF65-F5344CB8AC3E}">
        <p14:creationId xmlns:p14="http://schemas.microsoft.com/office/powerpoint/2010/main" val="376724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36712"/>
            <a:ext cx="8664224" cy="4392488"/>
          </a:xfrm>
          <a:prstGeom prst="rect">
            <a:avLst/>
          </a:prstGeom>
        </p:spPr>
      </p:pic>
      <p:sp>
        <p:nvSpPr>
          <p:cNvPr id="6" name="TextBox 5"/>
          <p:cNvSpPr txBox="1"/>
          <p:nvPr/>
        </p:nvSpPr>
        <p:spPr>
          <a:xfrm>
            <a:off x="2267744" y="6258798"/>
            <a:ext cx="6648000" cy="338554"/>
          </a:xfrm>
          <a:prstGeom prst="rect">
            <a:avLst/>
          </a:prstGeom>
          <a:noFill/>
        </p:spPr>
        <p:txBody>
          <a:bodyPr wrap="square" rtlCol="0">
            <a:spAutoFit/>
          </a:bodyPr>
          <a:lstStyle/>
          <a:p>
            <a:r>
              <a:rPr lang="en-MY" sz="1600" i="1" dirty="0" err="1" smtClean="0"/>
              <a:t>Cabutan</a:t>
            </a:r>
            <a:r>
              <a:rPr lang="en-MY" sz="1600" i="1" dirty="0" smtClean="0"/>
              <a:t> </a:t>
            </a:r>
            <a:r>
              <a:rPr lang="en-MY" sz="1600" i="1" dirty="0" err="1" smtClean="0"/>
              <a:t>daripada</a:t>
            </a:r>
            <a:r>
              <a:rPr lang="en-MY" sz="1600" i="1" dirty="0" smtClean="0"/>
              <a:t> Federal Government Accrual Accounting Manual, May2015</a:t>
            </a:r>
            <a:endParaRPr lang="en-MY" sz="1600" i="1" dirty="0"/>
          </a:p>
        </p:txBody>
      </p:sp>
    </p:spTree>
    <p:extLst>
      <p:ext uri="{BB962C8B-B14F-4D97-AF65-F5344CB8AC3E}">
        <p14:creationId xmlns:p14="http://schemas.microsoft.com/office/powerpoint/2010/main" val="239913936"/>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FDFCBF5-A996-4C33-8AB9-EC8F4CEC8A47}" type="slidenum">
              <a:rPr lang="en-MY" smtClean="0">
                <a:solidFill>
                  <a:srgbClr val="4F81BD">
                    <a:lumMod val="50000"/>
                  </a:srgbClr>
                </a:solidFill>
              </a:rPr>
              <a:pPr>
                <a:defRPr/>
              </a:pPr>
              <a:t>55</a:t>
            </a:fld>
            <a:endParaRPr lang="en-MY" dirty="0">
              <a:solidFill>
                <a:srgbClr val="4F81BD">
                  <a:lumMod val="50000"/>
                </a:srgbClr>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39" y="1340768"/>
            <a:ext cx="8823124" cy="4680520"/>
          </a:xfrm>
          <a:prstGeom prst="rect">
            <a:avLst/>
          </a:prstGeom>
        </p:spPr>
      </p:pic>
    </p:spTree>
    <p:extLst>
      <p:ext uri="{BB962C8B-B14F-4D97-AF65-F5344CB8AC3E}">
        <p14:creationId xmlns:p14="http://schemas.microsoft.com/office/powerpoint/2010/main" val="510604662"/>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12" y="980728"/>
            <a:ext cx="8939688" cy="5472608"/>
          </a:xfrm>
          <a:prstGeom prst="rect">
            <a:avLst/>
          </a:prstGeom>
        </p:spPr>
      </p:pic>
    </p:spTree>
    <p:extLst>
      <p:ext uri="{BB962C8B-B14F-4D97-AF65-F5344CB8AC3E}">
        <p14:creationId xmlns:p14="http://schemas.microsoft.com/office/powerpoint/2010/main" val="7020169"/>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4624"/>
            <a:ext cx="8064895" cy="13116019"/>
          </a:xfrm>
          <a:prstGeom prst="rect">
            <a:avLst/>
          </a:prstGeom>
        </p:spPr>
      </p:pic>
    </p:spTree>
    <p:extLst>
      <p:ext uri="{BB962C8B-B14F-4D97-AF65-F5344CB8AC3E}">
        <p14:creationId xmlns:p14="http://schemas.microsoft.com/office/powerpoint/2010/main" val="474701371"/>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4"/>
          <p:cNvSpPr>
            <a:spLocks noChangeArrowheads="1"/>
          </p:cNvSpPr>
          <p:nvPr>
            <p:custDataLst>
              <p:tags r:id="rId1"/>
            </p:custDataLst>
          </p:nvPr>
        </p:nvSpPr>
        <p:spPr bwMode="gray">
          <a:xfrm>
            <a:off x="92075" y="6162675"/>
            <a:ext cx="1641475" cy="620713"/>
          </a:xfrm>
          <a:prstGeom prst="homePlate">
            <a:avLst>
              <a:gd name="adj" fmla="val 0"/>
            </a:avLst>
          </a:prstGeom>
          <a:solidFill>
            <a:schemeClr val="bg1"/>
          </a:solidFill>
          <a:ln w="19050">
            <a:solidFill>
              <a:srgbClr val="000000"/>
            </a:solidFill>
            <a:miter lim="800000"/>
            <a:headEnd/>
            <a:tailEnd/>
          </a:ln>
        </p:spPr>
        <p:txBody>
          <a:bodyPr wrap="none" anchor="ctr"/>
          <a:lstStyle/>
          <a:p>
            <a:endParaRPr lang="ms-MY" sz="1500">
              <a:solidFill>
                <a:srgbClr val="FFFFFF"/>
              </a:solidFill>
              <a:latin typeface="Chaparral Pro" pitchFamily="18" charset="0"/>
            </a:endParaRPr>
          </a:p>
        </p:txBody>
      </p:sp>
      <p:sp>
        <p:nvSpPr>
          <p:cNvPr id="69635" name="AutoShape 4"/>
          <p:cNvSpPr>
            <a:spLocks noChangeArrowheads="1"/>
          </p:cNvSpPr>
          <p:nvPr>
            <p:custDataLst>
              <p:tags r:id="rId2"/>
            </p:custDataLst>
          </p:nvPr>
        </p:nvSpPr>
        <p:spPr bwMode="gray">
          <a:xfrm>
            <a:off x="103188" y="5408613"/>
            <a:ext cx="1630362" cy="757237"/>
          </a:xfrm>
          <a:prstGeom prst="homePlate">
            <a:avLst>
              <a:gd name="adj" fmla="val 0"/>
            </a:avLst>
          </a:prstGeom>
          <a:solidFill>
            <a:schemeClr val="bg1"/>
          </a:solidFill>
          <a:ln w="19050">
            <a:solidFill>
              <a:srgbClr val="000000"/>
            </a:solidFill>
            <a:miter lim="800000"/>
            <a:headEnd/>
            <a:tailEnd/>
          </a:ln>
        </p:spPr>
        <p:txBody>
          <a:bodyPr wrap="none" anchor="ctr"/>
          <a:lstStyle/>
          <a:p>
            <a:endParaRPr lang="ms-MY" sz="1500">
              <a:solidFill>
                <a:srgbClr val="FFFFFF"/>
              </a:solidFill>
              <a:latin typeface="Chaparral Pro" pitchFamily="18" charset="0"/>
            </a:endParaRPr>
          </a:p>
        </p:txBody>
      </p:sp>
      <p:sp>
        <p:nvSpPr>
          <p:cNvPr id="69636" name="AutoShape 4"/>
          <p:cNvSpPr>
            <a:spLocks noChangeArrowheads="1"/>
          </p:cNvSpPr>
          <p:nvPr>
            <p:custDataLst>
              <p:tags r:id="rId3"/>
            </p:custDataLst>
          </p:nvPr>
        </p:nvSpPr>
        <p:spPr bwMode="gray">
          <a:xfrm>
            <a:off x="92075" y="4319588"/>
            <a:ext cx="1643063" cy="1077912"/>
          </a:xfrm>
          <a:prstGeom prst="homePlate">
            <a:avLst>
              <a:gd name="adj" fmla="val 0"/>
            </a:avLst>
          </a:prstGeom>
          <a:solidFill>
            <a:schemeClr val="bg1"/>
          </a:solidFill>
          <a:ln w="19050">
            <a:solidFill>
              <a:srgbClr val="000000"/>
            </a:solidFill>
            <a:miter lim="800000"/>
            <a:headEnd/>
            <a:tailEnd/>
          </a:ln>
        </p:spPr>
        <p:txBody>
          <a:bodyPr wrap="none" anchor="ctr"/>
          <a:lstStyle/>
          <a:p>
            <a:endParaRPr lang="ms-MY" sz="1500">
              <a:solidFill>
                <a:srgbClr val="FFFFFF"/>
              </a:solidFill>
              <a:latin typeface="Chaparral Pro" pitchFamily="18" charset="0"/>
            </a:endParaRPr>
          </a:p>
        </p:txBody>
      </p:sp>
      <p:sp>
        <p:nvSpPr>
          <p:cNvPr id="69637" name="AutoShape 4"/>
          <p:cNvSpPr>
            <a:spLocks noChangeArrowheads="1"/>
          </p:cNvSpPr>
          <p:nvPr>
            <p:custDataLst>
              <p:tags r:id="rId4"/>
            </p:custDataLst>
          </p:nvPr>
        </p:nvSpPr>
        <p:spPr bwMode="gray">
          <a:xfrm>
            <a:off x="103188" y="2509838"/>
            <a:ext cx="1643062" cy="1800225"/>
          </a:xfrm>
          <a:prstGeom prst="homePlate">
            <a:avLst>
              <a:gd name="adj" fmla="val 0"/>
            </a:avLst>
          </a:prstGeom>
          <a:solidFill>
            <a:schemeClr val="bg1"/>
          </a:solidFill>
          <a:ln w="19050">
            <a:solidFill>
              <a:srgbClr val="000000"/>
            </a:solidFill>
            <a:miter lim="800000"/>
            <a:headEnd/>
            <a:tailEnd/>
          </a:ln>
        </p:spPr>
        <p:txBody>
          <a:bodyPr wrap="none" anchor="ctr"/>
          <a:lstStyle/>
          <a:p>
            <a:endParaRPr lang="ms-MY" sz="1500">
              <a:solidFill>
                <a:srgbClr val="FFFFFF"/>
              </a:solidFill>
              <a:latin typeface="Chaparral Pro" pitchFamily="18" charset="0"/>
            </a:endParaRPr>
          </a:p>
        </p:txBody>
      </p:sp>
      <p:sp>
        <p:nvSpPr>
          <p:cNvPr id="69638" name="Rectangle 6"/>
          <p:cNvSpPr txBox="1">
            <a:spLocks noChangeArrowheads="1"/>
          </p:cNvSpPr>
          <p:nvPr>
            <p:custDataLst>
              <p:tags r:id="rId5"/>
            </p:custDataLst>
          </p:nvPr>
        </p:nvSpPr>
        <p:spPr bwMode="auto">
          <a:xfrm>
            <a:off x="250825" y="655638"/>
            <a:ext cx="66468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ms-MY" sz="2400">
              <a:solidFill>
                <a:srgbClr val="000000"/>
              </a:solidFill>
            </a:endParaRPr>
          </a:p>
        </p:txBody>
      </p:sp>
      <p:sp>
        <p:nvSpPr>
          <p:cNvPr id="69639" name="Rectangle 53"/>
          <p:cNvSpPr>
            <a:spLocks noChangeArrowheads="1"/>
          </p:cNvSpPr>
          <p:nvPr>
            <p:custDataLst>
              <p:tags r:id="rId6"/>
            </p:custDataLst>
          </p:nvPr>
        </p:nvSpPr>
        <p:spPr bwMode="auto">
          <a:xfrm>
            <a:off x="7367588" y="836613"/>
            <a:ext cx="11826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defTabSz="895350">
              <a:buClr>
                <a:srgbClr val="1F497D"/>
              </a:buClr>
            </a:pPr>
            <a:endParaRPr lang="ms-MY" sz="1200">
              <a:solidFill>
                <a:srgbClr val="000000"/>
              </a:solidFill>
            </a:endParaRPr>
          </a:p>
        </p:txBody>
      </p:sp>
      <p:grpSp>
        <p:nvGrpSpPr>
          <p:cNvPr id="69640" name="Group 55"/>
          <p:cNvGrpSpPr>
            <a:grpSpLocks/>
          </p:cNvGrpSpPr>
          <p:nvPr/>
        </p:nvGrpSpPr>
        <p:grpSpPr bwMode="auto">
          <a:xfrm>
            <a:off x="103188" y="850900"/>
            <a:ext cx="1643062" cy="5883275"/>
            <a:chOff x="142844" y="764528"/>
            <a:chExt cx="1643074" cy="5882206"/>
          </a:xfrm>
        </p:grpSpPr>
        <p:sp>
          <p:nvSpPr>
            <p:cNvPr id="69642" name="AutoShape 4"/>
            <p:cNvSpPr>
              <a:spLocks noChangeArrowheads="1"/>
            </p:cNvSpPr>
            <p:nvPr>
              <p:custDataLst>
                <p:tags r:id="rId7"/>
              </p:custDataLst>
            </p:nvPr>
          </p:nvSpPr>
          <p:spPr bwMode="gray">
            <a:xfrm>
              <a:off x="142845" y="1361866"/>
              <a:ext cx="1643073" cy="1060568"/>
            </a:xfrm>
            <a:prstGeom prst="homePlate">
              <a:avLst>
                <a:gd name="adj" fmla="val 0"/>
              </a:avLst>
            </a:prstGeom>
            <a:solidFill>
              <a:schemeClr val="bg1"/>
            </a:solidFill>
            <a:ln w="19050">
              <a:solidFill>
                <a:srgbClr val="000000"/>
              </a:solidFill>
              <a:miter lim="800000"/>
              <a:headEnd/>
              <a:tailEnd/>
            </a:ln>
          </p:spPr>
          <p:txBody>
            <a:bodyPr wrap="none" anchor="ctr"/>
            <a:lstStyle/>
            <a:p>
              <a:endParaRPr lang="ms-MY" sz="1500">
                <a:solidFill>
                  <a:srgbClr val="FFFFFF"/>
                </a:solidFill>
                <a:latin typeface="Chaparral Pro" pitchFamily="18" charset="0"/>
              </a:endParaRPr>
            </a:p>
          </p:txBody>
        </p:sp>
        <p:sp>
          <p:nvSpPr>
            <p:cNvPr id="8" name="AutoShape 11"/>
            <p:cNvSpPr>
              <a:spLocks noChangeArrowheads="1"/>
            </p:cNvSpPr>
            <p:nvPr/>
          </p:nvSpPr>
          <p:spPr bwMode="auto">
            <a:xfrm>
              <a:off x="292070" y="1413698"/>
              <a:ext cx="1344622" cy="936455"/>
            </a:xfrm>
            <a:prstGeom prst="roundRect">
              <a:avLst>
                <a:gd name="adj" fmla="val 16667"/>
              </a:avLst>
            </a:prstGeom>
            <a:solidFill>
              <a:schemeClr val="accent5">
                <a:lumMod val="40000"/>
                <a:lumOff val="60000"/>
              </a:schemeClr>
            </a:solidFill>
            <a:ln w="3175">
              <a:solidFill>
                <a:schemeClr val="tx1"/>
              </a:solidFill>
              <a:miter lim="800000"/>
              <a:headEnd/>
              <a:tailEnd/>
            </a:ln>
          </p:spPr>
          <p:txBody>
            <a:bodyPr lIns="90000" tIns="46800" rIns="90000" bIns="46800" anchor="ct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b="1" dirty="0" err="1">
                  <a:solidFill>
                    <a:prstClr val="black"/>
                  </a:solidFill>
                  <a:latin typeface="Cambria" pitchFamily="18" charset="0"/>
                </a:rPr>
                <a:t>Aset</a:t>
              </a:r>
              <a:r>
                <a:rPr lang="en-US" sz="1600" b="1" dirty="0">
                  <a:solidFill>
                    <a:prstClr val="black"/>
                  </a:solidFill>
                  <a:latin typeface="Cambria" pitchFamily="18" charset="0"/>
                </a:rPr>
                <a:t> </a:t>
              </a:r>
              <a:r>
                <a:rPr lang="en-US" sz="1600" b="1" dirty="0" err="1">
                  <a:solidFill>
                    <a:prstClr val="black"/>
                  </a:solidFill>
                  <a:latin typeface="Cambria" pitchFamily="18" charset="0"/>
                </a:rPr>
                <a:t>Semasa</a:t>
              </a:r>
              <a:endParaRPr lang="en-US" sz="1600" b="1" dirty="0">
                <a:solidFill>
                  <a:prstClr val="black"/>
                </a:solidFill>
                <a:latin typeface="Cambria" pitchFamily="18" charset="0"/>
              </a:endParaRPr>
            </a:p>
          </p:txBody>
        </p:sp>
        <p:sp>
          <p:nvSpPr>
            <p:cNvPr id="13368" name="AutoShape 11"/>
            <p:cNvSpPr>
              <a:spLocks noChangeArrowheads="1"/>
            </p:cNvSpPr>
            <p:nvPr/>
          </p:nvSpPr>
          <p:spPr bwMode="auto">
            <a:xfrm>
              <a:off x="292070" y="2602519"/>
              <a:ext cx="1344622" cy="1460235"/>
            </a:xfrm>
            <a:prstGeom prst="roundRect">
              <a:avLst>
                <a:gd name="adj" fmla="val 16667"/>
              </a:avLst>
            </a:prstGeom>
            <a:solidFill>
              <a:schemeClr val="accent1">
                <a:lumMod val="40000"/>
                <a:lumOff val="60000"/>
              </a:schemeClr>
            </a:solidFill>
            <a:ln w="3175">
              <a:solidFill>
                <a:schemeClr val="tx1"/>
              </a:solidFill>
              <a:miter lim="800000"/>
              <a:headEnd/>
              <a:tailEnd/>
            </a:ln>
          </p:spPr>
          <p:txBody>
            <a:bodyPr lIns="90000" tIns="46800" rIns="90000" bIns="46800" anchor="ct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b="1" dirty="0" err="1">
                  <a:solidFill>
                    <a:prstClr val="black"/>
                  </a:solidFill>
                  <a:latin typeface="Cambria" pitchFamily="18" charset="0"/>
                </a:rPr>
                <a:t>Aset</a:t>
              </a:r>
              <a:r>
                <a:rPr lang="en-US" sz="1600" b="1" dirty="0">
                  <a:solidFill>
                    <a:prstClr val="black"/>
                  </a:solidFill>
                  <a:latin typeface="Cambria" pitchFamily="18" charset="0"/>
                </a:rPr>
                <a:t> </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b="1" dirty="0" err="1">
                  <a:solidFill>
                    <a:prstClr val="black"/>
                  </a:solidFill>
                  <a:latin typeface="Cambria" pitchFamily="18" charset="0"/>
                </a:rPr>
                <a:t>Bukan</a:t>
              </a:r>
              <a:r>
                <a:rPr lang="en-US" sz="1600" b="1" dirty="0">
                  <a:solidFill>
                    <a:prstClr val="black"/>
                  </a:solidFill>
                  <a:latin typeface="Cambria" pitchFamily="18" charset="0"/>
                </a:rPr>
                <a:t> </a:t>
              </a:r>
              <a:r>
                <a:rPr lang="en-US" sz="1600" b="1" dirty="0" err="1">
                  <a:solidFill>
                    <a:prstClr val="black"/>
                  </a:solidFill>
                  <a:latin typeface="Cambria" pitchFamily="18" charset="0"/>
                </a:rPr>
                <a:t>Semasa</a:t>
              </a:r>
              <a:endParaRPr lang="en-US" sz="1600" b="1" dirty="0">
                <a:solidFill>
                  <a:prstClr val="black"/>
                </a:solidFill>
                <a:latin typeface="Cambria" pitchFamily="18" charset="0"/>
              </a:endParaRPr>
            </a:p>
          </p:txBody>
        </p:sp>
        <p:sp>
          <p:nvSpPr>
            <p:cNvPr id="10" name="AutoShape 11"/>
            <p:cNvSpPr>
              <a:spLocks noChangeArrowheads="1"/>
            </p:cNvSpPr>
            <p:nvPr/>
          </p:nvSpPr>
          <p:spPr bwMode="auto">
            <a:xfrm>
              <a:off x="280957" y="4329405"/>
              <a:ext cx="1344623" cy="834873"/>
            </a:xfrm>
            <a:prstGeom prst="roundRect">
              <a:avLst>
                <a:gd name="adj" fmla="val 16667"/>
              </a:avLst>
            </a:prstGeom>
            <a:solidFill>
              <a:schemeClr val="accent5">
                <a:lumMod val="40000"/>
                <a:lumOff val="60000"/>
              </a:schemeClr>
            </a:solidFill>
            <a:ln w="3175">
              <a:solidFill>
                <a:schemeClr val="tx1"/>
              </a:solidFill>
              <a:miter lim="800000"/>
              <a:headEnd/>
              <a:tailEnd/>
            </a:ln>
          </p:spPr>
          <p:txBody>
            <a:bodyPr lIns="90000" tIns="46800" rIns="90000" bIns="46800" anchor="ct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b="1" dirty="0" err="1">
                  <a:solidFill>
                    <a:prstClr val="black"/>
                  </a:solidFill>
                  <a:latin typeface="Cambria" pitchFamily="18" charset="0"/>
                </a:rPr>
                <a:t>Liabiliti</a:t>
              </a:r>
              <a:r>
                <a:rPr lang="en-US" sz="1600" b="1" dirty="0">
                  <a:solidFill>
                    <a:prstClr val="black"/>
                  </a:solidFill>
                  <a:latin typeface="Cambria" pitchFamily="18" charset="0"/>
                </a:rPr>
                <a:t> </a:t>
              </a:r>
              <a:r>
                <a:rPr lang="en-US" sz="1600" b="1" dirty="0" err="1">
                  <a:solidFill>
                    <a:prstClr val="black"/>
                  </a:solidFill>
                  <a:latin typeface="Cambria" pitchFamily="18" charset="0"/>
                </a:rPr>
                <a:t>Semasa</a:t>
              </a:r>
              <a:endParaRPr lang="en-US" sz="1600" b="1" dirty="0">
                <a:solidFill>
                  <a:prstClr val="black"/>
                </a:solidFill>
                <a:latin typeface="Cambria" pitchFamily="18" charset="0"/>
              </a:endParaRPr>
            </a:p>
          </p:txBody>
        </p:sp>
        <p:sp>
          <p:nvSpPr>
            <p:cNvPr id="13370" name="AutoShape 11"/>
            <p:cNvSpPr>
              <a:spLocks noChangeArrowheads="1"/>
            </p:cNvSpPr>
            <p:nvPr/>
          </p:nvSpPr>
          <p:spPr bwMode="auto">
            <a:xfrm>
              <a:off x="292070" y="5367441"/>
              <a:ext cx="1344622" cy="626949"/>
            </a:xfrm>
            <a:prstGeom prst="roundRect">
              <a:avLst>
                <a:gd name="adj" fmla="val 16667"/>
              </a:avLst>
            </a:prstGeom>
            <a:solidFill>
              <a:schemeClr val="accent1">
                <a:lumMod val="40000"/>
                <a:lumOff val="60000"/>
              </a:schemeClr>
            </a:solidFill>
            <a:ln w="3175">
              <a:solidFill>
                <a:schemeClr val="tx1"/>
              </a:solidFill>
              <a:miter lim="800000"/>
              <a:headEnd/>
              <a:tailEnd/>
            </a:ln>
          </p:spPr>
          <p:txBody>
            <a:bodyPr lIns="90000" tIns="46800" rIns="90000" bIns="46800" anchor="ct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err="1">
                  <a:solidFill>
                    <a:prstClr val="black"/>
                  </a:solidFill>
                  <a:latin typeface="Cambria" pitchFamily="18" charset="0"/>
                </a:rPr>
                <a:t>Liabiliti</a:t>
              </a:r>
              <a:r>
                <a:rPr lang="en-US" sz="1400" b="1" dirty="0">
                  <a:solidFill>
                    <a:prstClr val="black"/>
                  </a:solidFill>
                  <a:latin typeface="Cambria" pitchFamily="18" charset="0"/>
                </a:rPr>
                <a:t> </a:t>
              </a:r>
              <a:r>
                <a:rPr lang="en-US" sz="1400" b="1" dirty="0" err="1">
                  <a:solidFill>
                    <a:prstClr val="black"/>
                  </a:solidFill>
                  <a:latin typeface="Cambria" pitchFamily="18" charset="0"/>
                </a:rPr>
                <a:t>Bukan</a:t>
              </a:r>
              <a:r>
                <a:rPr lang="en-US" sz="1400" b="1" dirty="0">
                  <a:solidFill>
                    <a:prstClr val="black"/>
                  </a:solidFill>
                  <a:latin typeface="Cambria" pitchFamily="18" charset="0"/>
                </a:rPr>
                <a:t> </a:t>
              </a:r>
              <a:r>
                <a:rPr lang="en-US" sz="1400" b="1" dirty="0" err="1">
                  <a:solidFill>
                    <a:prstClr val="black"/>
                  </a:solidFill>
                  <a:latin typeface="Cambria" pitchFamily="18" charset="0"/>
                </a:rPr>
                <a:t>Semasa</a:t>
              </a:r>
              <a:endParaRPr lang="en-US" sz="1600" b="1" dirty="0">
                <a:solidFill>
                  <a:prstClr val="black"/>
                </a:solidFill>
                <a:latin typeface="Cambria" pitchFamily="18" charset="0"/>
              </a:endParaRPr>
            </a:p>
          </p:txBody>
        </p:sp>
        <p:sp>
          <p:nvSpPr>
            <p:cNvPr id="12" name="AutoShape 11"/>
            <p:cNvSpPr>
              <a:spLocks noChangeArrowheads="1"/>
            </p:cNvSpPr>
            <p:nvPr/>
          </p:nvSpPr>
          <p:spPr bwMode="auto">
            <a:xfrm>
              <a:off x="280957" y="6126129"/>
              <a:ext cx="1355735" cy="520605"/>
            </a:xfrm>
            <a:prstGeom prst="roundRect">
              <a:avLst>
                <a:gd name="adj" fmla="val 16667"/>
              </a:avLst>
            </a:prstGeom>
            <a:solidFill>
              <a:schemeClr val="accent5">
                <a:lumMod val="40000"/>
                <a:lumOff val="60000"/>
              </a:schemeClr>
            </a:solidFill>
            <a:ln w="3175">
              <a:solidFill>
                <a:schemeClr val="tx1"/>
              </a:solidFill>
              <a:miter lim="800000"/>
              <a:headEnd/>
              <a:tailEnd/>
            </a:ln>
          </p:spPr>
          <p:txBody>
            <a:bodyPr lIns="90000" tIns="46800" rIns="90000" bIns="46800" anchor="ct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err="1">
                  <a:solidFill>
                    <a:prstClr val="black"/>
                  </a:solidFill>
                  <a:latin typeface="Cambria" pitchFamily="18" charset="0"/>
                </a:rPr>
                <a:t>Aset</a:t>
              </a:r>
              <a:r>
                <a:rPr lang="en-US" sz="1400" b="1" dirty="0">
                  <a:solidFill>
                    <a:prstClr val="black"/>
                  </a:solidFill>
                  <a:latin typeface="Cambria" pitchFamily="18" charset="0"/>
                </a:rPr>
                <a:t> </a:t>
              </a:r>
              <a:r>
                <a:rPr lang="en-US" sz="1400" b="1" dirty="0" err="1">
                  <a:solidFill>
                    <a:prstClr val="black"/>
                  </a:solidFill>
                  <a:latin typeface="Cambria" pitchFamily="18" charset="0"/>
                </a:rPr>
                <a:t>Bersih</a:t>
              </a:r>
              <a:r>
                <a:rPr lang="en-US" sz="1400" b="1" dirty="0">
                  <a:solidFill>
                    <a:prstClr val="black"/>
                  </a:solidFill>
                  <a:latin typeface="Cambria" pitchFamily="18" charset="0"/>
                </a:rPr>
                <a:t>/</a:t>
              </a:r>
              <a:r>
                <a:rPr lang="en-US" sz="1400" b="1" dirty="0" err="1">
                  <a:solidFill>
                    <a:prstClr val="black"/>
                  </a:solidFill>
                  <a:latin typeface="Cambria" pitchFamily="18" charset="0"/>
                </a:rPr>
                <a:t>Ekuiti</a:t>
              </a:r>
              <a:endParaRPr lang="en-US" sz="1400" b="1" dirty="0">
                <a:solidFill>
                  <a:prstClr val="black"/>
                </a:solidFill>
                <a:latin typeface="Cambria" pitchFamily="18" charset="0"/>
              </a:endParaRPr>
            </a:p>
          </p:txBody>
        </p:sp>
        <p:sp>
          <p:nvSpPr>
            <p:cNvPr id="69648" name="Rectangle 10"/>
            <p:cNvSpPr>
              <a:spLocks noChangeArrowheads="1"/>
            </p:cNvSpPr>
            <p:nvPr>
              <p:custDataLst>
                <p:tags r:id="rId8"/>
              </p:custDataLst>
            </p:nvPr>
          </p:nvSpPr>
          <p:spPr bwMode="gray">
            <a:xfrm>
              <a:off x="142844" y="764528"/>
              <a:ext cx="1643073" cy="576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ms-MY" sz="1600" b="1" dirty="0">
                  <a:solidFill>
                    <a:srgbClr val="FFFFFF"/>
                  </a:solidFill>
                  <a:latin typeface="Cambria" pitchFamily="18" charset="0"/>
                </a:rPr>
                <a:t>Perakaunan </a:t>
              </a:r>
            </a:p>
            <a:p>
              <a:pPr algn="ctr"/>
              <a:r>
                <a:rPr lang="ms-MY" sz="1600" b="1" dirty="0">
                  <a:solidFill>
                    <a:srgbClr val="FFFFFF"/>
                  </a:solidFill>
                  <a:latin typeface="Cambria" pitchFamily="18" charset="0"/>
                </a:rPr>
                <a:t>Akruan</a:t>
              </a:r>
            </a:p>
          </p:txBody>
        </p:sp>
      </p:grpSp>
      <p:graphicFrame>
        <p:nvGraphicFramePr>
          <p:cNvPr id="48190" name="Group 62"/>
          <p:cNvGraphicFramePr>
            <a:graphicFrameLocks noGrp="1"/>
          </p:cNvGraphicFramePr>
          <p:nvPr>
            <p:extLst>
              <p:ext uri="{D42A27DB-BD31-4B8C-83A1-F6EECF244321}">
                <p14:modId xmlns:p14="http://schemas.microsoft.com/office/powerpoint/2010/main" val="2994954263"/>
              </p:ext>
            </p:extLst>
          </p:nvPr>
        </p:nvGraphicFramePr>
        <p:xfrm>
          <a:off x="1835696" y="884776"/>
          <a:ext cx="7143750" cy="5908209"/>
        </p:xfrm>
        <a:graphic>
          <a:graphicData uri="http://schemas.openxmlformats.org/drawingml/2006/table">
            <a:tbl>
              <a:tblPr/>
              <a:tblGrid>
                <a:gridCol w="2431504"/>
                <a:gridCol w="2438400"/>
                <a:gridCol w="2273846"/>
              </a:tblGrid>
              <a:tr h="59507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s-MY" sz="1800" b="1" i="0" u="none" strike="noStrike" cap="none" normalizeH="0" baseline="0" dirty="0" smtClean="0">
                          <a:ln>
                            <a:noFill/>
                          </a:ln>
                          <a:solidFill>
                            <a:schemeClr val="bg1"/>
                          </a:solidFill>
                          <a:effectLst/>
                          <a:latin typeface="Cambria" pitchFamily="18" charset="0"/>
                        </a:rPr>
                        <a:t>Komponen (Tahun 2015)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1063465">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500" b="1" i="1" u="none" strike="noStrike" cap="none" normalizeH="0" baseline="0" dirty="0" err="1" smtClean="0">
                          <a:ln>
                            <a:noFill/>
                          </a:ln>
                          <a:solidFill>
                            <a:srgbClr val="FF0000"/>
                          </a:solidFill>
                          <a:effectLst/>
                          <a:latin typeface="Cambria" pitchFamily="18" charset="0"/>
                        </a:rPr>
                        <a:t>Tunai</a:t>
                      </a:r>
                      <a:r>
                        <a:rPr kumimoji="0" lang="en-US" sz="1500" b="1" i="1" u="none" strike="noStrike" cap="none" normalizeH="0" baseline="0" dirty="0" smtClean="0">
                          <a:ln>
                            <a:noFill/>
                          </a:ln>
                          <a:solidFill>
                            <a:srgbClr val="FF0000"/>
                          </a:solidFill>
                          <a:effectLst/>
                          <a:latin typeface="Cambria" pitchFamily="18" charset="0"/>
                        </a:rPr>
                        <a:t> </a:t>
                      </a:r>
                      <a:r>
                        <a:rPr kumimoji="0" lang="en-US" sz="1500" b="1" i="1" u="none" strike="noStrike" cap="none" normalizeH="0" baseline="0" dirty="0" err="1" smtClean="0">
                          <a:ln>
                            <a:noFill/>
                          </a:ln>
                          <a:solidFill>
                            <a:srgbClr val="FF0000"/>
                          </a:solidFill>
                          <a:effectLst/>
                          <a:latin typeface="Cambria" pitchFamily="18" charset="0"/>
                        </a:rPr>
                        <a:t>dan</a:t>
                      </a:r>
                      <a:r>
                        <a:rPr kumimoji="0" lang="en-US" sz="1500" b="1" i="1" u="none" strike="noStrike" cap="none" normalizeH="0" baseline="0" dirty="0" smtClean="0">
                          <a:ln>
                            <a:noFill/>
                          </a:ln>
                          <a:solidFill>
                            <a:srgbClr val="FF0000"/>
                          </a:solidFill>
                          <a:effectLst/>
                          <a:latin typeface="Cambria" pitchFamily="18" charset="0"/>
                        </a:rPr>
                        <a:t> </a:t>
                      </a:r>
                      <a:r>
                        <a:rPr kumimoji="0" lang="en-US" sz="1500" b="1" i="1" u="none" strike="noStrike" cap="none" normalizeH="0" baseline="0" dirty="0" err="1" smtClean="0">
                          <a:ln>
                            <a:noFill/>
                          </a:ln>
                          <a:solidFill>
                            <a:srgbClr val="FF0000"/>
                          </a:solidFill>
                          <a:effectLst/>
                          <a:latin typeface="Cambria" pitchFamily="18" charset="0"/>
                        </a:rPr>
                        <a:t>setara</a:t>
                      </a:r>
                      <a:r>
                        <a:rPr kumimoji="0" lang="en-US" sz="1500" b="1" i="1" u="none" strike="noStrike" cap="none" normalizeH="0" baseline="0" dirty="0" smtClean="0">
                          <a:ln>
                            <a:noFill/>
                          </a:ln>
                          <a:solidFill>
                            <a:srgbClr val="FF0000"/>
                          </a:solidFill>
                          <a:effectLst/>
                          <a:latin typeface="Cambria" pitchFamily="18" charset="0"/>
                        </a:rPr>
                        <a:t> </a:t>
                      </a:r>
                      <a:r>
                        <a:rPr kumimoji="0" lang="en-US" sz="1500" b="1" i="1" u="none" strike="noStrike" cap="none" normalizeH="0" baseline="0" dirty="0" err="1" smtClean="0">
                          <a:ln>
                            <a:noFill/>
                          </a:ln>
                          <a:solidFill>
                            <a:srgbClr val="FF0000"/>
                          </a:solidFill>
                          <a:effectLst/>
                          <a:latin typeface="Cambria" pitchFamily="18" charset="0"/>
                        </a:rPr>
                        <a:t>tunai</a:t>
                      </a:r>
                      <a:endParaRPr kumimoji="0" lang="en-US" sz="1500" b="1" i="1" u="none" strike="noStrike" cap="none" normalizeH="0" baseline="0" dirty="0" smtClean="0">
                        <a:ln>
                          <a:noFill/>
                        </a:ln>
                        <a:solidFill>
                          <a:srgbClr val="FF0000"/>
                        </a:solidFill>
                        <a:effectLst/>
                        <a:latin typeface="Cambria"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500" b="1" i="1" u="none" strike="noStrike" cap="none" normalizeH="0" baseline="0" dirty="0" smtClean="0">
                          <a:ln>
                            <a:noFill/>
                          </a:ln>
                          <a:solidFill>
                            <a:schemeClr val="tx1"/>
                          </a:solidFill>
                          <a:effectLst/>
                          <a:latin typeface="Cambria" pitchFamily="18" charset="0"/>
                        </a:rPr>
                        <a:t>Recoverable  from taxes and transfers</a:t>
                      </a:r>
                    </a:p>
                  </a:txBody>
                  <a:tcP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3"/>
                        <a:tabLst/>
                        <a:defRPr/>
                      </a:pPr>
                      <a:r>
                        <a:rPr kumimoji="0" lang="en-US" sz="1500" b="1" i="0" u="none" strike="noStrike" cap="none" normalizeH="0" baseline="0" dirty="0" err="1" smtClean="0">
                          <a:ln>
                            <a:noFill/>
                          </a:ln>
                          <a:solidFill>
                            <a:schemeClr val="tx1"/>
                          </a:solidFill>
                          <a:effectLst/>
                          <a:latin typeface="Cambria" pitchFamily="18" charset="0"/>
                        </a:rPr>
                        <a:t>Penghutang</a:t>
                      </a:r>
                      <a:r>
                        <a:rPr kumimoji="0" lang="en-US" sz="1500" b="1" i="0" u="none" strike="noStrike" cap="none" normalizeH="0" baseline="0" dirty="0" smtClean="0">
                          <a:ln>
                            <a:noFill/>
                          </a:ln>
                          <a:solidFill>
                            <a:schemeClr val="tx1"/>
                          </a:solidFill>
                          <a:effectLst/>
                          <a:latin typeface="Cambria"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3"/>
                        <a:tabLst/>
                        <a:defRPr/>
                      </a:pPr>
                      <a:r>
                        <a:rPr kumimoji="0" lang="en-US" sz="1500" b="1" i="0" u="none" strike="noStrike" cap="none" normalizeH="0" baseline="0" dirty="0" err="1" smtClean="0">
                          <a:ln>
                            <a:noFill/>
                          </a:ln>
                          <a:solidFill>
                            <a:schemeClr val="tx1"/>
                          </a:solidFill>
                          <a:effectLst/>
                          <a:latin typeface="Cambria" pitchFamily="18" charset="0"/>
                        </a:rPr>
                        <a:t>Inventori</a:t>
                      </a:r>
                      <a:endParaRPr kumimoji="0" lang="en-US" sz="1500" b="1" i="0" u="none" strike="noStrike" cap="none" normalizeH="0" baseline="0" dirty="0" smtClean="0">
                        <a:ln>
                          <a:noFill/>
                        </a:ln>
                        <a:solidFill>
                          <a:schemeClr val="tx1"/>
                        </a:solidFill>
                        <a:effectLst/>
                        <a:latin typeface="Cambria"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3"/>
                        <a:tabLst/>
                        <a:defRPr/>
                      </a:pPr>
                      <a:r>
                        <a:rPr kumimoji="0" lang="en-US" sz="1500" b="1" i="0" u="none" strike="noStrike" cap="none" normalizeH="0" baseline="0" dirty="0" err="1" smtClean="0">
                          <a:ln>
                            <a:noFill/>
                          </a:ln>
                          <a:solidFill>
                            <a:schemeClr val="tx1"/>
                          </a:solidFill>
                          <a:effectLst/>
                          <a:latin typeface="Cambria" pitchFamily="18" charset="0"/>
                        </a:rPr>
                        <a:t>Bayaran</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terdahulu</a:t>
                      </a:r>
                      <a:endParaRPr kumimoji="0" lang="en-US" sz="1500" b="1" i="0" u="none" strike="noStrike" cap="none" normalizeH="0" baseline="0" dirty="0" smtClean="0">
                        <a:ln>
                          <a:noFill/>
                        </a:ln>
                        <a:solidFill>
                          <a:schemeClr val="tx1"/>
                        </a:solidFill>
                        <a:effectLst/>
                        <a:latin typeface="Cambria"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3"/>
                        <a:tabLst/>
                        <a:defRPr/>
                      </a:pPr>
                      <a:r>
                        <a:rPr kumimoji="0" lang="en-US" sz="1500" b="1" i="0" u="none" strike="noStrike" cap="none" normalizeH="0" baseline="0" dirty="0" smtClean="0">
                          <a:ln>
                            <a:noFill/>
                          </a:ln>
                          <a:solidFill>
                            <a:schemeClr val="tx1"/>
                          </a:solidFill>
                          <a:effectLst/>
                          <a:latin typeface="Cambria" pitchFamily="18" charset="0"/>
                        </a:rPr>
                        <a:t>Lain-lain </a:t>
                      </a:r>
                      <a:r>
                        <a:rPr kumimoji="0" lang="en-US" sz="1500" b="1" i="0" u="none" strike="noStrike" cap="none" normalizeH="0" baseline="0" dirty="0" err="1" smtClean="0">
                          <a:ln>
                            <a:noFill/>
                          </a:ln>
                          <a:solidFill>
                            <a:schemeClr val="tx1"/>
                          </a:solidFill>
                          <a:effectLst/>
                          <a:latin typeface="Cambria" pitchFamily="18" charset="0"/>
                        </a:rPr>
                        <a:t>aset</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semasa</a:t>
                      </a:r>
                      <a:endParaRPr kumimoji="0" lang="en-US" sz="1500" b="1" i="0" u="none" strike="noStrike" cap="none" normalizeH="0" baseline="0" dirty="0" smtClean="0">
                        <a:ln>
                          <a:noFill/>
                        </a:ln>
                        <a:solidFill>
                          <a:schemeClr val="tx1"/>
                        </a:solidFill>
                        <a:effectLst/>
                        <a:latin typeface="Cambria"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111125" marR="0" lvl="0" indent="-111125"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500" b="1" i="0" u="none" strike="noStrike" cap="none" normalizeH="0" baseline="0" dirty="0" smtClean="0">
                        <a:ln>
                          <a:noFill/>
                        </a:ln>
                        <a:solidFill>
                          <a:schemeClr val="tx1"/>
                        </a:solidFill>
                        <a:effectLst/>
                        <a:latin typeface="Cambria" pitchFamily="18" charset="0"/>
                      </a:endParaRPr>
                    </a:p>
                  </a:txBody>
                  <a:tcP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7DEE8"/>
                    </a:solidFill>
                  </a:tcPr>
                </a:tc>
              </a:tr>
              <a:tr h="1776219">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500" b="1" i="1" u="none" strike="noStrike" cap="none" normalizeH="0" baseline="0" dirty="0" smtClean="0">
                          <a:ln>
                            <a:noFill/>
                          </a:ln>
                          <a:solidFill>
                            <a:schemeClr val="tx1"/>
                          </a:solidFill>
                          <a:effectLst/>
                          <a:latin typeface="Cambria" pitchFamily="18" charset="0"/>
                        </a:rPr>
                        <a:t>Recoverable from taxes and transfers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500" b="1" i="0" u="none" strike="noStrike" cap="none" normalizeH="0" baseline="0" dirty="0" err="1" smtClean="0">
                          <a:ln>
                            <a:noFill/>
                          </a:ln>
                          <a:solidFill>
                            <a:schemeClr val="tx1"/>
                          </a:solidFill>
                          <a:effectLst/>
                          <a:latin typeface="Cambria" pitchFamily="18" charset="0"/>
                        </a:rPr>
                        <a:t>Penghutang</a:t>
                      </a:r>
                      <a:endParaRPr kumimoji="0" lang="en-US" sz="1500" b="1" i="0" u="none" strike="noStrike" cap="none" normalizeH="0" baseline="0" dirty="0" smtClean="0">
                        <a:ln>
                          <a:noFill/>
                        </a:ln>
                        <a:solidFill>
                          <a:schemeClr val="tx1"/>
                        </a:solidFill>
                        <a:effectLst/>
                        <a:latin typeface="Cambria"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500" b="1" i="0" u="none" strike="noStrike" cap="none" normalizeH="0" baseline="0" dirty="0" err="1" smtClean="0">
                          <a:ln>
                            <a:noFill/>
                          </a:ln>
                          <a:solidFill>
                            <a:schemeClr val="tx1"/>
                          </a:solidFill>
                          <a:effectLst/>
                          <a:latin typeface="Cambria" pitchFamily="18" charset="0"/>
                        </a:rPr>
                        <a:t>Pelaburan</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dalam</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entiti</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dikawal</a:t>
                      </a:r>
                      <a:endParaRPr kumimoji="0" lang="en-US" sz="1500" b="1" i="1" u="none" strike="noStrike" cap="none" normalizeH="0" baseline="0" dirty="0" smtClean="0">
                        <a:ln>
                          <a:noFill/>
                        </a:ln>
                        <a:solidFill>
                          <a:schemeClr val="tx1"/>
                        </a:solidFill>
                        <a:effectLst/>
                        <a:latin typeface="Cambria"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500" b="1" i="1" u="none" strike="noStrike" cap="none" normalizeH="0" baseline="0" dirty="0" smtClean="0">
                          <a:ln>
                            <a:noFill/>
                          </a:ln>
                          <a:solidFill>
                            <a:schemeClr val="tx1"/>
                          </a:solidFill>
                          <a:effectLst/>
                          <a:latin typeface="Cambria" pitchFamily="18" charset="0"/>
                        </a:rPr>
                        <a:t>Investments in jointly controlled entities</a:t>
                      </a:r>
                      <a:endParaRPr kumimoji="0" lang="en-US" sz="1500" b="1" i="0" u="none" strike="noStrike" cap="none" normalizeH="0" baseline="0" dirty="0" smtClean="0">
                        <a:ln>
                          <a:noFill/>
                        </a:ln>
                        <a:solidFill>
                          <a:schemeClr val="tx1"/>
                        </a:solidFill>
                        <a:effectLst/>
                        <a:latin typeface="Cambr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5"/>
                        <a:tabLst/>
                        <a:defRPr/>
                      </a:pPr>
                      <a:r>
                        <a:rPr kumimoji="0" lang="en-US" sz="1500" b="1" i="0" u="none" strike="noStrike" cap="none" normalizeH="0" baseline="0" dirty="0" err="1" smtClean="0">
                          <a:ln>
                            <a:noFill/>
                          </a:ln>
                          <a:solidFill>
                            <a:schemeClr val="tx1"/>
                          </a:solidFill>
                          <a:effectLst/>
                          <a:latin typeface="Cambria" pitchFamily="18" charset="0"/>
                        </a:rPr>
                        <a:t>Pelaburan</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dalam</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syarikat</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bersekutu</a:t>
                      </a:r>
                      <a:endParaRPr kumimoji="0" lang="en-US" sz="1500" b="1" i="0" u="none" strike="noStrike" cap="none" normalizeH="0" baseline="0" dirty="0" smtClean="0">
                        <a:ln>
                          <a:noFill/>
                        </a:ln>
                        <a:solidFill>
                          <a:schemeClr val="tx1"/>
                        </a:solidFill>
                        <a:effectLst/>
                        <a:latin typeface="Cambria"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5"/>
                        <a:tabLst/>
                        <a:defRPr/>
                      </a:pPr>
                      <a:r>
                        <a:rPr kumimoji="0" lang="en-US" sz="1500" b="1" i="0" u="none" strike="noStrike" cap="none" normalizeH="0" baseline="0" dirty="0" smtClean="0">
                          <a:ln>
                            <a:noFill/>
                          </a:ln>
                          <a:solidFill>
                            <a:schemeClr val="tx1"/>
                          </a:solidFill>
                          <a:effectLst/>
                          <a:latin typeface="Cambria" pitchFamily="18" charset="0"/>
                        </a:rPr>
                        <a:t>Lain-lain </a:t>
                      </a:r>
                      <a:r>
                        <a:rPr kumimoji="0" lang="en-US" sz="1500" b="1" i="0" u="none" strike="noStrike" cap="none" normalizeH="0" baseline="0" dirty="0" err="1" smtClean="0">
                          <a:ln>
                            <a:noFill/>
                          </a:ln>
                          <a:solidFill>
                            <a:schemeClr val="tx1"/>
                          </a:solidFill>
                          <a:effectLst/>
                          <a:latin typeface="Cambria" pitchFamily="18" charset="0"/>
                        </a:rPr>
                        <a:t>aset</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kewangan</a:t>
                      </a:r>
                      <a:endParaRPr kumimoji="0" lang="en-US" sz="1500" b="1" i="1" u="none" strike="noStrike" cap="none" normalizeH="0" baseline="0" dirty="0" smtClean="0">
                        <a:ln>
                          <a:noFill/>
                        </a:ln>
                        <a:solidFill>
                          <a:schemeClr val="tx1"/>
                        </a:solidFill>
                        <a:effectLst/>
                        <a:latin typeface="Cambria"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5"/>
                        <a:tabLst/>
                      </a:pPr>
                      <a:r>
                        <a:rPr kumimoji="0" lang="en-US" sz="1500" b="1" i="0" u="none" strike="noStrike" cap="none" normalizeH="0" baseline="0" dirty="0" err="1" smtClean="0">
                          <a:ln>
                            <a:noFill/>
                          </a:ln>
                          <a:solidFill>
                            <a:schemeClr val="tx1"/>
                          </a:solidFill>
                          <a:effectLst/>
                          <a:latin typeface="Cambria" pitchFamily="18" charset="0"/>
                        </a:rPr>
                        <a:t>Hartanah</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mesin</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dan</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peralatan</a:t>
                      </a:r>
                      <a:endParaRPr kumimoji="0" lang="en-US" sz="1500" b="1" i="0" u="none" strike="noStrike" cap="none" normalizeH="0" baseline="0" dirty="0" smtClean="0">
                        <a:ln>
                          <a:noFill/>
                        </a:ln>
                        <a:solidFill>
                          <a:schemeClr val="tx1"/>
                        </a:solidFill>
                        <a:effectLst/>
                        <a:latin typeface="Cambria"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500" b="1" i="0" u="none" strike="noStrike" cap="none" normalizeH="0" baseline="0" dirty="0" smtClean="0">
                        <a:ln>
                          <a:noFill/>
                        </a:ln>
                        <a:solidFill>
                          <a:schemeClr val="tx1"/>
                        </a:solidFill>
                        <a:effectLst/>
                        <a:latin typeface="Cambria"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8"/>
                        <a:tabLst/>
                        <a:defRPr/>
                      </a:pPr>
                      <a:r>
                        <a:rPr kumimoji="0" lang="en-US" sz="1500" b="1" i="0" u="none" strike="noStrike" cap="none" normalizeH="0" baseline="0" dirty="0" err="1" smtClean="0">
                          <a:ln>
                            <a:noFill/>
                          </a:ln>
                          <a:solidFill>
                            <a:schemeClr val="tx1"/>
                          </a:solidFill>
                          <a:effectLst/>
                          <a:latin typeface="Cambria" pitchFamily="18" charset="0"/>
                        </a:rPr>
                        <a:t>Hartanah</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pelaburan</a:t>
                      </a:r>
                      <a:endParaRPr kumimoji="0" lang="en-US" sz="1500" b="1" i="0" u="none" strike="noStrike" cap="none" normalizeH="0" baseline="0" dirty="0" smtClean="0">
                        <a:ln>
                          <a:noFill/>
                        </a:ln>
                        <a:solidFill>
                          <a:schemeClr val="tx1"/>
                        </a:solidFill>
                        <a:effectLst/>
                        <a:latin typeface="Cambria"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8"/>
                        <a:tabLst/>
                        <a:defRPr/>
                      </a:pPr>
                      <a:r>
                        <a:rPr kumimoji="0" lang="en-US" sz="1500" b="1" i="0" u="none" strike="noStrike" cap="none" normalizeH="0" baseline="0" dirty="0" err="1" smtClean="0">
                          <a:ln>
                            <a:noFill/>
                          </a:ln>
                          <a:solidFill>
                            <a:schemeClr val="tx1"/>
                          </a:solidFill>
                          <a:effectLst/>
                          <a:latin typeface="Cambria" pitchFamily="18" charset="0"/>
                        </a:rPr>
                        <a:t>Aset</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tidak</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ketara</a:t>
                      </a:r>
                      <a:endParaRPr kumimoji="0" lang="en-US" sz="1500" b="1" i="0" u="none" strike="noStrike" cap="none" normalizeH="0" baseline="0" dirty="0" smtClean="0">
                        <a:ln>
                          <a:noFill/>
                        </a:ln>
                        <a:solidFill>
                          <a:schemeClr val="tx1"/>
                        </a:solidFill>
                        <a:effectLst/>
                        <a:latin typeface="Cambria"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8"/>
                        <a:tabLst/>
                        <a:defRPr/>
                      </a:pPr>
                      <a:r>
                        <a:rPr kumimoji="0" lang="en-US" sz="1500" b="1" i="0" u="none" strike="noStrike" cap="none" normalizeH="0" baseline="0" dirty="0" smtClean="0">
                          <a:ln>
                            <a:noFill/>
                          </a:ln>
                          <a:solidFill>
                            <a:schemeClr val="tx1"/>
                          </a:solidFill>
                          <a:effectLst/>
                          <a:latin typeface="Cambria" pitchFamily="18" charset="0"/>
                        </a:rPr>
                        <a:t>Lain-lain </a:t>
                      </a:r>
                      <a:r>
                        <a:rPr kumimoji="0" lang="en-US" sz="1500" b="1" i="0" u="none" strike="noStrike" cap="none" normalizeH="0" baseline="0" dirty="0" err="1" smtClean="0">
                          <a:ln>
                            <a:noFill/>
                          </a:ln>
                          <a:solidFill>
                            <a:schemeClr val="tx1"/>
                          </a:solidFill>
                          <a:effectLst/>
                          <a:latin typeface="Cambria" pitchFamily="18" charset="0"/>
                        </a:rPr>
                        <a:t>aset</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bukan</a:t>
                      </a:r>
                      <a:r>
                        <a:rPr kumimoji="0" lang="en-US" sz="1500" b="1" i="0" u="none" strike="noStrike" cap="none" normalizeH="0" baseline="0" dirty="0" smtClean="0">
                          <a:ln>
                            <a:noFill/>
                          </a:ln>
                          <a:solidFill>
                            <a:schemeClr val="tx1"/>
                          </a:solidFill>
                          <a:effectLst/>
                          <a:latin typeface="Cambria" pitchFamily="18" charset="0"/>
                        </a:rPr>
                        <a:t> </a:t>
                      </a:r>
                      <a:r>
                        <a:rPr kumimoji="0" lang="en-US" sz="1500" b="1" i="0" u="none" strike="noStrike" cap="none" normalizeH="0" baseline="0" dirty="0" err="1" smtClean="0">
                          <a:ln>
                            <a:noFill/>
                          </a:ln>
                          <a:solidFill>
                            <a:schemeClr val="tx1"/>
                          </a:solidFill>
                          <a:effectLst/>
                          <a:latin typeface="Cambria" pitchFamily="18" charset="0"/>
                        </a:rPr>
                        <a:t>semasa</a:t>
                      </a:r>
                      <a:endParaRPr kumimoji="0" lang="en-US" sz="1500" b="1" i="0" u="none" strike="noStrike" cap="none" normalizeH="0" baseline="0" dirty="0" smtClean="0">
                        <a:ln>
                          <a:noFill/>
                        </a:ln>
                        <a:solidFill>
                          <a:schemeClr val="tx1"/>
                        </a:solidFill>
                        <a:effectLst/>
                        <a:latin typeface="Cambria" pitchFamily="18" charset="0"/>
                      </a:endParaRPr>
                    </a:p>
                    <a:p>
                      <a:pPr marL="111125" marR="0" lvl="0" indent="-111125"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500" b="1" i="0" u="none" strike="noStrike" cap="none" normalizeH="0" baseline="0" dirty="0" smtClean="0">
                        <a:ln>
                          <a:noFill/>
                        </a:ln>
                        <a:solidFill>
                          <a:schemeClr val="tx1"/>
                        </a:solidFill>
                        <a:effectLst/>
                        <a:latin typeface="Cambria" pitchFamily="18" charset="0"/>
                      </a:endParaRPr>
                    </a:p>
                  </a:txBody>
                  <a:tcP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1056131">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500" b="1" i="0" u="none" strike="noStrike" cap="none" normalizeH="0" baseline="0" dirty="0" err="1" smtClean="0">
                          <a:ln>
                            <a:noFill/>
                          </a:ln>
                          <a:solidFill>
                            <a:srgbClr val="000000"/>
                          </a:solidFill>
                          <a:effectLst/>
                          <a:latin typeface="Cambria" pitchFamily="18" charset="0"/>
                        </a:rPr>
                        <a:t>Pemiutang</a:t>
                      </a:r>
                      <a:r>
                        <a:rPr kumimoji="0" lang="en-US" sz="1500" b="1" i="0" u="none" strike="noStrike" cap="none" normalizeH="0" baseline="0" dirty="0" smtClean="0">
                          <a:ln>
                            <a:noFill/>
                          </a:ln>
                          <a:solidFill>
                            <a:srgbClr val="000000"/>
                          </a:solidFill>
                          <a:effectLst/>
                          <a:latin typeface="Cambria" pitchFamily="18" charset="0"/>
                        </a:rPr>
                        <a:t> di </a:t>
                      </a:r>
                      <a:r>
                        <a:rPr kumimoji="0" lang="en-US" sz="1500" b="1" i="0" u="none" strike="noStrike" cap="none" normalizeH="0" baseline="0" dirty="0" err="1" smtClean="0">
                          <a:ln>
                            <a:noFill/>
                          </a:ln>
                          <a:solidFill>
                            <a:srgbClr val="000000"/>
                          </a:solidFill>
                          <a:effectLst/>
                          <a:latin typeface="Cambria" pitchFamily="18" charset="0"/>
                        </a:rPr>
                        <a:t>bawah</a:t>
                      </a:r>
                      <a:r>
                        <a:rPr kumimoji="0" lang="en-US" sz="1500" b="1" i="0" u="none" strike="noStrike" cap="none" normalizeH="0" baseline="0" dirty="0" smtClean="0">
                          <a:ln>
                            <a:noFill/>
                          </a:ln>
                          <a:solidFill>
                            <a:srgbClr val="000000"/>
                          </a:solidFill>
                          <a:effectLst/>
                          <a:latin typeface="Cambria" pitchFamily="18" charset="0"/>
                        </a:rPr>
                        <a:t> </a:t>
                      </a:r>
                      <a:r>
                        <a:rPr kumimoji="0" lang="en-US" sz="1500" b="1" i="0" u="none" strike="noStrike" cap="none" normalizeH="0" baseline="0" dirty="0" err="1" smtClean="0">
                          <a:ln>
                            <a:noFill/>
                          </a:ln>
                          <a:solidFill>
                            <a:srgbClr val="000000"/>
                          </a:solidFill>
                          <a:effectLst/>
                          <a:latin typeface="Cambria" pitchFamily="18" charset="0"/>
                        </a:rPr>
                        <a:t>urusniaga</a:t>
                      </a:r>
                      <a:r>
                        <a:rPr kumimoji="0" lang="en-US" sz="1500" b="1" i="0" u="none" strike="noStrike" cap="none" normalizeH="0" baseline="0" dirty="0" smtClean="0">
                          <a:ln>
                            <a:noFill/>
                          </a:ln>
                          <a:solidFill>
                            <a:srgbClr val="000000"/>
                          </a:solidFill>
                          <a:effectLst/>
                          <a:latin typeface="Cambria" pitchFamily="18" charset="0"/>
                        </a:rPr>
                        <a:t> </a:t>
                      </a:r>
                      <a:r>
                        <a:rPr kumimoji="0" lang="en-US" sz="1500" b="1" i="0" u="none" strike="noStrike" cap="none" normalizeH="0" baseline="0" dirty="0" err="1" smtClean="0">
                          <a:ln>
                            <a:noFill/>
                          </a:ln>
                          <a:solidFill>
                            <a:srgbClr val="000000"/>
                          </a:solidFill>
                          <a:effectLst/>
                          <a:latin typeface="Cambria" pitchFamily="18" charset="0"/>
                        </a:rPr>
                        <a:t>pertukaran</a:t>
                      </a:r>
                      <a:endParaRPr kumimoji="0" lang="en-US" sz="1500" b="1" i="0" u="none" strike="noStrike" cap="none" normalizeH="0" baseline="0" dirty="0" smtClean="0">
                        <a:ln>
                          <a:noFill/>
                        </a:ln>
                        <a:solidFill>
                          <a:srgbClr val="000000"/>
                        </a:solidFill>
                        <a:effectLst/>
                        <a:latin typeface="Cambria" pitchFamily="18" charset="0"/>
                      </a:endParaRPr>
                    </a:p>
                    <a:p>
                      <a:pPr marL="111125" marR="0" lvl="0" indent="-111125"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500" b="1" i="0" u="none" strike="noStrike" cap="none" normalizeH="0" baseline="0" dirty="0" smtClean="0">
                        <a:ln>
                          <a:noFill/>
                        </a:ln>
                        <a:solidFill>
                          <a:srgbClr val="000000"/>
                        </a:solidFill>
                        <a:effectLst/>
                        <a:latin typeface="Cambr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2"/>
                        <a:tabLst/>
                        <a:defRPr/>
                      </a:pPr>
                      <a:r>
                        <a:rPr kumimoji="0" lang="en-US" sz="1500" b="1" i="0" u="none" strike="noStrike" cap="none" normalizeH="0" baseline="0" dirty="0" err="1" smtClean="0">
                          <a:ln>
                            <a:noFill/>
                          </a:ln>
                          <a:solidFill>
                            <a:srgbClr val="000000"/>
                          </a:solidFill>
                          <a:effectLst/>
                          <a:latin typeface="Cambria" pitchFamily="18" charset="0"/>
                        </a:rPr>
                        <a:t>Cukai</a:t>
                      </a:r>
                      <a:r>
                        <a:rPr kumimoji="0" lang="en-US" sz="1500" b="1" i="0" u="none" strike="noStrike" cap="none" normalizeH="0" baseline="0" dirty="0" smtClean="0">
                          <a:ln>
                            <a:noFill/>
                          </a:ln>
                          <a:solidFill>
                            <a:srgbClr val="000000"/>
                          </a:solidFill>
                          <a:effectLst/>
                          <a:latin typeface="Cambria" pitchFamily="18" charset="0"/>
                        </a:rPr>
                        <a:t> </a:t>
                      </a:r>
                      <a:r>
                        <a:rPr kumimoji="0" lang="en-US" sz="1500" b="1" i="0" u="none" strike="noStrike" cap="none" normalizeH="0" baseline="0" dirty="0" err="1" smtClean="0">
                          <a:ln>
                            <a:noFill/>
                          </a:ln>
                          <a:solidFill>
                            <a:srgbClr val="000000"/>
                          </a:solidFill>
                          <a:effectLst/>
                          <a:latin typeface="Cambria" pitchFamily="18" charset="0"/>
                        </a:rPr>
                        <a:t>dan</a:t>
                      </a:r>
                      <a:r>
                        <a:rPr kumimoji="0" lang="en-US" sz="1500" b="1" i="0" u="none" strike="noStrike" cap="none" normalizeH="0" baseline="0" dirty="0" smtClean="0">
                          <a:ln>
                            <a:noFill/>
                          </a:ln>
                          <a:solidFill>
                            <a:srgbClr val="000000"/>
                          </a:solidFill>
                          <a:effectLst/>
                          <a:latin typeface="Cambria" pitchFamily="18" charset="0"/>
                        </a:rPr>
                        <a:t> </a:t>
                      </a:r>
                      <a:r>
                        <a:rPr kumimoji="0" lang="en-US" sz="1500" b="1" i="0" u="none" strike="noStrike" cap="none" normalizeH="0" baseline="0" dirty="0" err="1" smtClean="0">
                          <a:ln>
                            <a:noFill/>
                          </a:ln>
                          <a:solidFill>
                            <a:srgbClr val="000000"/>
                          </a:solidFill>
                          <a:effectLst/>
                          <a:latin typeface="Cambria" pitchFamily="18" charset="0"/>
                        </a:rPr>
                        <a:t>pemindahan</a:t>
                      </a:r>
                      <a:r>
                        <a:rPr kumimoji="0" lang="en-US" sz="1500" b="1" i="0" u="none" strike="noStrike" cap="none" normalizeH="0" baseline="0" dirty="0" smtClean="0">
                          <a:ln>
                            <a:noFill/>
                          </a:ln>
                          <a:solidFill>
                            <a:srgbClr val="000000"/>
                          </a:solidFill>
                          <a:effectLst/>
                          <a:latin typeface="Cambria" pitchFamily="18" charset="0"/>
                        </a:rPr>
                        <a:t> yang </a:t>
                      </a:r>
                      <a:r>
                        <a:rPr kumimoji="0" lang="en-US" sz="1500" b="1" i="0" u="none" strike="noStrike" cap="none" normalizeH="0" baseline="0" dirty="0" err="1" smtClean="0">
                          <a:ln>
                            <a:noFill/>
                          </a:ln>
                          <a:solidFill>
                            <a:srgbClr val="000000"/>
                          </a:solidFill>
                          <a:effectLst/>
                          <a:latin typeface="Cambria" pitchFamily="18" charset="0"/>
                        </a:rPr>
                        <a:t>belum</a:t>
                      </a:r>
                      <a:r>
                        <a:rPr kumimoji="0" lang="en-US" sz="1500" b="1" i="0" u="none" strike="noStrike" cap="none" normalizeH="0" baseline="0" dirty="0" smtClean="0">
                          <a:ln>
                            <a:noFill/>
                          </a:ln>
                          <a:solidFill>
                            <a:srgbClr val="000000"/>
                          </a:solidFill>
                          <a:effectLst/>
                          <a:latin typeface="Cambria" pitchFamily="18" charset="0"/>
                        </a:rPr>
                        <a:t> </a:t>
                      </a:r>
                      <a:r>
                        <a:rPr kumimoji="0" lang="en-US" sz="1500" b="1" i="0" u="none" strike="noStrike" cap="none" normalizeH="0" baseline="0" dirty="0" err="1" smtClean="0">
                          <a:ln>
                            <a:noFill/>
                          </a:ln>
                          <a:solidFill>
                            <a:srgbClr val="000000"/>
                          </a:solidFill>
                          <a:effectLst/>
                          <a:latin typeface="Cambria" pitchFamily="18" charset="0"/>
                        </a:rPr>
                        <a:t>dibayar</a:t>
                      </a:r>
                      <a:endParaRPr kumimoji="0" lang="en-US" sz="1500" b="1" i="0" u="none" strike="noStrike" cap="none" normalizeH="0" baseline="0" dirty="0" smtClean="0">
                        <a:ln>
                          <a:noFill/>
                        </a:ln>
                        <a:solidFill>
                          <a:srgbClr val="000000"/>
                        </a:solidFill>
                        <a:effectLst/>
                        <a:latin typeface="Cambria"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2"/>
                        <a:tabLst/>
                        <a:defRPr/>
                      </a:pPr>
                      <a:r>
                        <a:rPr kumimoji="0" lang="en-US" sz="1500" b="1" i="1" u="none" strike="noStrike" cap="none" normalizeH="0" baseline="0" dirty="0" smtClean="0">
                          <a:ln>
                            <a:noFill/>
                          </a:ln>
                          <a:solidFill>
                            <a:srgbClr val="000000"/>
                          </a:solidFill>
                          <a:effectLst/>
                          <a:latin typeface="Cambria" pitchFamily="18" charset="0"/>
                        </a:rPr>
                        <a:t>Provisions</a:t>
                      </a:r>
                      <a:endParaRPr kumimoji="0" lang="en-US" sz="1500" b="1" i="0" u="none" strike="noStrike" cap="none" normalizeH="0" baseline="0" dirty="0" smtClean="0">
                        <a:ln>
                          <a:noFill/>
                        </a:ln>
                        <a:solidFill>
                          <a:srgbClr val="000000"/>
                        </a:solidFill>
                        <a:effectLst/>
                        <a:latin typeface="Cambria"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4"/>
                        <a:tabLst/>
                      </a:pPr>
                      <a:r>
                        <a:rPr kumimoji="0" lang="en-US" sz="1500" b="1" i="0" u="none" strike="noStrike" cap="none" normalizeH="0" baseline="0" dirty="0" err="1" smtClean="0">
                          <a:ln>
                            <a:noFill/>
                          </a:ln>
                          <a:solidFill>
                            <a:srgbClr val="000000"/>
                          </a:solidFill>
                          <a:effectLst/>
                          <a:latin typeface="Cambria" pitchFamily="18" charset="0"/>
                        </a:rPr>
                        <a:t>Pinjaman</a:t>
                      </a:r>
                      <a:endParaRPr kumimoji="0" lang="en-US" sz="1500" b="1" i="0" u="none" strike="noStrike" cap="none" normalizeH="0" baseline="0" dirty="0" smtClean="0">
                        <a:ln>
                          <a:noFill/>
                        </a:ln>
                        <a:solidFill>
                          <a:srgbClr val="000000"/>
                        </a:solidFill>
                        <a:effectLst/>
                        <a:latin typeface="Cambria"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4"/>
                        <a:tabLst/>
                      </a:pPr>
                      <a:r>
                        <a:rPr kumimoji="0" lang="en-US" sz="1500" b="1" i="0" u="none" strike="noStrike" cap="none" normalizeH="0" baseline="0" dirty="0" err="1" smtClean="0">
                          <a:ln>
                            <a:noFill/>
                          </a:ln>
                          <a:solidFill>
                            <a:srgbClr val="000000"/>
                          </a:solidFill>
                          <a:effectLst/>
                          <a:latin typeface="Cambria" pitchFamily="18" charset="0"/>
                        </a:rPr>
                        <a:t>Pelan</a:t>
                      </a:r>
                      <a:r>
                        <a:rPr kumimoji="0" lang="en-US" sz="1500" b="1" i="0" u="none" strike="noStrike" cap="none" normalizeH="0" baseline="0" dirty="0" smtClean="0">
                          <a:ln>
                            <a:noFill/>
                          </a:ln>
                          <a:solidFill>
                            <a:srgbClr val="000000"/>
                          </a:solidFill>
                          <a:effectLst/>
                          <a:latin typeface="Cambria" pitchFamily="18" charset="0"/>
                        </a:rPr>
                        <a:t> </a:t>
                      </a:r>
                      <a:r>
                        <a:rPr kumimoji="0" lang="en-US" sz="1500" b="1" i="0" u="none" strike="noStrike" cap="none" normalizeH="0" baseline="0" dirty="0" err="1" smtClean="0">
                          <a:ln>
                            <a:noFill/>
                          </a:ln>
                          <a:solidFill>
                            <a:srgbClr val="000000"/>
                          </a:solidFill>
                          <a:effectLst/>
                          <a:latin typeface="Cambria" pitchFamily="18" charset="0"/>
                        </a:rPr>
                        <a:t>pencen</a:t>
                      </a:r>
                      <a:r>
                        <a:rPr kumimoji="0" lang="en-US" sz="1500" b="1" i="0" u="none" strike="noStrike" cap="none" normalizeH="0" baseline="0" dirty="0" smtClean="0">
                          <a:ln>
                            <a:noFill/>
                          </a:ln>
                          <a:solidFill>
                            <a:srgbClr val="000000"/>
                          </a:solidFill>
                          <a:effectLst/>
                          <a:latin typeface="Cambria" pitchFamily="18" charset="0"/>
                        </a:rPr>
                        <a:t> </a:t>
                      </a:r>
                      <a:r>
                        <a:rPr kumimoji="0" lang="en-US" sz="1500" b="1" i="0" u="none" strike="noStrike" cap="none" normalizeH="0" baseline="0" dirty="0" err="1" smtClean="0">
                          <a:ln>
                            <a:noFill/>
                          </a:ln>
                          <a:solidFill>
                            <a:srgbClr val="000000"/>
                          </a:solidFill>
                          <a:effectLst/>
                          <a:latin typeface="Cambria" pitchFamily="18" charset="0"/>
                        </a:rPr>
                        <a:t>dan</a:t>
                      </a:r>
                      <a:r>
                        <a:rPr kumimoji="0" lang="en-US" sz="1500" b="1" i="0" u="none" strike="noStrike" cap="none" normalizeH="0" baseline="0" dirty="0" smtClean="0">
                          <a:ln>
                            <a:noFill/>
                          </a:ln>
                          <a:solidFill>
                            <a:srgbClr val="000000"/>
                          </a:solidFill>
                          <a:effectLst/>
                          <a:latin typeface="Cambria" pitchFamily="18" charset="0"/>
                        </a:rPr>
                        <a:t> </a:t>
                      </a:r>
                      <a:r>
                        <a:rPr kumimoji="0" lang="en-US" sz="1500" b="1" i="0" u="none" strike="noStrike" cap="none" normalizeH="0" baseline="0" dirty="0" err="1" smtClean="0">
                          <a:ln>
                            <a:noFill/>
                          </a:ln>
                          <a:solidFill>
                            <a:srgbClr val="000000"/>
                          </a:solidFill>
                          <a:effectLst/>
                          <a:latin typeface="Cambria" pitchFamily="18" charset="0"/>
                        </a:rPr>
                        <a:t>ganjaran</a:t>
                      </a:r>
                      <a:endParaRPr kumimoji="0" lang="en-US" sz="1500" b="1" i="0" u="none" strike="noStrike" cap="none" normalizeH="0" baseline="0" dirty="0" smtClean="0">
                        <a:ln>
                          <a:noFill/>
                        </a:ln>
                        <a:solidFill>
                          <a:srgbClr val="000000"/>
                        </a:solidFill>
                        <a:effectLst/>
                        <a:latin typeface="Cambria" pitchFamily="18" charset="0"/>
                      </a:endParaRPr>
                    </a:p>
                    <a:p>
                      <a:pPr marL="111125" marR="0" lvl="0" indent="-111125"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500" b="1" i="0" u="none" strike="noStrike" cap="none" normalizeH="0" baseline="0" dirty="0" smtClean="0">
                        <a:ln>
                          <a:noFill/>
                        </a:ln>
                        <a:solidFill>
                          <a:srgbClr val="000000"/>
                        </a:solidFill>
                        <a:effectLst/>
                        <a:latin typeface="Cambria" pitchFamily="18" charset="0"/>
                      </a:endParaRPr>
                    </a:p>
                  </a:txBody>
                  <a:tcP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7DEE8"/>
                    </a:solidFill>
                  </a:tcPr>
                </a:tc>
              </a:tr>
              <a:tr h="750093">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500" b="1" i="0" u="none" strike="noStrike" cap="none" normalizeH="0" baseline="0" dirty="0" err="1" smtClean="0">
                          <a:ln>
                            <a:noFill/>
                          </a:ln>
                          <a:solidFill>
                            <a:srgbClr val="000000"/>
                          </a:solidFill>
                          <a:effectLst/>
                          <a:latin typeface="Cambria" pitchFamily="18" charset="0"/>
                        </a:rPr>
                        <a:t>Pinjaman</a:t>
                      </a:r>
                      <a:endParaRPr kumimoji="0" lang="en-US" sz="1500" b="1" i="0" u="none" strike="noStrike" cap="none" normalizeH="0" baseline="0" dirty="0" smtClean="0">
                        <a:ln>
                          <a:noFill/>
                        </a:ln>
                        <a:solidFill>
                          <a:srgbClr val="000000"/>
                        </a:solidFill>
                        <a:effectLst/>
                        <a:latin typeface="Cambria"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500" b="1" i="0" u="none" strike="noStrike" cap="none" normalizeH="0" baseline="0" dirty="0" err="1" smtClean="0">
                          <a:ln>
                            <a:noFill/>
                          </a:ln>
                          <a:solidFill>
                            <a:srgbClr val="000000"/>
                          </a:solidFill>
                          <a:effectLst/>
                          <a:latin typeface="Cambria" pitchFamily="18" charset="0"/>
                        </a:rPr>
                        <a:t>Pelan</a:t>
                      </a:r>
                      <a:r>
                        <a:rPr kumimoji="0" lang="en-US" sz="1500" b="1" i="0" u="none" strike="noStrike" cap="none" normalizeH="0" baseline="0" dirty="0" smtClean="0">
                          <a:ln>
                            <a:noFill/>
                          </a:ln>
                          <a:solidFill>
                            <a:srgbClr val="000000"/>
                          </a:solidFill>
                          <a:effectLst/>
                          <a:latin typeface="Cambria" pitchFamily="18" charset="0"/>
                        </a:rPr>
                        <a:t> </a:t>
                      </a:r>
                      <a:r>
                        <a:rPr kumimoji="0" lang="en-US" sz="1500" b="1" i="0" u="none" strike="noStrike" cap="none" normalizeH="0" baseline="0" dirty="0" err="1" smtClean="0">
                          <a:ln>
                            <a:noFill/>
                          </a:ln>
                          <a:solidFill>
                            <a:srgbClr val="000000"/>
                          </a:solidFill>
                          <a:effectLst/>
                          <a:latin typeface="Cambria" pitchFamily="18" charset="0"/>
                        </a:rPr>
                        <a:t>pencen</a:t>
                      </a:r>
                      <a:r>
                        <a:rPr kumimoji="0" lang="en-US" sz="1500" b="1" i="0" u="none" strike="noStrike" cap="none" normalizeH="0" baseline="0" dirty="0" smtClean="0">
                          <a:ln>
                            <a:noFill/>
                          </a:ln>
                          <a:solidFill>
                            <a:srgbClr val="000000"/>
                          </a:solidFill>
                          <a:effectLst/>
                          <a:latin typeface="Cambria" pitchFamily="18" charset="0"/>
                        </a:rPr>
                        <a:t> </a:t>
                      </a:r>
                      <a:r>
                        <a:rPr kumimoji="0" lang="en-US" sz="1500" b="1" i="0" u="none" strike="noStrike" cap="none" normalizeH="0" baseline="0" dirty="0" err="1" smtClean="0">
                          <a:ln>
                            <a:noFill/>
                          </a:ln>
                          <a:solidFill>
                            <a:srgbClr val="000000"/>
                          </a:solidFill>
                          <a:effectLst/>
                          <a:latin typeface="Cambria" pitchFamily="18" charset="0"/>
                        </a:rPr>
                        <a:t>dan</a:t>
                      </a:r>
                      <a:r>
                        <a:rPr kumimoji="0" lang="en-US" sz="1500" b="1" i="0" u="none" strike="noStrike" cap="none" normalizeH="0" baseline="0" dirty="0" smtClean="0">
                          <a:ln>
                            <a:noFill/>
                          </a:ln>
                          <a:solidFill>
                            <a:srgbClr val="000000"/>
                          </a:solidFill>
                          <a:effectLst/>
                          <a:latin typeface="Cambria" pitchFamily="18" charset="0"/>
                        </a:rPr>
                        <a:t> </a:t>
                      </a:r>
                      <a:r>
                        <a:rPr kumimoji="0" lang="en-US" sz="1500" b="1" i="0" u="none" strike="noStrike" cap="none" normalizeH="0" baseline="0" dirty="0" err="1" smtClean="0">
                          <a:ln>
                            <a:noFill/>
                          </a:ln>
                          <a:solidFill>
                            <a:srgbClr val="000000"/>
                          </a:solidFill>
                          <a:effectLst/>
                          <a:latin typeface="Cambria" pitchFamily="18" charset="0"/>
                        </a:rPr>
                        <a:t>ganjaran</a:t>
                      </a:r>
                      <a:endParaRPr kumimoji="0" lang="en-US" sz="1500" b="1" i="0" u="none" strike="noStrike" cap="none" normalizeH="0" baseline="0" dirty="0" smtClean="0">
                        <a:ln>
                          <a:noFill/>
                        </a:ln>
                        <a:solidFill>
                          <a:srgbClr val="000000"/>
                        </a:solidFill>
                        <a:effectLst/>
                        <a:latin typeface="Cambr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500" b="1" i="0" u="none" strike="noStrike" cap="none" normalizeH="0" baseline="0" dirty="0" smtClean="0">
                        <a:ln>
                          <a:noFill/>
                        </a:ln>
                        <a:solidFill>
                          <a:srgbClr val="000000"/>
                        </a:solidFill>
                        <a:effectLst/>
                        <a:latin typeface="Cambria"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500" b="1" i="0" u="none" strike="noStrike" cap="none" normalizeH="0" baseline="0" dirty="0" smtClean="0">
                        <a:ln>
                          <a:noFill/>
                        </a:ln>
                        <a:solidFill>
                          <a:srgbClr val="000000"/>
                        </a:solidFill>
                        <a:effectLst/>
                        <a:latin typeface="Chaparral Pro"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500" b="1" i="0" u="none" strike="noStrike" cap="none" normalizeH="0" baseline="0" dirty="0" smtClean="0">
                        <a:ln>
                          <a:noFill/>
                        </a:ln>
                        <a:solidFill>
                          <a:srgbClr val="000000"/>
                        </a:solidFill>
                        <a:effectLst/>
                        <a:latin typeface="Chaparral Pro" pitchFamily="18" charset="0"/>
                      </a:endParaRPr>
                    </a:p>
                  </a:txBody>
                  <a:tcP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576071">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US" sz="1200" b="1" i="0" u="none" strike="noStrike" cap="none" normalizeH="0" baseline="0" dirty="0" smtClean="0">
                          <a:ln>
                            <a:noFill/>
                          </a:ln>
                          <a:solidFill>
                            <a:srgbClr val="000000"/>
                          </a:solidFill>
                          <a:effectLst/>
                          <a:latin typeface="Cambria" pitchFamily="18" charset="0"/>
                        </a:rPr>
                        <a:t>Modal yang </a:t>
                      </a:r>
                      <a:r>
                        <a:rPr kumimoji="0" lang="en-US" sz="1200" b="1" i="0" u="none" strike="noStrike" cap="none" normalizeH="0" baseline="0" dirty="0" err="1" smtClean="0">
                          <a:ln>
                            <a:noFill/>
                          </a:ln>
                          <a:solidFill>
                            <a:srgbClr val="000000"/>
                          </a:solidFill>
                          <a:effectLst/>
                          <a:latin typeface="Cambria" pitchFamily="18" charset="0"/>
                        </a:rPr>
                        <a:t>disumbangkan</a:t>
                      </a:r>
                      <a:r>
                        <a:rPr kumimoji="0" lang="en-US" sz="1200" b="1" i="0" u="none" strike="noStrike" cap="none" normalizeH="0" baseline="0" dirty="0" smtClean="0">
                          <a:ln>
                            <a:noFill/>
                          </a:ln>
                          <a:solidFill>
                            <a:srgbClr val="000000"/>
                          </a:solidFill>
                          <a:effectLst/>
                          <a:latin typeface="Cambria" pitchFamily="18" charset="0"/>
                        </a:rPr>
                        <a:t> </a:t>
                      </a:r>
                      <a:r>
                        <a:rPr kumimoji="0" lang="en-US" sz="1200" b="1" i="0" u="none" strike="noStrike" cap="none" normalizeH="0" baseline="0" dirty="0" err="1" smtClean="0">
                          <a:ln>
                            <a:noFill/>
                          </a:ln>
                          <a:solidFill>
                            <a:srgbClr val="000000"/>
                          </a:solidFill>
                          <a:effectLst/>
                          <a:latin typeface="Cambria" pitchFamily="18" charset="0"/>
                        </a:rPr>
                        <a:t>oleh</a:t>
                      </a:r>
                      <a:r>
                        <a:rPr kumimoji="0" lang="en-US" sz="1200" b="1" i="0" u="none" strike="noStrike" cap="none" normalizeH="0" baseline="0" dirty="0" smtClean="0">
                          <a:ln>
                            <a:noFill/>
                          </a:ln>
                          <a:solidFill>
                            <a:srgbClr val="000000"/>
                          </a:solidFill>
                          <a:effectLst/>
                          <a:latin typeface="Cambria" pitchFamily="18" charset="0"/>
                        </a:rPr>
                        <a:t> </a:t>
                      </a:r>
                      <a:r>
                        <a:rPr kumimoji="0" lang="en-US" sz="1200" b="1" i="0" u="none" strike="noStrike" cap="none" normalizeH="0" baseline="0" dirty="0" err="1" smtClean="0">
                          <a:ln>
                            <a:noFill/>
                          </a:ln>
                          <a:solidFill>
                            <a:srgbClr val="000000"/>
                          </a:solidFill>
                          <a:effectLst/>
                          <a:latin typeface="Cambria" pitchFamily="18" charset="0"/>
                        </a:rPr>
                        <a:t>entiti</a:t>
                      </a:r>
                      <a:r>
                        <a:rPr kumimoji="0" lang="en-US" sz="1200" b="1" i="0" u="none" strike="noStrike" cap="none" normalizeH="0" baseline="0" dirty="0" smtClean="0">
                          <a:ln>
                            <a:noFill/>
                          </a:ln>
                          <a:solidFill>
                            <a:srgbClr val="000000"/>
                          </a:solidFill>
                          <a:effectLst/>
                          <a:latin typeface="Cambria" pitchFamily="18" charset="0"/>
                        </a:rPr>
                        <a:t> </a:t>
                      </a:r>
                      <a:r>
                        <a:rPr kumimoji="0" lang="en-US" sz="1200" b="1" i="0" u="none" strike="noStrike" cap="none" normalizeH="0" baseline="0" dirty="0" err="1" smtClean="0">
                          <a:ln>
                            <a:noFill/>
                          </a:ln>
                          <a:solidFill>
                            <a:srgbClr val="000000"/>
                          </a:solidFill>
                          <a:effectLst/>
                          <a:latin typeface="Cambria" pitchFamily="18" charset="0"/>
                        </a:rPr>
                        <a:t>kerajaan</a:t>
                      </a:r>
                      <a:r>
                        <a:rPr kumimoji="0" lang="en-US" sz="1200" b="1" i="0" u="none" strike="noStrike" cap="none" normalizeH="0" baseline="0" dirty="0" smtClean="0">
                          <a:ln>
                            <a:noFill/>
                          </a:ln>
                          <a:solidFill>
                            <a:srgbClr val="000000"/>
                          </a:solidFill>
                          <a:effectLst/>
                          <a:latin typeface="Cambria" pitchFamily="18" charset="0"/>
                        </a:rPr>
                        <a:t> yang lain</a:t>
                      </a:r>
                    </a:p>
                  </a:txBody>
                  <a:tcP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2"/>
                        <a:tabLst/>
                      </a:pPr>
                      <a:r>
                        <a:rPr kumimoji="0" lang="en-US" sz="1400" b="1" i="0" u="none" strike="noStrike" cap="none" normalizeH="0" baseline="0" dirty="0" err="1" smtClean="0">
                          <a:ln>
                            <a:noFill/>
                          </a:ln>
                          <a:solidFill>
                            <a:srgbClr val="000000"/>
                          </a:solidFill>
                          <a:effectLst/>
                          <a:latin typeface="Cambria" pitchFamily="18" charset="0"/>
                        </a:rPr>
                        <a:t>Lebihan</a:t>
                      </a:r>
                      <a:r>
                        <a:rPr kumimoji="0" lang="en-US" sz="1400" b="1" i="0" u="none" strike="noStrike" cap="none" normalizeH="0" baseline="0" dirty="0" smtClean="0">
                          <a:ln>
                            <a:noFill/>
                          </a:ln>
                          <a:solidFill>
                            <a:srgbClr val="000000"/>
                          </a:solidFill>
                          <a:effectLst/>
                          <a:latin typeface="Cambria" pitchFamily="18" charset="0"/>
                        </a:rPr>
                        <a:t>/(</a:t>
                      </a:r>
                      <a:r>
                        <a:rPr kumimoji="0" lang="en-US" sz="1400" b="1" i="0" u="none" strike="noStrike" cap="none" normalizeH="0" baseline="0" dirty="0" err="1" smtClean="0">
                          <a:ln>
                            <a:noFill/>
                          </a:ln>
                          <a:solidFill>
                            <a:srgbClr val="000000"/>
                          </a:solidFill>
                          <a:effectLst/>
                          <a:latin typeface="Cambria" pitchFamily="18" charset="0"/>
                        </a:rPr>
                        <a:t>Defisit</a:t>
                      </a:r>
                      <a:r>
                        <a:rPr kumimoji="0" lang="en-US" sz="1400" b="1" i="0" u="none" strike="noStrike" cap="none" normalizeH="0" baseline="0" dirty="0" smtClean="0">
                          <a:ln>
                            <a:noFill/>
                          </a:ln>
                          <a:solidFill>
                            <a:srgbClr val="000000"/>
                          </a:solidFill>
                          <a:effectLst/>
                          <a:latin typeface="Cambria" pitchFamily="18" charset="0"/>
                        </a:rPr>
                        <a:t>) </a:t>
                      </a:r>
                      <a:r>
                        <a:rPr kumimoji="0" lang="en-US" sz="1400" b="1" i="0" u="none" strike="noStrike" cap="none" normalizeH="0" baseline="0" dirty="0" err="1" smtClean="0">
                          <a:ln>
                            <a:noFill/>
                          </a:ln>
                          <a:solidFill>
                            <a:srgbClr val="000000"/>
                          </a:solidFill>
                          <a:effectLst/>
                          <a:latin typeface="Cambria" pitchFamily="18" charset="0"/>
                        </a:rPr>
                        <a:t>terkumpul</a:t>
                      </a:r>
                      <a:endParaRPr kumimoji="0" lang="en-US" sz="1400" b="1" i="0" u="none" strike="noStrike" cap="none" normalizeH="0" baseline="0" dirty="0" smtClean="0">
                        <a:ln>
                          <a:noFill/>
                        </a:ln>
                        <a:solidFill>
                          <a:srgbClr val="000000"/>
                        </a:solidFill>
                        <a:effectLst/>
                        <a:latin typeface="Cambria"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3"/>
                        <a:tabLst/>
                        <a:defRPr/>
                      </a:pPr>
                      <a:r>
                        <a:rPr kumimoji="0" lang="en-US" sz="1400" b="1" i="0" u="none" strike="noStrike" cap="none" normalizeH="0" baseline="0" dirty="0" err="1" smtClean="0">
                          <a:ln>
                            <a:noFill/>
                          </a:ln>
                          <a:solidFill>
                            <a:srgbClr val="000000"/>
                          </a:solidFill>
                          <a:effectLst/>
                          <a:latin typeface="Cambria" pitchFamily="18" charset="0"/>
                        </a:rPr>
                        <a:t>Rizab</a:t>
                      </a:r>
                      <a:endParaRPr kumimoji="0" lang="en-US" sz="1400" b="1" i="0" u="none" strike="noStrike" cap="none" normalizeH="0" baseline="0" dirty="0" smtClean="0">
                        <a:ln>
                          <a:noFill/>
                        </a:ln>
                        <a:solidFill>
                          <a:srgbClr val="000000"/>
                        </a:solidFill>
                        <a:effectLst/>
                        <a:latin typeface="Cambria"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3"/>
                        <a:tabLst/>
                        <a:defRPr/>
                      </a:pPr>
                      <a:r>
                        <a:rPr kumimoji="0" lang="en-US" sz="1400" b="1" i="1" u="none" strike="noStrike" cap="none" normalizeH="0" baseline="0" dirty="0" smtClean="0">
                          <a:ln>
                            <a:noFill/>
                          </a:ln>
                          <a:solidFill>
                            <a:srgbClr val="000000"/>
                          </a:solidFill>
                          <a:effectLst/>
                          <a:latin typeface="Cambria" pitchFamily="18" charset="0"/>
                        </a:rPr>
                        <a:t>Minority interest</a:t>
                      </a:r>
                      <a:endParaRPr kumimoji="0" lang="en-US" sz="1400" b="1" i="0" u="none" strike="sngStrike" cap="none" normalizeH="0" baseline="0" dirty="0" smtClean="0">
                        <a:ln>
                          <a:noFill/>
                        </a:ln>
                        <a:solidFill>
                          <a:srgbClr val="000000"/>
                        </a:solidFill>
                        <a:effectLst/>
                        <a:latin typeface="Cambria" pitchFamily="18" charset="0"/>
                      </a:endParaRPr>
                    </a:p>
                  </a:txBody>
                  <a:tcP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7DEE8"/>
                    </a:solidFill>
                  </a:tcPr>
                </a:tc>
              </a:tr>
            </a:tbl>
          </a:graphicData>
        </a:graphic>
      </p:graphicFrame>
    </p:spTree>
    <p:extLst>
      <p:ext uri="{BB962C8B-B14F-4D97-AF65-F5344CB8AC3E}">
        <p14:creationId xmlns:p14="http://schemas.microsoft.com/office/powerpoint/2010/main" val="103262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3"/>
          <p:cNvSpPr>
            <a:spLocks noChangeArrowheads="1"/>
          </p:cNvSpPr>
          <p:nvPr>
            <p:custDataLst>
              <p:tags r:id="rId1"/>
            </p:custDataLst>
          </p:nvPr>
        </p:nvSpPr>
        <p:spPr bwMode="auto">
          <a:xfrm>
            <a:off x="7079234" y="476672"/>
            <a:ext cx="11826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defTabSz="895350">
              <a:buClr>
                <a:schemeClr val="tx2"/>
              </a:buClr>
            </a:pPr>
            <a:endParaRPr lang="ms-MY" sz="1200"/>
          </a:p>
        </p:txBody>
      </p:sp>
      <p:grpSp>
        <p:nvGrpSpPr>
          <p:cNvPr id="70659" name="Group 50"/>
          <p:cNvGrpSpPr>
            <a:grpSpLocks/>
          </p:cNvGrpSpPr>
          <p:nvPr/>
        </p:nvGrpSpPr>
        <p:grpSpPr bwMode="auto">
          <a:xfrm>
            <a:off x="591121" y="1894309"/>
            <a:ext cx="2882900" cy="4260850"/>
            <a:chOff x="142843" y="1643050"/>
            <a:chExt cx="2882889" cy="4500594"/>
          </a:xfrm>
        </p:grpSpPr>
        <p:grpSp>
          <p:nvGrpSpPr>
            <p:cNvPr id="70677" name="Group 11"/>
            <p:cNvGrpSpPr>
              <a:grpSpLocks/>
            </p:cNvGrpSpPr>
            <p:nvPr/>
          </p:nvGrpSpPr>
          <p:grpSpPr bwMode="auto">
            <a:xfrm>
              <a:off x="142843" y="1643050"/>
              <a:ext cx="2882889" cy="4500594"/>
              <a:chOff x="188913" y="1142984"/>
              <a:chExt cx="3594100" cy="5099051"/>
            </a:xfrm>
          </p:grpSpPr>
          <p:sp>
            <p:nvSpPr>
              <p:cNvPr id="70681" name="AutoShape 4"/>
              <p:cNvSpPr>
                <a:spLocks noChangeArrowheads="1"/>
              </p:cNvSpPr>
              <p:nvPr>
                <p:custDataLst>
                  <p:tags r:id="rId4"/>
                </p:custDataLst>
              </p:nvPr>
            </p:nvSpPr>
            <p:spPr bwMode="gray">
              <a:xfrm>
                <a:off x="188913" y="1214422"/>
                <a:ext cx="3594100" cy="5027613"/>
              </a:xfrm>
              <a:prstGeom prst="homePlate">
                <a:avLst>
                  <a:gd name="adj" fmla="val 0"/>
                </a:avLst>
              </a:prstGeom>
              <a:solidFill>
                <a:schemeClr val="bg1"/>
              </a:solidFill>
              <a:ln w="19050">
                <a:solidFill>
                  <a:srgbClr val="0070C0"/>
                </a:solidFill>
                <a:miter lim="800000"/>
                <a:headEnd/>
                <a:tailEnd/>
              </a:ln>
            </p:spPr>
            <p:txBody>
              <a:bodyPr wrap="none" anchor="ctr"/>
              <a:lstStyle/>
              <a:p>
                <a:endParaRPr lang="ms-MY">
                  <a:solidFill>
                    <a:schemeClr val="bg1"/>
                  </a:solidFill>
                  <a:latin typeface="Cambria" pitchFamily="18" charset="0"/>
                </a:endParaRPr>
              </a:p>
            </p:txBody>
          </p:sp>
          <p:sp>
            <p:nvSpPr>
              <p:cNvPr id="70682" name="Rectangle 10"/>
              <p:cNvSpPr>
                <a:spLocks noChangeArrowheads="1"/>
              </p:cNvSpPr>
              <p:nvPr>
                <p:custDataLst>
                  <p:tags r:id="rId5"/>
                </p:custDataLst>
              </p:nvPr>
            </p:nvSpPr>
            <p:spPr bwMode="gray">
              <a:xfrm>
                <a:off x="188914" y="1142984"/>
                <a:ext cx="3586161" cy="541337"/>
              </a:xfrm>
              <a:prstGeom prst="rect">
                <a:avLst/>
              </a:prstGeom>
              <a:solidFill>
                <a:schemeClr val="accent1"/>
              </a:solidFill>
              <a:ln w="9525">
                <a:solidFill>
                  <a:srgbClr val="0070C0"/>
                </a:solidFill>
                <a:miter lim="800000"/>
                <a:headEnd/>
                <a:tailEnd/>
              </a:ln>
            </p:spPr>
            <p:txBody>
              <a:bodyPr wrap="none" anchor="ctr"/>
              <a:lstStyle/>
              <a:p>
                <a:pPr algn="ctr"/>
                <a:r>
                  <a:rPr lang="ms-MY" b="1">
                    <a:solidFill>
                      <a:schemeClr val="bg1"/>
                    </a:solidFill>
                    <a:latin typeface="Cambria" pitchFamily="18" charset="0"/>
                  </a:rPr>
                  <a:t>Tunai Ubahsuai</a:t>
                </a:r>
              </a:p>
            </p:txBody>
          </p:sp>
        </p:grpSp>
        <p:grpSp>
          <p:nvGrpSpPr>
            <p:cNvPr id="70678" name="Group 49"/>
            <p:cNvGrpSpPr>
              <a:grpSpLocks/>
            </p:cNvGrpSpPr>
            <p:nvPr/>
          </p:nvGrpSpPr>
          <p:grpSpPr bwMode="auto">
            <a:xfrm>
              <a:off x="161895" y="2214554"/>
              <a:ext cx="2835263" cy="1492896"/>
              <a:chOff x="161895" y="2571744"/>
              <a:chExt cx="2835263" cy="1492896"/>
            </a:xfrm>
          </p:grpSpPr>
          <p:sp>
            <p:nvSpPr>
              <p:cNvPr id="70679" name="AutoShape 7"/>
              <p:cNvSpPr>
                <a:spLocks noChangeArrowheads="1"/>
              </p:cNvSpPr>
              <p:nvPr/>
            </p:nvSpPr>
            <p:spPr bwMode="auto">
              <a:xfrm>
                <a:off x="161895" y="2571744"/>
                <a:ext cx="2835263" cy="593286"/>
              </a:xfrm>
              <a:prstGeom prst="roundRect">
                <a:avLst>
                  <a:gd name="adj" fmla="val 16667"/>
                </a:avLst>
              </a:prstGeom>
              <a:solidFill>
                <a:srgbClr val="376092"/>
              </a:solidFill>
              <a:ln>
                <a:noFill/>
              </a:ln>
              <a:extLst>
                <a:ext uri="{91240B29-F687-4F45-9708-019B960494DF}">
                  <a14:hiddenLine xmlns:a14="http://schemas.microsoft.com/office/drawing/2010/main" w="25560">
                    <a:solidFill>
                      <a:srgbClr val="000000"/>
                    </a:solidFill>
                    <a:miter lim="800000"/>
                    <a:headEnd/>
                    <a:tailEnd/>
                  </a14:hiddenLine>
                </a:ext>
              </a:ex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latin typeface="Cambria" pitchFamily="18" charset="0"/>
                  </a:rPr>
                  <a:t>Dikira sebagai belanja (expense off)</a:t>
                </a:r>
              </a:p>
            </p:txBody>
          </p:sp>
          <p:sp>
            <p:nvSpPr>
              <p:cNvPr id="70680" name="AutoShape 11"/>
              <p:cNvSpPr>
                <a:spLocks noChangeArrowheads="1"/>
              </p:cNvSpPr>
              <p:nvPr/>
            </p:nvSpPr>
            <p:spPr bwMode="auto">
              <a:xfrm>
                <a:off x="177770" y="3571876"/>
                <a:ext cx="2819388" cy="492764"/>
              </a:xfrm>
              <a:prstGeom prst="roundRect">
                <a:avLst>
                  <a:gd name="adj" fmla="val 16667"/>
                </a:avLst>
              </a:prstGeom>
              <a:solidFill>
                <a:srgbClr val="376092"/>
              </a:solidFill>
              <a:ln>
                <a:noFill/>
              </a:ln>
              <a:extLst>
                <a:ext uri="{91240B29-F687-4F45-9708-019B960494DF}">
                  <a14:hiddenLine xmlns:a14="http://schemas.microsoft.com/office/drawing/2010/main" w="25560">
                    <a:solidFill>
                      <a:srgbClr val="000000"/>
                    </a:solidFill>
                    <a:miter lim="800000"/>
                    <a:headEnd/>
                    <a:tailEnd/>
                  </a14:hiddenLine>
                </a:ext>
              </a:ex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latin typeface="Cambria" pitchFamily="18" charset="0"/>
                  </a:rPr>
                  <a:t>Tiada susut nilai</a:t>
                </a:r>
              </a:p>
            </p:txBody>
          </p:sp>
        </p:grpSp>
      </p:grpSp>
      <p:sp>
        <p:nvSpPr>
          <p:cNvPr id="37" name="Chevron 36"/>
          <p:cNvSpPr/>
          <p:nvPr/>
        </p:nvSpPr>
        <p:spPr>
          <a:xfrm>
            <a:off x="970534" y="1257722"/>
            <a:ext cx="1944687" cy="500062"/>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Cambria" pitchFamily="18" charset="0"/>
              </a:rPr>
              <a:t>Sedia</a:t>
            </a:r>
            <a:r>
              <a:rPr lang="en-US" sz="2000" b="1" dirty="0">
                <a:solidFill>
                  <a:schemeClr val="tx1"/>
                </a:solidFill>
                <a:latin typeface="Cambria" pitchFamily="18" charset="0"/>
              </a:rPr>
              <a:t> Ada</a:t>
            </a:r>
          </a:p>
        </p:txBody>
      </p:sp>
      <p:sp>
        <p:nvSpPr>
          <p:cNvPr id="38" name="Chevron 37"/>
          <p:cNvSpPr/>
          <p:nvPr/>
        </p:nvSpPr>
        <p:spPr>
          <a:xfrm>
            <a:off x="5077396" y="1257722"/>
            <a:ext cx="1798638" cy="500062"/>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Cambria" pitchFamily="18" charset="0"/>
              </a:rPr>
              <a:t>2015</a:t>
            </a:r>
          </a:p>
        </p:txBody>
      </p:sp>
      <p:pic>
        <p:nvPicPr>
          <p:cNvPr id="70662" name="Picture 4" descr="http://ts4.mm.bing.net/images/thumbnail.aspx?q=4904475248558819&amp;id=85769477908815a7b26162855de4777a&amp;url=http%3a%2f%2fwww.cfnps.org%2fcfns%2fCFNPS%2fcontents%2fuserfiles%2fImage%2ffinancial_stateme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2915" y="3712668"/>
            <a:ext cx="996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itle 1"/>
          <p:cNvSpPr txBox="1">
            <a:spLocks/>
          </p:cNvSpPr>
          <p:nvPr/>
        </p:nvSpPr>
        <p:spPr>
          <a:xfrm>
            <a:off x="35496" y="543347"/>
            <a:ext cx="8496300" cy="509587"/>
          </a:xfrm>
          <a:prstGeom prst="rect">
            <a:avLst/>
          </a:prstGeom>
          <a:solidFill>
            <a:schemeClr val="accent1">
              <a:lumMod val="40000"/>
              <a:lumOff val="60000"/>
            </a:schemeClr>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2800" b="1" smtClean="0">
                <a:solidFill>
                  <a:srgbClr val="000099"/>
                </a:solidFill>
                <a:latin typeface="Chaparral Pro" pitchFamily="18" charset="0"/>
              </a:rPr>
              <a:t>PERBEZAAN PENGIKTIRAFAN ASET</a:t>
            </a:r>
            <a:endParaRPr lang="en-US" sz="2800" b="1" dirty="0">
              <a:solidFill>
                <a:srgbClr val="000099"/>
              </a:solidFill>
              <a:latin typeface="Chaparral Pro" pitchFamily="18" charset="0"/>
            </a:endParaRPr>
          </a:p>
        </p:txBody>
      </p:sp>
      <p:grpSp>
        <p:nvGrpSpPr>
          <p:cNvPr id="70664" name="Group 3"/>
          <p:cNvGrpSpPr>
            <a:grpSpLocks/>
          </p:cNvGrpSpPr>
          <p:nvPr/>
        </p:nvGrpSpPr>
        <p:grpSpPr bwMode="auto">
          <a:xfrm>
            <a:off x="3474021" y="1187872"/>
            <a:ext cx="1074738" cy="746125"/>
            <a:chOff x="3762375" y="1548583"/>
            <a:chExt cx="1074738" cy="745654"/>
          </a:xfrm>
        </p:grpSpPr>
        <p:sp>
          <p:nvSpPr>
            <p:cNvPr id="2" name="Teardrop 1"/>
            <p:cNvSpPr/>
            <p:nvPr/>
          </p:nvSpPr>
          <p:spPr>
            <a:xfrm>
              <a:off x="3762375" y="1548583"/>
              <a:ext cx="1074738" cy="745654"/>
            </a:xfrm>
            <a:prstGeom prst="teardrop">
              <a:avLst>
                <a:gd name="adj" fmla="val 12572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3914775" y="1675503"/>
              <a:ext cx="769938" cy="523544"/>
            </a:xfrm>
            <a:prstGeom prst="rect">
              <a:avLst/>
            </a:prstGeom>
            <a:solidFill>
              <a:schemeClr val="accent5">
                <a:lumMod val="60000"/>
                <a:lumOff val="40000"/>
              </a:schemeClr>
            </a:solidFill>
          </p:spPr>
          <p:txBody>
            <a:bodyPr>
              <a:spAutoFit/>
            </a:bodyPr>
            <a:lstStyle/>
            <a:p>
              <a:pPr algn="ctr">
                <a:defRPr/>
              </a:pPr>
              <a:r>
                <a:rPr lang="en-US" sz="2800" b="1" dirty="0">
                  <a:latin typeface="Cambria" pitchFamily="18" charset="0"/>
                </a:rPr>
                <a:t>VS</a:t>
              </a:r>
            </a:p>
          </p:txBody>
        </p:sp>
      </p:grpSp>
      <p:grpSp>
        <p:nvGrpSpPr>
          <p:cNvPr id="70666" name="Group 50"/>
          <p:cNvGrpSpPr>
            <a:grpSpLocks/>
          </p:cNvGrpSpPr>
          <p:nvPr/>
        </p:nvGrpSpPr>
        <p:grpSpPr bwMode="auto">
          <a:xfrm>
            <a:off x="4575746" y="1873672"/>
            <a:ext cx="2882900" cy="4260850"/>
            <a:chOff x="142843" y="1643050"/>
            <a:chExt cx="2882889" cy="4500594"/>
          </a:xfrm>
        </p:grpSpPr>
        <p:grpSp>
          <p:nvGrpSpPr>
            <p:cNvPr id="70669" name="Group 11"/>
            <p:cNvGrpSpPr>
              <a:grpSpLocks/>
            </p:cNvGrpSpPr>
            <p:nvPr/>
          </p:nvGrpSpPr>
          <p:grpSpPr bwMode="auto">
            <a:xfrm>
              <a:off x="142843" y="1643050"/>
              <a:ext cx="2882889" cy="4500594"/>
              <a:chOff x="188912" y="1142984"/>
              <a:chExt cx="3594101" cy="5099051"/>
            </a:xfrm>
          </p:grpSpPr>
          <p:sp>
            <p:nvSpPr>
              <p:cNvPr id="70673" name="AutoShape 4"/>
              <p:cNvSpPr>
                <a:spLocks noChangeArrowheads="1"/>
              </p:cNvSpPr>
              <p:nvPr>
                <p:custDataLst>
                  <p:tags r:id="rId2"/>
                </p:custDataLst>
              </p:nvPr>
            </p:nvSpPr>
            <p:spPr bwMode="gray">
              <a:xfrm>
                <a:off x="188913" y="1214422"/>
                <a:ext cx="3594100" cy="5027613"/>
              </a:xfrm>
              <a:prstGeom prst="homePlate">
                <a:avLst>
                  <a:gd name="adj" fmla="val 0"/>
                </a:avLst>
              </a:prstGeom>
              <a:solidFill>
                <a:schemeClr val="bg1"/>
              </a:solidFill>
              <a:ln w="19050">
                <a:solidFill>
                  <a:srgbClr val="0070C0"/>
                </a:solidFill>
                <a:miter lim="800000"/>
                <a:headEnd/>
                <a:tailEnd/>
              </a:ln>
            </p:spPr>
            <p:txBody>
              <a:bodyPr wrap="none" anchor="ctr"/>
              <a:lstStyle/>
              <a:p>
                <a:endParaRPr lang="ms-MY">
                  <a:solidFill>
                    <a:schemeClr val="bg1"/>
                  </a:solidFill>
                  <a:latin typeface="Cambria" pitchFamily="18" charset="0"/>
                </a:endParaRPr>
              </a:p>
            </p:txBody>
          </p:sp>
          <p:sp>
            <p:nvSpPr>
              <p:cNvPr id="70674" name="Rectangle 10"/>
              <p:cNvSpPr>
                <a:spLocks noChangeArrowheads="1"/>
              </p:cNvSpPr>
              <p:nvPr>
                <p:custDataLst>
                  <p:tags r:id="rId3"/>
                </p:custDataLst>
              </p:nvPr>
            </p:nvSpPr>
            <p:spPr bwMode="gray">
              <a:xfrm>
                <a:off x="188912" y="1142984"/>
                <a:ext cx="3586162" cy="541337"/>
              </a:xfrm>
              <a:prstGeom prst="rect">
                <a:avLst/>
              </a:prstGeom>
              <a:solidFill>
                <a:schemeClr val="accent1"/>
              </a:solidFill>
              <a:ln w="9525">
                <a:solidFill>
                  <a:srgbClr val="0070C0"/>
                </a:solidFill>
                <a:miter lim="800000"/>
                <a:headEnd/>
                <a:tailEnd/>
              </a:ln>
            </p:spPr>
            <p:txBody>
              <a:bodyPr wrap="none" anchor="ctr"/>
              <a:lstStyle/>
              <a:p>
                <a:pPr algn="ctr"/>
                <a:r>
                  <a:rPr lang="ms-MY" b="1">
                    <a:solidFill>
                      <a:schemeClr val="bg1"/>
                    </a:solidFill>
                    <a:latin typeface="Cambria" pitchFamily="18" charset="0"/>
                  </a:rPr>
                  <a:t>Perakaunan Akruan</a:t>
                </a:r>
              </a:p>
            </p:txBody>
          </p:sp>
        </p:grpSp>
        <p:grpSp>
          <p:nvGrpSpPr>
            <p:cNvPr id="70670" name="Group 49"/>
            <p:cNvGrpSpPr>
              <a:grpSpLocks/>
            </p:cNvGrpSpPr>
            <p:nvPr/>
          </p:nvGrpSpPr>
          <p:grpSpPr bwMode="auto">
            <a:xfrm>
              <a:off x="161895" y="2214554"/>
              <a:ext cx="2835263" cy="1492896"/>
              <a:chOff x="161895" y="2571744"/>
              <a:chExt cx="2835263" cy="1492896"/>
            </a:xfrm>
          </p:grpSpPr>
          <p:sp>
            <p:nvSpPr>
              <p:cNvPr id="70671" name="AutoShape 7"/>
              <p:cNvSpPr>
                <a:spLocks noChangeArrowheads="1"/>
              </p:cNvSpPr>
              <p:nvPr/>
            </p:nvSpPr>
            <p:spPr bwMode="auto">
              <a:xfrm>
                <a:off x="161895" y="2571744"/>
                <a:ext cx="2835263" cy="492764"/>
              </a:xfrm>
              <a:prstGeom prst="roundRect">
                <a:avLst>
                  <a:gd name="adj" fmla="val 16667"/>
                </a:avLst>
              </a:prstGeom>
              <a:solidFill>
                <a:srgbClr val="376092"/>
              </a:solidFill>
              <a:ln>
                <a:noFill/>
              </a:ln>
              <a:extLst>
                <a:ext uri="{91240B29-F687-4F45-9708-019B960494DF}">
                  <a14:hiddenLine xmlns:a14="http://schemas.microsoft.com/office/drawing/2010/main" w="25560">
                    <a:solidFill>
                      <a:srgbClr val="000000"/>
                    </a:solidFill>
                    <a:miter lim="800000"/>
                    <a:headEnd/>
                    <a:tailEnd/>
                  </a14:hiddenLine>
                </a:ext>
              </a:ex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latin typeface="Cambria" pitchFamily="18" charset="0"/>
                  </a:rPr>
                  <a:t>Dipermodalkan</a:t>
                </a:r>
              </a:p>
            </p:txBody>
          </p:sp>
          <p:sp>
            <p:nvSpPr>
              <p:cNvPr id="70672" name="AutoShape 11"/>
              <p:cNvSpPr>
                <a:spLocks noChangeArrowheads="1"/>
              </p:cNvSpPr>
              <p:nvPr/>
            </p:nvSpPr>
            <p:spPr bwMode="auto">
              <a:xfrm>
                <a:off x="177770" y="3571876"/>
                <a:ext cx="2743190" cy="492764"/>
              </a:xfrm>
              <a:prstGeom prst="roundRect">
                <a:avLst>
                  <a:gd name="adj" fmla="val 16667"/>
                </a:avLst>
              </a:prstGeom>
              <a:solidFill>
                <a:srgbClr val="376092"/>
              </a:solidFill>
              <a:ln>
                <a:noFill/>
              </a:ln>
              <a:extLst>
                <a:ext uri="{91240B29-F687-4F45-9708-019B960494DF}">
                  <a14:hiddenLine xmlns:a14="http://schemas.microsoft.com/office/drawing/2010/main" w="25560">
                    <a:solidFill>
                      <a:srgbClr val="000000"/>
                    </a:solidFill>
                    <a:miter lim="800000"/>
                    <a:headEnd/>
                    <a:tailEnd/>
                  </a14:hiddenLine>
                </a:ext>
              </a:ex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latin typeface="Cambria" pitchFamily="18" charset="0"/>
                  </a:rPr>
                  <a:t>Ada susut nilai </a:t>
                </a:r>
              </a:p>
            </p:txBody>
          </p:sp>
        </p:grpSp>
      </p:grpSp>
      <p:sp>
        <p:nvSpPr>
          <p:cNvPr id="70667" name="AutoShape 11"/>
          <p:cNvSpPr>
            <a:spLocks noChangeArrowheads="1"/>
          </p:cNvSpPr>
          <p:nvPr/>
        </p:nvSpPr>
        <p:spPr bwMode="auto">
          <a:xfrm>
            <a:off x="632396" y="4210472"/>
            <a:ext cx="2819400" cy="1625600"/>
          </a:xfrm>
          <a:prstGeom prst="roundRect">
            <a:avLst>
              <a:gd name="adj" fmla="val 16667"/>
            </a:avLst>
          </a:prstGeom>
          <a:solidFill>
            <a:srgbClr val="376092"/>
          </a:solidFill>
          <a:ln>
            <a:noFill/>
          </a:ln>
          <a:extLst>
            <a:ext uri="{91240B29-F687-4F45-9708-019B960494DF}">
              <a14:hiddenLine xmlns:a14="http://schemas.microsoft.com/office/drawing/2010/main" w="25560">
                <a:solidFill>
                  <a:srgbClr val="000000"/>
                </a:solidFill>
                <a:miter lim="800000"/>
                <a:headEnd/>
                <a:tailEnd/>
              </a14:hiddenLine>
            </a:ext>
          </a:ex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latin typeface="Cambria" pitchFamily="18" charset="0"/>
              </a:rPr>
              <a:t>Dipersembahkan di dalam  Penyata Akaun Memorandum (Pinjaman Boleh Tuntut dan Pelaburan sahaja dilaporkan)</a:t>
            </a:r>
          </a:p>
        </p:txBody>
      </p:sp>
      <p:sp>
        <p:nvSpPr>
          <p:cNvPr id="70668" name="AutoShape 11"/>
          <p:cNvSpPr>
            <a:spLocks noChangeArrowheads="1"/>
          </p:cNvSpPr>
          <p:nvPr/>
        </p:nvSpPr>
        <p:spPr bwMode="auto">
          <a:xfrm>
            <a:off x="4594796" y="4508922"/>
            <a:ext cx="2819400" cy="874712"/>
          </a:xfrm>
          <a:prstGeom prst="roundRect">
            <a:avLst>
              <a:gd name="adj" fmla="val 16667"/>
            </a:avLst>
          </a:prstGeom>
          <a:solidFill>
            <a:srgbClr val="376092"/>
          </a:solidFill>
          <a:ln>
            <a:noFill/>
          </a:ln>
          <a:extLst>
            <a:ext uri="{91240B29-F687-4F45-9708-019B960494DF}">
              <a14:hiddenLine xmlns:a14="http://schemas.microsoft.com/office/drawing/2010/main" w="25560">
                <a:solidFill>
                  <a:srgbClr val="000000"/>
                </a:solidFill>
                <a:miter lim="800000"/>
                <a:headEnd/>
                <a:tailEnd/>
              </a14:hiddenLine>
            </a:ext>
          </a:ex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latin typeface="Cambria" pitchFamily="18" charset="0"/>
              </a:rPr>
              <a:t>Dipersembahkan di dalam Penyata Kewangan</a:t>
            </a:r>
          </a:p>
        </p:txBody>
      </p:sp>
    </p:spTree>
    <p:extLst>
      <p:ext uri="{BB962C8B-B14F-4D97-AF65-F5344CB8AC3E}">
        <p14:creationId xmlns:p14="http://schemas.microsoft.com/office/powerpoint/2010/main" val="14580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611560" y="1700808"/>
            <a:ext cx="712879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sz="2400" b="1" dirty="0">
              <a:latin typeface="Cambria" pitchFamily="18" charset="0"/>
              <a:cs typeface="Arial" charset="0"/>
            </a:endParaRPr>
          </a:p>
          <a:p>
            <a:pPr algn="ctr" eaLnBrk="1" hangingPunct="1"/>
            <a:endParaRPr lang="en-US" sz="2400" b="1" dirty="0">
              <a:latin typeface="Cambria" pitchFamily="18" charset="0"/>
              <a:cs typeface="Arial" charset="0"/>
            </a:endParaRPr>
          </a:p>
          <a:p>
            <a:pPr algn="ctr" eaLnBrk="1" hangingPunct="1"/>
            <a:r>
              <a:rPr lang="en-US" sz="3600" b="1" dirty="0">
                <a:latin typeface="Cambria" pitchFamily="18" charset="0"/>
                <a:cs typeface="Arial" charset="0"/>
              </a:rPr>
              <a:t>DEFINISI(MPSAS 17)</a:t>
            </a:r>
          </a:p>
          <a:p>
            <a:pPr algn="ctr" eaLnBrk="1" hangingPunct="1"/>
            <a:endParaRPr lang="en-US" sz="2400" b="1" dirty="0">
              <a:latin typeface="Cambria" pitchFamily="18" charset="0"/>
              <a:cs typeface="Arial" charset="0"/>
            </a:endParaRPr>
          </a:p>
          <a:p>
            <a:pPr algn="just" eaLnBrk="1" hangingPunct="1"/>
            <a:r>
              <a:rPr lang="en-US" sz="2400" b="1" dirty="0" err="1">
                <a:latin typeface="Cambria" pitchFamily="18" charset="0"/>
                <a:cs typeface="Arial" charset="0"/>
              </a:rPr>
              <a:t>Hartanah</a:t>
            </a:r>
            <a:r>
              <a:rPr lang="en-US" sz="2400" b="1" dirty="0">
                <a:latin typeface="Cambria" pitchFamily="18" charset="0"/>
                <a:cs typeface="Arial" charset="0"/>
              </a:rPr>
              <a:t>, </a:t>
            </a:r>
            <a:r>
              <a:rPr lang="en-US" sz="2400" b="1" dirty="0" err="1">
                <a:latin typeface="Cambria" pitchFamily="18" charset="0"/>
                <a:cs typeface="Arial" charset="0"/>
              </a:rPr>
              <a:t>loji</a:t>
            </a:r>
            <a:r>
              <a:rPr lang="en-US" sz="2400" b="1" dirty="0">
                <a:latin typeface="Cambria" pitchFamily="18" charset="0"/>
                <a:cs typeface="Arial" charset="0"/>
              </a:rPr>
              <a:t> </a:t>
            </a:r>
            <a:r>
              <a:rPr lang="en-US" sz="2400" b="1" dirty="0" err="1">
                <a:latin typeface="Cambria" pitchFamily="18" charset="0"/>
                <a:cs typeface="Arial" charset="0"/>
              </a:rPr>
              <a:t>dan</a:t>
            </a:r>
            <a:r>
              <a:rPr lang="en-US" sz="2400" b="1" dirty="0">
                <a:latin typeface="Cambria" pitchFamily="18" charset="0"/>
                <a:cs typeface="Arial" charset="0"/>
              </a:rPr>
              <a:t> </a:t>
            </a:r>
            <a:r>
              <a:rPr lang="en-US" sz="2400" b="1" dirty="0" err="1">
                <a:latin typeface="Cambria" pitchFamily="18" charset="0"/>
                <a:cs typeface="Arial" charset="0"/>
              </a:rPr>
              <a:t>peralatan</a:t>
            </a:r>
            <a:r>
              <a:rPr lang="en-US" sz="2400" b="1" dirty="0">
                <a:latin typeface="Cambria" pitchFamily="18" charset="0"/>
                <a:cs typeface="Arial" charset="0"/>
              </a:rPr>
              <a:t> </a:t>
            </a:r>
            <a:r>
              <a:rPr lang="en-US" sz="2400" b="1" dirty="0" err="1">
                <a:latin typeface="Cambria" pitchFamily="18" charset="0"/>
                <a:cs typeface="Arial" charset="0"/>
              </a:rPr>
              <a:t>adalah</a:t>
            </a:r>
            <a:r>
              <a:rPr lang="en-US" sz="2400" b="1" dirty="0">
                <a:latin typeface="Cambria" pitchFamily="18" charset="0"/>
                <a:cs typeface="Arial" charset="0"/>
              </a:rPr>
              <a:t> </a:t>
            </a:r>
            <a:r>
              <a:rPr lang="en-US" sz="2400" b="1" dirty="0" err="1">
                <a:latin typeface="Cambria" pitchFamily="18" charset="0"/>
                <a:cs typeface="Arial" charset="0"/>
              </a:rPr>
              <a:t>aset</a:t>
            </a:r>
            <a:r>
              <a:rPr lang="en-US" sz="2400" b="1" dirty="0">
                <a:latin typeface="Cambria" pitchFamily="18" charset="0"/>
                <a:cs typeface="Arial" charset="0"/>
              </a:rPr>
              <a:t> </a:t>
            </a:r>
            <a:r>
              <a:rPr lang="en-US" sz="2400" b="1" dirty="0" err="1">
                <a:latin typeface="Cambria" pitchFamily="18" charset="0"/>
                <a:cs typeface="Arial" charset="0"/>
              </a:rPr>
              <a:t>nyata</a:t>
            </a:r>
            <a:r>
              <a:rPr lang="en-US" sz="2400" b="1" dirty="0">
                <a:latin typeface="Cambria" pitchFamily="18" charset="0"/>
                <a:cs typeface="Arial" charset="0"/>
              </a:rPr>
              <a:t> yang</a:t>
            </a:r>
            <a:r>
              <a:rPr lang="en-US" sz="2400" b="1" dirty="0" smtClean="0">
                <a:latin typeface="Cambria" pitchFamily="18" charset="0"/>
                <a:cs typeface="Arial" charset="0"/>
              </a:rPr>
              <a:t>:</a:t>
            </a:r>
          </a:p>
          <a:p>
            <a:pPr algn="just" eaLnBrk="1" hangingPunct="1"/>
            <a:endParaRPr lang="en-US" sz="2400" b="1" dirty="0">
              <a:latin typeface="Cambria" pitchFamily="18" charset="0"/>
              <a:cs typeface="Arial" charset="0"/>
            </a:endParaRPr>
          </a:p>
          <a:p>
            <a:pPr algn="just" eaLnBrk="1" hangingPunct="1"/>
            <a:r>
              <a:rPr lang="en-US" sz="2400" dirty="0">
                <a:latin typeface="Cambria" pitchFamily="18" charset="0"/>
              </a:rPr>
              <a:t>a)	</a:t>
            </a:r>
            <a:r>
              <a:rPr lang="en-US" sz="2400" dirty="0" err="1">
                <a:latin typeface="Cambria" pitchFamily="18" charset="0"/>
              </a:rPr>
              <a:t>Dipegang</a:t>
            </a:r>
            <a:r>
              <a:rPr lang="en-US" sz="2400" dirty="0">
                <a:latin typeface="Cambria" pitchFamily="18" charset="0"/>
              </a:rPr>
              <a:t> </a:t>
            </a:r>
            <a:r>
              <a:rPr lang="en-US" sz="2400" dirty="0" err="1">
                <a:latin typeface="Cambria" pitchFamily="18" charset="0"/>
              </a:rPr>
              <a:t>untuk</a:t>
            </a:r>
            <a:r>
              <a:rPr lang="en-US" sz="2400" dirty="0">
                <a:latin typeface="Cambria" pitchFamily="18" charset="0"/>
              </a:rPr>
              <a:t> </a:t>
            </a:r>
            <a:r>
              <a:rPr lang="en-US" sz="2400" dirty="0" err="1">
                <a:latin typeface="Cambria" pitchFamily="18" charset="0"/>
              </a:rPr>
              <a:t>kegunaan</a:t>
            </a:r>
            <a:r>
              <a:rPr lang="en-US" sz="2400" dirty="0">
                <a:latin typeface="Cambria" pitchFamily="18" charset="0"/>
              </a:rPr>
              <a:t> </a:t>
            </a:r>
            <a:r>
              <a:rPr lang="en-US" sz="2400" dirty="0" err="1">
                <a:latin typeface="Cambria" pitchFamily="18" charset="0"/>
              </a:rPr>
              <a:t>dalam</a:t>
            </a:r>
            <a:r>
              <a:rPr lang="en-US" sz="2400" dirty="0">
                <a:latin typeface="Cambria" pitchFamily="18" charset="0"/>
              </a:rPr>
              <a:t> </a:t>
            </a:r>
            <a:r>
              <a:rPr lang="en-US" sz="2400" dirty="0" err="1">
                <a:latin typeface="Cambria" pitchFamily="18" charset="0"/>
              </a:rPr>
              <a:t>pengeluaran</a:t>
            </a:r>
            <a:r>
              <a:rPr lang="en-US" sz="2400" dirty="0">
                <a:latin typeface="Cambria" pitchFamily="18" charset="0"/>
              </a:rPr>
              <a:t>      	</a:t>
            </a:r>
            <a:r>
              <a:rPr lang="en-US" sz="2400" dirty="0" err="1">
                <a:latin typeface="Cambria" pitchFamily="18" charset="0"/>
              </a:rPr>
              <a:t>atau</a:t>
            </a:r>
            <a:r>
              <a:rPr lang="en-US" sz="2400" dirty="0">
                <a:latin typeface="Cambria" pitchFamily="18" charset="0"/>
              </a:rPr>
              <a:t> </a:t>
            </a:r>
            <a:r>
              <a:rPr lang="en-US" sz="2400" dirty="0" err="1">
                <a:latin typeface="Cambria" pitchFamily="18" charset="0"/>
              </a:rPr>
              <a:t>bekalan</a:t>
            </a:r>
            <a:r>
              <a:rPr lang="en-US" sz="2400" dirty="0">
                <a:latin typeface="Cambria" pitchFamily="18" charset="0"/>
              </a:rPr>
              <a:t> </a:t>
            </a:r>
            <a:r>
              <a:rPr lang="en-US" sz="2400" dirty="0" err="1">
                <a:latin typeface="Cambria" pitchFamily="18" charset="0"/>
              </a:rPr>
              <a:t>barangan</a:t>
            </a:r>
            <a:r>
              <a:rPr lang="en-US" sz="2400" dirty="0">
                <a:latin typeface="Cambria" pitchFamily="18" charset="0"/>
              </a:rPr>
              <a:t> </a:t>
            </a:r>
            <a:r>
              <a:rPr lang="en-US" sz="2400" dirty="0" err="1">
                <a:latin typeface="Cambria" pitchFamily="18" charset="0"/>
              </a:rPr>
              <a:t>atau</a:t>
            </a:r>
            <a:r>
              <a:rPr lang="en-US" sz="2400" dirty="0">
                <a:latin typeface="Cambria" pitchFamily="18" charset="0"/>
              </a:rPr>
              <a:t> </a:t>
            </a:r>
            <a:r>
              <a:rPr lang="en-US" sz="2400" dirty="0" err="1">
                <a:latin typeface="Cambria" pitchFamily="18" charset="0"/>
              </a:rPr>
              <a:t>perkhidmatan</a:t>
            </a:r>
            <a:r>
              <a:rPr lang="en-US" sz="2400" dirty="0">
                <a:latin typeface="Cambria" pitchFamily="18" charset="0"/>
              </a:rPr>
              <a:t>, 	</a:t>
            </a:r>
            <a:r>
              <a:rPr lang="en-US" sz="2400" dirty="0" err="1">
                <a:latin typeface="Cambria" pitchFamily="18" charset="0"/>
              </a:rPr>
              <a:t>sewa</a:t>
            </a:r>
            <a:r>
              <a:rPr lang="en-US" sz="2400" dirty="0">
                <a:latin typeface="Cambria" pitchFamily="18" charset="0"/>
              </a:rPr>
              <a:t> </a:t>
            </a:r>
            <a:r>
              <a:rPr lang="en-US" sz="2400" dirty="0" err="1">
                <a:latin typeface="Cambria" pitchFamily="18" charset="0"/>
              </a:rPr>
              <a:t>kepada</a:t>
            </a:r>
            <a:r>
              <a:rPr lang="en-US" sz="2400" dirty="0">
                <a:latin typeface="Cambria" pitchFamily="18" charset="0"/>
              </a:rPr>
              <a:t> orang lain, </a:t>
            </a:r>
            <a:r>
              <a:rPr lang="en-US" sz="2400" dirty="0" err="1">
                <a:latin typeface="Cambria" pitchFamily="18" charset="0"/>
              </a:rPr>
              <a:t>atau</a:t>
            </a:r>
            <a:r>
              <a:rPr lang="en-US" sz="2400" dirty="0">
                <a:latin typeface="Cambria" pitchFamily="18" charset="0"/>
              </a:rPr>
              <a:t> </a:t>
            </a:r>
            <a:r>
              <a:rPr lang="en-US" sz="2400" dirty="0" err="1">
                <a:latin typeface="Cambria" pitchFamily="18" charset="0"/>
              </a:rPr>
              <a:t>untuk</a:t>
            </a:r>
            <a:r>
              <a:rPr lang="en-US" sz="2400" dirty="0">
                <a:latin typeface="Cambria" pitchFamily="18" charset="0"/>
              </a:rPr>
              <a:t> </a:t>
            </a:r>
            <a:r>
              <a:rPr lang="en-US" sz="2400" dirty="0" err="1">
                <a:latin typeface="Cambria" pitchFamily="18" charset="0"/>
              </a:rPr>
              <a:t>tujuan</a:t>
            </a:r>
            <a:r>
              <a:rPr lang="en-US" sz="2400" dirty="0">
                <a:latin typeface="Cambria" pitchFamily="18" charset="0"/>
              </a:rPr>
              <a:t> 	</a:t>
            </a:r>
            <a:r>
              <a:rPr lang="en-US" sz="2400" dirty="0" err="1">
                <a:latin typeface="Cambria" pitchFamily="18" charset="0"/>
              </a:rPr>
              <a:t>pentadbiran</a:t>
            </a:r>
            <a:endParaRPr lang="en-US" sz="2400" dirty="0">
              <a:latin typeface="Cambria" pitchFamily="18" charset="0"/>
            </a:endParaRPr>
          </a:p>
          <a:p>
            <a:pPr algn="just" eaLnBrk="1" hangingPunct="1"/>
            <a:endParaRPr lang="en-US" sz="2400" b="1" dirty="0">
              <a:latin typeface="Cambria" pitchFamily="18" charset="0"/>
              <a:cs typeface="Arial" charset="0"/>
            </a:endParaRPr>
          </a:p>
          <a:p>
            <a:pPr algn="just" eaLnBrk="1" hangingPunct="1"/>
            <a:r>
              <a:rPr lang="en-US" sz="2400" dirty="0">
                <a:latin typeface="Cambria" pitchFamily="18" charset="0"/>
              </a:rPr>
              <a:t>b)	</a:t>
            </a:r>
            <a:r>
              <a:rPr lang="en-US" sz="2400" dirty="0" err="1">
                <a:latin typeface="Cambria" pitchFamily="18" charset="0"/>
              </a:rPr>
              <a:t>Dijangka</a:t>
            </a:r>
            <a:r>
              <a:rPr lang="en-US" sz="2400" dirty="0">
                <a:latin typeface="Cambria" pitchFamily="18" charset="0"/>
              </a:rPr>
              <a:t> </a:t>
            </a:r>
            <a:r>
              <a:rPr lang="en-US" sz="2400" dirty="0" err="1">
                <a:latin typeface="Cambria" pitchFamily="18" charset="0"/>
              </a:rPr>
              <a:t>akan</a:t>
            </a:r>
            <a:r>
              <a:rPr lang="en-US" sz="2400" dirty="0">
                <a:latin typeface="Cambria" pitchFamily="18" charset="0"/>
              </a:rPr>
              <a:t> </a:t>
            </a:r>
            <a:r>
              <a:rPr lang="en-US" sz="2400" dirty="0" err="1">
                <a:latin typeface="Cambria" pitchFamily="18" charset="0"/>
              </a:rPr>
              <a:t>digunakan</a:t>
            </a:r>
            <a:r>
              <a:rPr lang="en-US" sz="2400" dirty="0">
                <a:latin typeface="Cambria" pitchFamily="18" charset="0"/>
              </a:rPr>
              <a:t> </a:t>
            </a:r>
            <a:r>
              <a:rPr lang="en-US" sz="2400" dirty="0" err="1">
                <a:latin typeface="Cambria" pitchFamily="18" charset="0"/>
              </a:rPr>
              <a:t>pada</a:t>
            </a:r>
            <a:r>
              <a:rPr lang="en-US" sz="2400" dirty="0">
                <a:latin typeface="Cambria" pitchFamily="18" charset="0"/>
              </a:rPr>
              <a:t> </a:t>
            </a:r>
            <a:r>
              <a:rPr lang="en-US" sz="2400" dirty="0" err="1">
                <a:latin typeface="Cambria" pitchFamily="18" charset="0"/>
              </a:rPr>
              <a:t>lebih</a:t>
            </a:r>
            <a:r>
              <a:rPr lang="en-US" sz="2400" dirty="0">
                <a:latin typeface="Cambria" pitchFamily="18" charset="0"/>
              </a:rPr>
              <a:t> </a:t>
            </a:r>
            <a:r>
              <a:rPr lang="en-US" sz="2400" dirty="0" err="1">
                <a:latin typeface="Cambria" pitchFamily="18" charset="0"/>
              </a:rPr>
              <a:t>daripada</a:t>
            </a:r>
            <a:r>
              <a:rPr lang="en-US" sz="2400" dirty="0">
                <a:latin typeface="Cambria" pitchFamily="18" charset="0"/>
              </a:rPr>
              <a:t> 	</a:t>
            </a:r>
            <a:r>
              <a:rPr lang="en-US" sz="2400" dirty="0" err="1">
                <a:latin typeface="Cambria" pitchFamily="18" charset="0"/>
              </a:rPr>
              <a:t>satu</a:t>
            </a:r>
            <a:r>
              <a:rPr lang="en-US" sz="2400" dirty="0">
                <a:latin typeface="Cambria" pitchFamily="18" charset="0"/>
              </a:rPr>
              <a:t> </a:t>
            </a:r>
            <a:r>
              <a:rPr lang="en-US" sz="2400" dirty="0" err="1">
                <a:latin typeface="Cambria" pitchFamily="18" charset="0"/>
              </a:rPr>
              <a:t>tempoh</a:t>
            </a:r>
            <a:r>
              <a:rPr lang="en-US" sz="2400" dirty="0">
                <a:latin typeface="Cambria" pitchFamily="18" charset="0"/>
              </a:rPr>
              <a:t> </a:t>
            </a:r>
            <a:r>
              <a:rPr lang="en-US" sz="2400" dirty="0" err="1">
                <a:latin typeface="Cambria" pitchFamily="18" charset="0"/>
              </a:rPr>
              <a:t>pelaporan</a:t>
            </a:r>
            <a:r>
              <a:rPr lang="en-US" sz="2400" dirty="0">
                <a:latin typeface="Cambria" pitchFamily="18" charset="0"/>
              </a:rPr>
              <a:t>.</a:t>
            </a:r>
            <a:endParaRPr lang="en-MY" sz="2400" dirty="0">
              <a:latin typeface="Cambria" pitchFamily="18" charset="0"/>
            </a:endParaRPr>
          </a:p>
          <a:p>
            <a:pPr algn="ctr" eaLnBrk="1" hangingPunct="1"/>
            <a:endParaRPr lang="en-US" b="1" dirty="0">
              <a:latin typeface="Cambria" pitchFamily="18" charset="0"/>
              <a:cs typeface="Arial" charset="0"/>
            </a:endParaRPr>
          </a:p>
        </p:txBody>
      </p:sp>
    </p:spTree>
    <p:extLst>
      <p:ext uri="{BB962C8B-B14F-4D97-AF65-F5344CB8AC3E}">
        <p14:creationId xmlns:p14="http://schemas.microsoft.com/office/powerpoint/2010/main" val="359244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9203491"/>
              </p:ext>
            </p:extLst>
          </p:nvPr>
        </p:nvGraphicFramePr>
        <p:xfrm>
          <a:off x="251520" y="764704"/>
          <a:ext cx="7560841" cy="6504409"/>
        </p:xfrm>
        <a:graphic>
          <a:graphicData uri="http://schemas.openxmlformats.org/drawingml/2006/table">
            <a:tbl>
              <a:tblPr/>
              <a:tblGrid>
                <a:gridCol w="4536505"/>
                <a:gridCol w="216024"/>
                <a:gridCol w="1440160"/>
                <a:gridCol w="1368152"/>
              </a:tblGrid>
              <a:tr h="60952">
                <a:tc>
                  <a:txBody>
                    <a:bodyPr/>
                    <a:lstStyle/>
                    <a:p>
                      <a:pPr algn="l" fontAlgn="ctr"/>
                      <a:r>
                        <a:rPr lang="en-US" sz="1800" b="1" i="0" u="none" strike="noStrike" dirty="0">
                          <a:solidFill>
                            <a:srgbClr val="FF0000"/>
                          </a:solidFill>
                          <a:latin typeface="Cambria"/>
                        </a:rPr>
                        <a:t>ASET</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dirty="0">
                          <a:solidFill>
                            <a:srgbClr val="000000"/>
                          </a:solidFill>
                          <a:latin typeface="Cambria"/>
                        </a:rPr>
                        <a:t>20X2</a:t>
                      </a:r>
                    </a:p>
                  </a:txBody>
                  <a:tcPr marL="2656" marR="2656" marT="2656" marB="0" anchor="ctr">
                    <a:lnL>
                      <a:noFill/>
                    </a:lnL>
                    <a:lnR>
                      <a:noFill/>
                    </a:lnR>
                    <a:lnT>
                      <a:noFill/>
                    </a:lnT>
                    <a:lnB>
                      <a:noFill/>
                    </a:lnB>
                  </a:tcPr>
                </a:tc>
                <a:tc>
                  <a:txBody>
                    <a:bodyPr/>
                    <a:lstStyle/>
                    <a:p>
                      <a:pPr algn="ctr" fontAlgn="ctr"/>
                      <a:r>
                        <a:rPr lang="en-US" sz="1800" b="0" i="0" u="none" strike="noStrike" dirty="0">
                          <a:solidFill>
                            <a:srgbClr val="000000"/>
                          </a:solidFill>
                          <a:latin typeface="Cambria"/>
                        </a:rPr>
                        <a:t>20X1</a:t>
                      </a:r>
                    </a:p>
                  </a:txBody>
                  <a:tcPr marL="2656" marR="2656" marT="2656" marB="0" anchor="ctr">
                    <a:lnL>
                      <a:noFill/>
                    </a:lnL>
                    <a:lnR>
                      <a:noFill/>
                    </a:lnR>
                    <a:lnT>
                      <a:noFill/>
                    </a:lnT>
                    <a:lnB>
                      <a:noFill/>
                    </a:lnB>
                  </a:tcPr>
                </a:tc>
              </a:tr>
              <a:tr h="273370">
                <a:tc>
                  <a:txBody>
                    <a:bodyPr/>
                    <a:lstStyle/>
                    <a:p>
                      <a:pPr algn="l" fontAlgn="ctr"/>
                      <a:r>
                        <a:rPr lang="en-US" sz="1800" b="1" i="0" u="none" strike="noStrike" dirty="0" err="1">
                          <a:solidFill>
                            <a:srgbClr val="FF0000"/>
                          </a:solidFill>
                          <a:latin typeface="Cambria"/>
                        </a:rPr>
                        <a:t>Aset</a:t>
                      </a:r>
                      <a:r>
                        <a:rPr lang="en-US" sz="1800" b="1" i="0" u="none" strike="noStrike" dirty="0">
                          <a:solidFill>
                            <a:srgbClr val="FF0000"/>
                          </a:solidFill>
                          <a:latin typeface="Cambria"/>
                        </a:rPr>
                        <a:t> </a:t>
                      </a:r>
                      <a:r>
                        <a:rPr lang="en-US" sz="1800" b="1" i="0" u="none" strike="noStrike" dirty="0" err="1">
                          <a:solidFill>
                            <a:srgbClr val="FF0000"/>
                          </a:solidFill>
                          <a:latin typeface="Cambria"/>
                        </a:rPr>
                        <a:t>Semasa</a:t>
                      </a:r>
                      <a:r>
                        <a:rPr lang="en-US" sz="1800" b="1" i="0" u="none" strike="noStrike" dirty="0">
                          <a:solidFill>
                            <a:srgbClr val="FF0000"/>
                          </a:solidFill>
                          <a:latin typeface="Cambria"/>
                        </a:rPr>
                        <a:t> </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1" i="0" u="none" strike="noStrike">
                          <a:solidFill>
                            <a:srgbClr val="000000"/>
                          </a:solidFill>
                          <a:latin typeface="Cambria"/>
                        </a:rPr>
                        <a:t>RM'000</a:t>
                      </a:r>
                    </a:p>
                  </a:txBody>
                  <a:tcPr marL="2656" marR="2656" marT="2656" marB="0" anchor="ctr">
                    <a:lnL>
                      <a:noFill/>
                    </a:lnL>
                    <a:lnR>
                      <a:noFill/>
                    </a:lnR>
                    <a:lnT>
                      <a:noFill/>
                    </a:lnT>
                    <a:lnB>
                      <a:noFill/>
                    </a:lnB>
                  </a:tcPr>
                </a:tc>
                <a:tc>
                  <a:txBody>
                    <a:bodyPr/>
                    <a:lstStyle/>
                    <a:p>
                      <a:pPr algn="ctr" fontAlgn="ctr"/>
                      <a:r>
                        <a:rPr lang="en-US" sz="1800" b="1" i="0" u="none" strike="noStrike" dirty="0">
                          <a:solidFill>
                            <a:srgbClr val="000000"/>
                          </a:solidFill>
                          <a:latin typeface="Cambria"/>
                        </a:rPr>
                        <a:t>RM'000</a:t>
                      </a:r>
                    </a:p>
                  </a:txBody>
                  <a:tcPr marL="2656" marR="2656" marT="2656" marB="0" anchor="ctr">
                    <a:lnL>
                      <a:noFill/>
                    </a:lnL>
                    <a:lnR>
                      <a:noFill/>
                    </a:lnR>
                    <a:lnT>
                      <a:noFill/>
                    </a:lnT>
                    <a:lnB>
                      <a:noFill/>
                    </a:lnB>
                  </a:tcPr>
                </a:tc>
              </a:tr>
              <a:tr h="273370">
                <a:tc>
                  <a:txBody>
                    <a:bodyPr/>
                    <a:lstStyle/>
                    <a:p>
                      <a:pPr algn="l" fontAlgn="ctr"/>
                      <a:r>
                        <a:rPr lang="en-US" sz="1800" b="0" i="1" u="none" strike="noStrike">
                          <a:solidFill>
                            <a:srgbClr val="FF0000"/>
                          </a:solidFill>
                          <a:latin typeface="Cambria"/>
                        </a:rPr>
                        <a:t>Cash and cash equivalents</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273370">
                <a:tc>
                  <a:txBody>
                    <a:bodyPr/>
                    <a:lstStyle/>
                    <a:p>
                      <a:pPr algn="l" fontAlgn="ctr"/>
                      <a:r>
                        <a:rPr lang="en-US" sz="1800" b="0" i="1" u="none" strike="noStrike">
                          <a:solidFill>
                            <a:srgbClr val="FF0000"/>
                          </a:solidFill>
                          <a:latin typeface="Cambria"/>
                        </a:rPr>
                        <a:t>Recoverable from taxes and transfers</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273370">
                <a:tc>
                  <a:txBody>
                    <a:bodyPr/>
                    <a:lstStyle/>
                    <a:p>
                      <a:pPr algn="l" fontAlgn="ctr"/>
                      <a:r>
                        <a:rPr lang="en-US" sz="1800" b="0" i="0" u="none" strike="noStrike" dirty="0" err="1">
                          <a:solidFill>
                            <a:srgbClr val="FF0000"/>
                          </a:solidFill>
                          <a:latin typeface="Cambria"/>
                        </a:rPr>
                        <a:t>Penghutang</a:t>
                      </a:r>
                      <a:endParaRPr lang="en-US" sz="1800" b="0" i="0" u="none" strike="noStrike" dirty="0">
                        <a:solidFill>
                          <a:srgbClr val="FF0000"/>
                        </a:solidFill>
                        <a:latin typeface="Cambria"/>
                      </a:endParaRP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273370">
                <a:tc>
                  <a:txBody>
                    <a:bodyPr/>
                    <a:lstStyle/>
                    <a:p>
                      <a:pPr algn="l" fontAlgn="ctr"/>
                      <a:r>
                        <a:rPr lang="en-US" sz="1800" b="0" i="0" u="none" strike="noStrike" dirty="0" err="1">
                          <a:solidFill>
                            <a:srgbClr val="FF0000"/>
                          </a:solidFill>
                          <a:latin typeface="Cambria"/>
                        </a:rPr>
                        <a:t>Inventori</a:t>
                      </a:r>
                      <a:endParaRPr lang="en-US" sz="1800" b="0" i="0" u="none" strike="noStrike" dirty="0">
                        <a:solidFill>
                          <a:srgbClr val="FF0000"/>
                        </a:solidFill>
                        <a:latin typeface="Cambria"/>
                      </a:endParaRP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273370">
                <a:tc>
                  <a:txBody>
                    <a:bodyPr/>
                    <a:lstStyle/>
                    <a:p>
                      <a:pPr algn="l" fontAlgn="ctr"/>
                      <a:r>
                        <a:rPr lang="en-US" sz="1800" b="0" i="0" u="none" strike="noStrike">
                          <a:solidFill>
                            <a:srgbClr val="FF0000"/>
                          </a:solidFill>
                          <a:latin typeface="Cambria"/>
                        </a:rPr>
                        <a:t>Bayaran terdahulu</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273370">
                <a:tc>
                  <a:txBody>
                    <a:bodyPr/>
                    <a:lstStyle/>
                    <a:p>
                      <a:pPr algn="l" fontAlgn="ctr"/>
                      <a:r>
                        <a:rPr lang="en-US" sz="1800" b="0" i="0" u="none" strike="noStrike">
                          <a:solidFill>
                            <a:srgbClr val="FF0000"/>
                          </a:solidFill>
                          <a:latin typeface="Cambria"/>
                        </a:rPr>
                        <a:t>Lain-lain aset semasa</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r>
              <a:tr h="273370">
                <a:tc>
                  <a:txBody>
                    <a:bodyPr/>
                    <a:lstStyle/>
                    <a:p>
                      <a:pPr algn="l" fontAlgn="ctr"/>
                      <a:r>
                        <a:rPr lang="en-US" sz="1800" b="1" i="0" u="none" strike="noStrike">
                          <a:solidFill>
                            <a:srgbClr val="FF0000"/>
                          </a:solidFill>
                          <a:latin typeface="Cambria"/>
                        </a:rPr>
                        <a:t>Jumlah Aset Semasa (a)</a:t>
                      </a:r>
                    </a:p>
                  </a:txBody>
                  <a:tcPr marL="2656" marR="2656" marT="2656" marB="0" anchor="ctr">
                    <a:lnL>
                      <a:noFill/>
                    </a:lnL>
                    <a:lnR>
                      <a:noFill/>
                    </a:lnR>
                    <a:lnT>
                      <a:noFill/>
                    </a:lnT>
                    <a:lnB>
                      <a:noFill/>
                    </a:lnB>
                  </a:tcPr>
                </a:tc>
                <a:tc>
                  <a:txBody>
                    <a:bodyPr/>
                    <a:lstStyle/>
                    <a:p>
                      <a:pPr algn="l" fontAlgn="ctr"/>
                      <a:endParaRPr lang="en-US" sz="1800" b="1"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1" i="0" u="none" strike="noStrike">
                          <a:solidFill>
                            <a:srgbClr val="FF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FF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70">
                <a:tc>
                  <a:txBody>
                    <a:bodyPr/>
                    <a:lstStyle/>
                    <a:p>
                      <a:pPr algn="l" fontAlgn="ctr"/>
                      <a:r>
                        <a:rPr lang="en-US" sz="1800" b="1" i="0" u="none" strike="noStrike" dirty="0" err="1">
                          <a:solidFill>
                            <a:srgbClr val="FF0000"/>
                          </a:solidFill>
                          <a:latin typeface="Cambria"/>
                        </a:rPr>
                        <a:t>Aset</a:t>
                      </a:r>
                      <a:r>
                        <a:rPr lang="en-US" sz="1800" b="1" i="0" u="none" strike="noStrike" dirty="0">
                          <a:solidFill>
                            <a:srgbClr val="FF0000"/>
                          </a:solidFill>
                          <a:latin typeface="Cambria"/>
                        </a:rPr>
                        <a:t> </a:t>
                      </a:r>
                      <a:r>
                        <a:rPr lang="en-US" sz="1800" b="1" i="0" u="none" strike="noStrike" dirty="0" err="1">
                          <a:solidFill>
                            <a:srgbClr val="FF0000"/>
                          </a:solidFill>
                          <a:latin typeface="Cambria"/>
                        </a:rPr>
                        <a:t>Bukan</a:t>
                      </a:r>
                      <a:r>
                        <a:rPr lang="en-US" sz="1800" b="1" i="0" u="none" strike="noStrike" dirty="0">
                          <a:solidFill>
                            <a:srgbClr val="FF0000"/>
                          </a:solidFill>
                          <a:latin typeface="Cambria"/>
                        </a:rPr>
                        <a:t> </a:t>
                      </a:r>
                      <a:r>
                        <a:rPr lang="en-US" sz="1800" b="1" i="0" u="none" strike="noStrike" dirty="0" err="1">
                          <a:solidFill>
                            <a:srgbClr val="FF0000"/>
                          </a:solidFill>
                          <a:latin typeface="Cambria"/>
                        </a:rPr>
                        <a:t>Semasa</a:t>
                      </a:r>
                      <a:endParaRPr lang="en-US" sz="1800" b="1" i="0" u="none" strike="noStrike" dirty="0">
                        <a:solidFill>
                          <a:srgbClr val="FF0000"/>
                        </a:solidFill>
                        <a:latin typeface="Cambria"/>
                      </a:endParaRP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endParaRPr lang="en-US" sz="1800" b="0" i="0" u="none" strike="noStrike">
                        <a:solidFill>
                          <a:srgbClr val="FF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800" b="0" i="0" u="none" strike="noStrike">
                        <a:solidFill>
                          <a:srgbClr val="FF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r>
              <a:tr h="273370">
                <a:tc>
                  <a:txBody>
                    <a:bodyPr/>
                    <a:lstStyle/>
                    <a:p>
                      <a:pPr algn="l" fontAlgn="ctr"/>
                      <a:r>
                        <a:rPr lang="en-US" sz="1800" b="0" i="1" u="none" strike="noStrike">
                          <a:solidFill>
                            <a:srgbClr val="FF0000"/>
                          </a:solidFill>
                          <a:latin typeface="Cambria"/>
                        </a:rPr>
                        <a:t>Recoverable from taxes and transfers</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273370">
                <a:tc>
                  <a:txBody>
                    <a:bodyPr/>
                    <a:lstStyle/>
                    <a:p>
                      <a:pPr algn="l" fontAlgn="ctr"/>
                      <a:r>
                        <a:rPr lang="en-US" sz="1800" b="0" i="0" u="none" strike="noStrike" dirty="0" err="1">
                          <a:solidFill>
                            <a:srgbClr val="FF0000"/>
                          </a:solidFill>
                          <a:latin typeface="Cambria"/>
                        </a:rPr>
                        <a:t>Penghutang</a:t>
                      </a:r>
                      <a:endParaRPr lang="en-US" sz="1800" b="0" i="0" u="none" strike="noStrike" dirty="0">
                        <a:solidFill>
                          <a:srgbClr val="FF0000"/>
                        </a:solidFill>
                        <a:latin typeface="Cambria"/>
                      </a:endParaRP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273370">
                <a:tc>
                  <a:txBody>
                    <a:bodyPr/>
                    <a:lstStyle/>
                    <a:p>
                      <a:pPr algn="l" fontAlgn="ctr"/>
                      <a:r>
                        <a:rPr lang="en-US" sz="1800" b="0" i="0" u="none" strike="noStrike">
                          <a:solidFill>
                            <a:srgbClr val="FF0000"/>
                          </a:solidFill>
                          <a:latin typeface="Cambria"/>
                        </a:rPr>
                        <a:t>Pelaburan dalam entiti dikawal</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273370">
                <a:tc>
                  <a:txBody>
                    <a:bodyPr/>
                    <a:lstStyle/>
                    <a:p>
                      <a:pPr algn="l" fontAlgn="ctr"/>
                      <a:r>
                        <a:rPr lang="en-US" sz="1800" b="0" i="1" u="none" strike="noStrike">
                          <a:solidFill>
                            <a:srgbClr val="FF0000"/>
                          </a:solidFill>
                          <a:latin typeface="Cambria"/>
                        </a:rPr>
                        <a:t>Investments in jointly controlled entities</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273370">
                <a:tc>
                  <a:txBody>
                    <a:bodyPr/>
                    <a:lstStyle/>
                    <a:p>
                      <a:pPr algn="l" fontAlgn="ctr"/>
                      <a:r>
                        <a:rPr lang="en-US" sz="1800" b="0" i="0" u="none" strike="noStrike" dirty="0" err="1">
                          <a:solidFill>
                            <a:srgbClr val="FF0000"/>
                          </a:solidFill>
                          <a:latin typeface="Cambria"/>
                        </a:rPr>
                        <a:t>Pelaburan</a:t>
                      </a:r>
                      <a:r>
                        <a:rPr lang="en-US" sz="1800" b="0" i="0" u="none" strike="noStrike" dirty="0">
                          <a:solidFill>
                            <a:srgbClr val="FF0000"/>
                          </a:solidFill>
                          <a:latin typeface="Cambria"/>
                        </a:rPr>
                        <a:t> </a:t>
                      </a:r>
                      <a:r>
                        <a:rPr lang="en-US" sz="1800" b="0" i="0" u="none" strike="noStrike" dirty="0" err="1">
                          <a:solidFill>
                            <a:srgbClr val="FF0000"/>
                          </a:solidFill>
                          <a:latin typeface="Cambria"/>
                        </a:rPr>
                        <a:t>dalam</a:t>
                      </a:r>
                      <a:r>
                        <a:rPr lang="en-US" sz="1800" b="0" i="0" u="none" strike="noStrike" dirty="0">
                          <a:solidFill>
                            <a:srgbClr val="FF0000"/>
                          </a:solidFill>
                          <a:latin typeface="Cambria"/>
                        </a:rPr>
                        <a:t> </a:t>
                      </a:r>
                      <a:r>
                        <a:rPr lang="en-US" sz="1800" b="0" i="0" u="none" strike="noStrike" dirty="0" err="1">
                          <a:solidFill>
                            <a:srgbClr val="FF0000"/>
                          </a:solidFill>
                          <a:latin typeface="Cambria"/>
                        </a:rPr>
                        <a:t>syarikat</a:t>
                      </a:r>
                      <a:r>
                        <a:rPr lang="en-US" sz="1800" b="0" i="0" u="none" strike="noStrike" dirty="0">
                          <a:solidFill>
                            <a:srgbClr val="FF0000"/>
                          </a:solidFill>
                          <a:latin typeface="Cambria"/>
                        </a:rPr>
                        <a:t> </a:t>
                      </a:r>
                      <a:r>
                        <a:rPr lang="en-US" sz="1800" b="0" i="0" u="none" strike="noStrike" dirty="0" err="1">
                          <a:solidFill>
                            <a:srgbClr val="FF0000"/>
                          </a:solidFill>
                          <a:latin typeface="Cambria"/>
                        </a:rPr>
                        <a:t>bersekutu</a:t>
                      </a:r>
                      <a:endParaRPr lang="en-US" sz="1800" b="0" i="0" u="none" strike="noStrike" dirty="0">
                        <a:solidFill>
                          <a:srgbClr val="FF0000"/>
                        </a:solidFill>
                        <a:latin typeface="Cambria"/>
                      </a:endParaRP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dirty="0">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273370">
                <a:tc>
                  <a:txBody>
                    <a:bodyPr/>
                    <a:lstStyle/>
                    <a:p>
                      <a:pPr algn="l" fontAlgn="ctr"/>
                      <a:r>
                        <a:rPr lang="en-US" sz="1800" b="0" i="0" u="none" strike="noStrike">
                          <a:solidFill>
                            <a:srgbClr val="FF0000"/>
                          </a:solidFill>
                          <a:latin typeface="Cambria"/>
                        </a:rPr>
                        <a:t>Lain-lain aset kewangan</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273370">
                <a:tc>
                  <a:txBody>
                    <a:bodyPr/>
                    <a:lstStyle/>
                    <a:p>
                      <a:pPr algn="l" fontAlgn="ctr"/>
                      <a:r>
                        <a:rPr lang="en-US" sz="1800" b="0" i="0" u="none" strike="noStrike" dirty="0" err="1">
                          <a:solidFill>
                            <a:srgbClr val="FF0000"/>
                          </a:solidFill>
                          <a:latin typeface="Cambria"/>
                        </a:rPr>
                        <a:t>Hartanah</a:t>
                      </a:r>
                      <a:r>
                        <a:rPr lang="en-US" sz="1800" b="0" i="0" u="none" strike="noStrike" dirty="0">
                          <a:solidFill>
                            <a:srgbClr val="FF0000"/>
                          </a:solidFill>
                          <a:latin typeface="Cambria"/>
                        </a:rPr>
                        <a:t>, </a:t>
                      </a:r>
                      <a:r>
                        <a:rPr lang="en-US" sz="1800" b="0" i="0" u="none" strike="noStrike" dirty="0" err="1">
                          <a:solidFill>
                            <a:srgbClr val="FF0000"/>
                          </a:solidFill>
                          <a:latin typeface="Cambria"/>
                        </a:rPr>
                        <a:t>mesin</a:t>
                      </a:r>
                      <a:r>
                        <a:rPr lang="en-US" sz="1800" b="0" i="0" u="none" strike="noStrike" dirty="0">
                          <a:solidFill>
                            <a:srgbClr val="FF0000"/>
                          </a:solidFill>
                          <a:latin typeface="Cambria"/>
                        </a:rPr>
                        <a:t> </a:t>
                      </a:r>
                      <a:r>
                        <a:rPr lang="en-US" sz="1800" b="0" i="0" u="none" strike="noStrike" dirty="0" err="1">
                          <a:solidFill>
                            <a:srgbClr val="FF0000"/>
                          </a:solidFill>
                          <a:latin typeface="Cambria"/>
                        </a:rPr>
                        <a:t>dan</a:t>
                      </a:r>
                      <a:r>
                        <a:rPr lang="en-US" sz="1800" b="0" i="0" u="none" strike="noStrike" dirty="0">
                          <a:solidFill>
                            <a:srgbClr val="FF0000"/>
                          </a:solidFill>
                          <a:latin typeface="Cambria"/>
                        </a:rPr>
                        <a:t> </a:t>
                      </a:r>
                      <a:r>
                        <a:rPr lang="en-US" sz="1800" b="0" i="0" u="none" strike="noStrike" dirty="0" err="1">
                          <a:solidFill>
                            <a:srgbClr val="FF0000"/>
                          </a:solidFill>
                          <a:latin typeface="Cambria"/>
                        </a:rPr>
                        <a:t>peralatan</a:t>
                      </a:r>
                      <a:endParaRPr lang="en-US" sz="1800" b="0" i="0" u="none" strike="noStrike" dirty="0">
                        <a:solidFill>
                          <a:srgbClr val="FF0000"/>
                        </a:solidFill>
                        <a:latin typeface="Cambria"/>
                      </a:endParaRP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273370">
                <a:tc>
                  <a:txBody>
                    <a:bodyPr/>
                    <a:lstStyle/>
                    <a:p>
                      <a:pPr algn="l" fontAlgn="ctr"/>
                      <a:r>
                        <a:rPr lang="en-US" sz="1800" b="0" i="0" u="none" strike="noStrike">
                          <a:solidFill>
                            <a:srgbClr val="FF0000"/>
                          </a:solidFill>
                          <a:latin typeface="Cambria"/>
                        </a:rPr>
                        <a:t>Hartanah pelaburan</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dirty="0">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54991">
                <a:tc>
                  <a:txBody>
                    <a:bodyPr/>
                    <a:lstStyle/>
                    <a:p>
                      <a:pPr algn="l" fontAlgn="ctr"/>
                      <a:r>
                        <a:rPr lang="en-US" sz="1800" b="0" i="0" u="none" strike="noStrike">
                          <a:solidFill>
                            <a:srgbClr val="FF0000"/>
                          </a:solidFill>
                          <a:latin typeface="Cambria"/>
                        </a:rPr>
                        <a:t>Aset tidak ketara</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dirty="0">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a:noFill/>
                    </a:lnB>
                  </a:tcPr>
                </a:tc>
              </a:tr>
              <a:tr h="273370">
                <a:tc>
                  <a:txBody>
                    <a:bodyPr/>
                    <a:lstStyle/>
                    <a:p>
                      <a:pPr algn="l" fontAlgn="ctr"/>
                      <a:r>
                        <a:rPr lang="en-US" sz="1800" b="0" i="0" u="none" strike="noStrike" dirty="0">
                          <a:solidFill>
                            <a:srgbClr val="FF0000"/>
                          </a:solidFill>
                          <a:latin typeface="Cambria"/>
                        </a:rPr>
                        <a:t>Lain-lain </a:t>
                      </a:r>
                      <a:r>
                        <a:rPr lang="en-US" sz="1800" b="0" i="0" u="none" strike="noStrike" dirty="0" err="1">
                          <a:solidFill>
                            <a:srgbClr val="FF0000"/>
                          </a:solidFill>
                          <a:latin typeface="Cambria"/>
                        </a:rPr>
                        <a:t>aset</a:t>
                      </a:r>
                      <a:r>
                        <a:rPr lang="en-US" sz="1800" b="0" i="0" u="none" strike="noStrike" dirty="0">
                          <a:solidFill>
                            <a:srgbClr val="FF0000"/>
                          </a:solidFill>
                          <a:latin typeface="Cambria"/>
                        </a:rPr>
                        <a:t> </a:t>
                      </a:r>
                      <a:r>
                        <a:rPr lang="en-US" sz="1800" b="0" i="0" u="none" strike="noStrike" dirty="0" err="1">
                          <a:solidFill>
                            <a:srgbClr val="FF0000"/>
                          </a:solidFill>
                          <a:latin typeface="Cambria"/>
                        </a:rPr>
                        <a:t>bukan</a:t>
                      </a:r>
                      <a:r>
                        <a:rPr lang="en-US" sz="1800" b="0" i="0" u="none" strike="noStrike" dirty="0">
                          <a:solidFill>
                            <a:srgbClr val="FF0000"/>
                          </a:solidFill>
                          <a:latin typeface="Cambria"/>
                        </a:rPr>
                        <a:t> </a:t>
                      </a:r>
                      <a:r>
                        <a:rPr lang="en-US" sz="1800" b="0" i="0" u="none" strike="noStrike" dirty="0" err="1">
                          <a:solidFill>
                            <a:srgbClr val="FF0000"/>
                          </a:solidFill>
                          <a:latin typeface="Cambria"/>
                        </a:rPr>
                        <a:t>semas</a:t>
                      </a:r>
                      <a:endParaRPr lang="en-US" sz="1800" b="0" i="0" u="none" strike="noStrike" dirty="0">
                        <a:solidFill>
                          <a:srgbClr val="FF0000"/>
                        </a:solidFill>
                        <a:latin typeface="Cambria"/>
                      </a:endParaRP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FF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r>
              <a:tr h="273370">
                <a:tc>
                  <a:txBody>
                    <a:bodyPr/>
                    <a:lstStyle/>
                    <a:p>
                      <a:pPr algn="l" fontAlgn="ctr"/>
                      <a:r>
                        <a:rPr lang="fi-FI" sz="1800" b="1" i="0" u="none" strike="noStrike">
                          <a:solidFill>
                            <a:srgbClr val="FF0000"/>
                          </a:solidFill>
                          <a:latin typeface="Cambria"/>
                        </a:rPr>
                        <a:t>Jumlah Aset Bukan Semasa (b)</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1" i="0" u="none" strike="noStrike">
                          <a:solidFill>
                            <a:srgbClr val="FF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FF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70">
                <a:tc>
                  <a:txBody>
                    <a:bodyPr/>
                    <a:lstStyle/>
                    <a:p>
                      <a:pPr algn="l" fontAlgn="ctr"/>
                      <a:r>
                        <a:rPr lang="en-US" sz="1800" b="1" i="0" u="none" strike="noStrike">
                          <a:solidFill>
                            <a:srgbClr val="FF0000"/>
                          </a:solidFill>
                          <a:latin typeface="Cambria"/>
                        </a:rPr>
                        <a:t>Jumlah aset (a) + (b) = (i)</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800" b="1" i="0" u="none" strike="noStrike">
                          <a:solidFill>
                            <a:srgbClr val="FF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FF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937">
                <a:tc>
                  <a:txBody>
                    <a:bodyPr/>
                    <a:lstStyle/>
                    <a:p>
                      <a:pPr algn="l" fontAlgn="ctr"/>
                      <a:endParaRPr lang="en-US" sz="1800" b="0" i="0" u="none" strike="noStrike" dirty="0">
                        <a:solidFill>
                          <a:srgbClr val="000000"/>
                        </a:solidFill>
                        <a:latin typeface="Cambria"/>
                      </a:endParaRP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endParaRPr lang="en-US" sz="1800" b="0" i="0" u="none" strike="noStrike" dirty="0">
                        <a:solidFill>
                          <a:srgbClr val="00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800" b="0" i="0" u="none" strike="noStrike" dirty="0">
                        <a:solidFill>
                          <a:srgbClr val="00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189758195"/>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93962823"/>
              </p:ext>
            </p:extLst>
          </p:nvPr>
        </p:nvGraphicFramePr>
        <p:xfrm>
          <a:off x="323528" y="764704"/>
          <a:ext cx="7560841" cy="5971552"/>
        </p:xfrm>
        <a:graphic>
          <a:graphicData uri="http://schemas.openxmlformats.org/drawingml/2006/table">
            <a:tbl>
              <a:tblPr/>
              <a:tblGrid>
                <a:gridCol w="4536505"/>
                <a:gridCol w="216024"/>
                <a:gridCol w="1440160"/>
                <a:gridCol w="1368152"/>
              </a:tblGrid>
              <a:tr h="250961">
                <a:tc>
                  <a:txBody>
                    <a:bodyPr/>
                    <a:lstStyle/>
                    <a:p>
                      <a:pPr algn="l" fontAlgn="ctr"/>
                      <a:r>
                        <a:rPr lang="en-US" sz="1800" b="1" i="0" u="none" strike="noStrike" dirty="0">
                          <a:solidFill>
                            <a:srgbClr val="000000"/>
                          </a:solidFill>
                          <a:latin typeface="Cambria"/>
                        </a:rPr>
                        <a:t>LIABILITI</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dirty="0">
                          <a:solidFill>
                            <a:srgbClr val="000000"/>
                          </a:solidFill>
                          <a:latin typeface="Cambria"/>
                        </a:rPr>
                        <a:t>20X2</a:t>
                      </a:r>
                    </a:p>
                  </a:txBody>
                  <a:tcPr marL="2656" marR="2656" marT="2656" marB="0" anchor="ctr">
                    <a:lnL>
                      <a:noFill/>
                    </a:lnL>
                    <a:lnR>
                      <a:noFill/>
                    </a:lnR>
                    <a:lnT>
                      <a:noFill/>
                    </a:lnT>
                    <a:lnB>
                      <a:noFill/>
                    </a:lnB>
                  </a:tcPr>
                </a:tc>
                <a:tc>
                  <a:txBody>
                    <a:bodyPr/>
                    <a:lstStyle/>
                    <a:p>
                      <a:pPr algn="ctr" fontAlgn="ctr"/>
                      <a:r>
                        <a:rPr lang="en-US" sz="1800" b="0" i="0" u="none" strike="noStrike" dirty="0">
                          <a:solidFill>
                            <a:srgbClr val="000000"/>
                          </a:solidFill>
                          <a:latin typeface="Cambria"/>
                        </a:rPr>
                        <a:t>20X1</a:t>
                      </a:r>
                    </a:p>
                  </a:txBody>
                  <a:tcPr marL="2656" marR="2656" marT="2656" marB="0" anchor="ctr">
                    <a:lnL>
                      <a:noFill/>
                    </a:lnL>
                    <a:lnR>
                      <a:noFill/>
                    </a:lnR>
                    <a:lnT>
                      <a:noFill/>
                    </a:lnT>
                    <a:lnB>
                      <a:noFill/>
                    </a:lnB>
                  </a:tcPr>
                </a:tc>
              </a:tr>
              <a:tr h="250961">
                <a:tc>
                  <a:txBody>
                    <a:bodyPr/>
                    <a:lstStyle/>
                    <a:p>
                      <a:pPr algn="l" fontAlgn="ctr"/>
                      <a:r>
                        <a:rPr lang="en-US" sz="1800" b="1" i="0" u="none" strike="noStrike">
                          <a:solidFill>
                            <a:srgbClr val="000000"/>
                          </a:solidFill>
                          <a:latin typeface="Cambria"/>
                        </a:rPr>
                        <a:t>Liabiliti Semasa</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1" i="0" u="none" strike="noStrike">
                          <a:solidFill>
                            <a:srgbClr val="000000"/>
                          </a:solidFill>
                          <a:latin typeface="Cambria"/>
                        </a:rPr>
                        <a:t>RM'000</a:t>
                      </a:r>
                    </a:p>
                  </a:txBody>
                  <a:tcPr marL="2656" marR="2656" marT="2656" marB="0" anchor="ctr">
                    <a:lnL>
                      <a:noFill/>
                    </a:lnL>
                    <a:lnR>
                      <a:noFill/>
                    </a:lnR>
                    <a:lnT>
                      <a:noFill/>
                    </a:lnT>
                    <a:lnB>
                      <a:noFill/>
                    </a:lnB>
                  </a:tcPr>
                </a:tc>
                <a:tc>
                  <a:txBody>
                    <a:bodyPr/>
                    <a:lstStyle/>
                    <a:p>
                      <a:pPr algn="ctr" fontAlgn="ctr"/>
                      <a:r>
                        <a:rPr lang="en-US" sz="1800" b="1" i="0" u="none" strike="noStrike" dirty="0">
                          <a:solidFill>
                            <a:srgbClr val="000000"/>
                          </a:solidFill>
                          <a:latin typeface="Cambria"/>
                        </a:rPr>
                        <a:t>RM'000</a:t>
                      </a:r>
                    </a:p>
                  </a:txBody>
                  <a:tcPr marL="2656" marR="2656" marT="2656" marB="0" anchor="ctr">
                    <a:lnL>
                      <a:noFill/>
                    </a:lnL>
                    <a:lnR>
                      <a:noFill/>
                    </a:lnR>
                    <a:lnT>
                      <a:noFill/>
                    </a:lnT>
                    <a:lnB>
                      <a:noFill/>
                    </a:lnB>
                  </a:tcPr>
                </a:tc>
              </a:tr>
              <a:tr h="250961">
                <a:tc>
                  <a:txBody>
                    <a:bodyPr/>
                    <a:lstStyle/>
                    <a:p>
                      <a:pPr algn="l" fontAlgn="ctr"/>
                      <a:r>
                        <a:rPr lang="it-IT" sz="1800" b="0" i="0" u="none" strike="noStrike">
                          <a:solidFill>
                            <a:srgbClr val="000000"/>
                          </a:solidFill>
                          <a:latin typeface="Cambria"/>
                        </a:rPr>
                        <a:t>Pemiutang di bawah urusniaga pertukaran</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r>
              <a:tr h="250961">
                <a:tc>
                  <a:txBody>
                    <a:bodyPr/>
                    <a:lstStyle/>
                    <a:p>
                      <a:pPr algn="l" fontAlgn="ctr"/>
                      <a:r>
                        <a:rPr lang="en-US" sz="1800" b="0" i="0" u="none" strike="noStrike">
                          <a:solidFill>
                            <a:srgbClr val="000000"/>
                          </a:solidFill>
                          <a:latin typeface="Cambria"/>
                        </a:rPr>
                        <a:t>Cukai dan pemindahan yang belum dibayar</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r>
              <a:tr h="250961">
                <a:tc>
                  <a:txBody>
                    <a:bodyPr/>
                    <a:lstStyle/>
                    <a:p>
                      <a:pPr algn="l" fontAlgn="ctr"/>
                      <a:r>
                        <a:rPr lang="en-US" sz="1800" b="0" i="1" u="none" strike="noStrike">
                          <a:solidFill>
                            <a:srgbClr val="000000"/>
                          </a:solidFill>
                          <a:latin typeface="Cambria"/>
                        </a:rPr>
                        <a:t>Provisions</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r>
              <a:tr h="250961">
                <a:tc>
                  <a:txBody>
                    <a:bodyPr/>
                    <a:lstStyle/>
                    <a:p>
                      <a:pPr algn="l" fontAlgn="ctr"/>
                      <a:r>
                        <a:rPr lang="en-US" sz="1800" b="0" i="0" u="none" strike="noStrike">
                          <a:solidFill>
                            <a:srgbClr val="000000"/>
                          </a:solidFill>
                          <a:latin typeface="Cambria"/>
                        </a:rPr>
                        <a:t>Pinjaman </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dirty="0">
                          <a:solidFill>
                            <a:srgbClr val="00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r>
              <a:tr h="250961">
                <a:tc>
                  <a:txBody>
                    <a:bodyPr/>
                    <a:lstStyle/>
                    <a:p>
                      <a:pPr algn="l" fontAlgn="ctr"/>
                      <a:r>
                        <a:rPr lang="en-US" sz="1800" b="0" i="0" u="none" strike="noStrike">
                          <a:solidFill>
                            <a:srgbClr val="000000"/>
                          </a:solidFill>
                          <a:latin typeface="Cambria"/>
                        </a:rPr>
                        <a:t>Pelan pencen dan ganjaran</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r>
              <a:tr h="250961">
                <a:tc>
                  <a:txBody>
                    <a:bodyPr/>
                    <a:lstStyle/>
                    <a:p>
                      <a:pPr algn="l" fontAlgn="ctr"/>
                      <a:r>
                        <a:rPr lang="en-US" sz="1800" b="1" i="0" u="none" strike="noStrike" dirty="0" err="1">
                          <a:solidFill>
                            <a:srgbClr val="000000"/>
                          </a:solidFill>
                          <a:latin typeface="Cambria"/>
                        </a:rPr>
                        <a:t>Jumlah</a:t>
                      </a:r>
                      <a:r>
                        <a:rPr lang="en-US" sz="1800" b="1" i="0" u="none" strike="noStrike" dirty="0">
                          <a:solidFill>
                            <a:srgbClr val="000000"/>
                          </a:solidFill>
                          <a:latin typeface="Cambria"/>
                        </a:rPr>
                        <a:t> </a:t>
                      </a:r>
                      <a:r>
                        <a:rPr lang="en-US" sz="1800" b="1" i="0" u="none" strike="noStrike" dirty="0" err="1">
                          <a:solidFill>
                            <a:srgbClr val="000000"/>
                          </a:solidFill>
                          <a:latin typeface="Cambria"/>
                        </a:rPr>
                        <a:t>Liabiliti</a:t>
                      </a:r>
                      <a:r>
                        <a:rPr lang="en-US" sz="1800" b="1" i="0" u="none" strike="noStrike" dirty="0">
                          <a:solidFill>
                            <a:srgbClr val="000000"/>
                          </a:solidFill>
                          <a:latin typeface="Cambria"/>
                        </a:rPr>
                        <a:t> </a:t>
                      </a:r>
                      <a:r>
                        <a:rPr lang="en-US" sz="1800" b="1" i="0" u="none" strike="noStrike" dirty="0" err="1">
                          <a:solidFill>
                            <a:srgbClr val="000000"/>
                          </a:solidFill>
                          <a:latin typeface="Cambria"/>
                        </a:rPr>
                        <a:t>Semasa</a:t>
                      </a:r>
                      <a:r>
                        <a:rPr lang="en-US" sz="1800" b="1" i="0" u="none" strike="noStrike" dirty="0">
                          <a:solidFill>
                            <a:srgbClr val="000000"/>
                          </a:solidFill>
                          <a:latin typeface="Cambria"/>
                        </a:rPr>
                        <a:t> (c)</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1" i="0" u="none" strike="noStrike">
                          <a:solidFill>
                            <a:srgbClr val="00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61">
                <a:tc>
                  <a:txBody>
                    <a:bodyPr/>
                    <a:lstStyle/>
                    <a:p>
                      <a:pPr algn="l" fontAlgn="ctr"/>
                      <a:r>
                        <a:rPr lang="en-US" sz="1800" b="1" i="0" u="none" strike="noStrike" dirty="0" err="1">
                          <a:solidFill>
                            <a:srgbClr val="000000"/>
                          </a:solidFill>
                          <a:latin typeface="Cambria"/>
                        </a:rPr>
                        <a:t>Liabiliti</a:t>
                      </a:r>
                      <a:r>
                        <a:rPr lang="en-US" sz="1800" b="1" i="0" u="none" strike="noStrike" dirty="0">
                          <a:solidFill>
                            <a:srgbClr val="000000"/>
                          </a:solidFill>
                          <a:latin typeface="Cambria"/>
                        </a:rPr>
                        <a:t> </a:t>
                      </a:r>
                      <a:r>
                        <a:rPr lang="en-US" sz="1800" b="1" i="0" u="none" strike="noStrike" dirty="0" err="1">
                          <a:solidFill>
                            <a:srgbClr val="000000"/>
                          </a:solidFill>
                          <a:latin typeface="Cambria"/>
                        </a:rPr>
                        <a:t>Bukan</a:t>
                      </a:r>
                      <a:r>
                        <a:rPr lang="en-US" sz="1800" b="1" i="0" u="none" strike="noStrike" dirty="0">
                          <a:solidFill>
                            <a:srgbClr val="000000"/>
                          </a:solidFill>
                          <a:latin typeface="Cambria"/>
                        </a:rPr>
                        <a:t> </a:t>
                      </a:r>
                      <a:r>
                        <a:rPr lang="en-US" sz="1800" b="1" i="0" u="none" strike="noStrike" dirty="0" err="1">
                          <a:solidFill>
                            <a:srgbClr val="000000"/>
                          </a:solidFill>
                          <a:latin typeface="Cambria"/>
                        </a:rPr>
                        <a:t>Semasa</a:t>
                      </a:r>
                      <a:endParaRPr lang="en-US" sz="1800" b="1" i="0" u="none" strike="noStrike" dirty="0">
                        <a:solidFill>
                          <a:srgbClr val="000000"/>
                        </a:solidFill>
                        <a:latin typeface="Cambria"/>
                      </a:endParaRP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endParaRPr lang="en-US" sz="1800" b="0" i="0" u="none" strike="noStrike">
                        <a:solidFill>
                          <a:srgbClr val="00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800" b="0" i="0" u="none" strike="noStrike">
                        <a:solidFill>
                          <a:srgbClr val="00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r>
              <a:tr h="250961">
                <a:tc>
                  <a:txBody>
                    <a:bodyPr/>
                    <a:lstStyle/>
                    <a:p>
                      <a:pPr algn="l" fontAlgn="ctr"/>
                      <a:r>
                        <a:rPr lang="en-US" sz="1800" b="0" i="0" u="none" strike="noStrike" dirty="0" err="1">
                          <a:solidFill>
                            <a:srgbClr val="000000"/>
                          </a:solidFill>
                          <a:latin typeface="Cambria"/>
                        </a:rPr>
                        <a:t>Pinjaman</a:t>
                      </a:r>
                      <a:endParaRPr lang="en-US" sz="1800" b="0" i="0" u="none" strike="noStrike" dirty="0">
                        <a:solidFill>
                          <a:srgbClr val="000000"/>
                        </a:solidFill>
                        <a:latin typeface="Cambria"/>
                      </a:endParaRP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r>
              <a:tr h="250961">
                <a:tc>
                  <a:txBody>
                    <a:bodyPr/>
                    <a:lstStyle/>
                    <a:p>
                      <a:pPr algn="l" fontAlgn="ctr"/>
                      <a:r>
                        <a:rPr lang="en-US" sz="1800" b="0" i="0" u="none" strike="noStrike">
                          <a:solidFill>
                            <a:srgbClr val="000000"/>
                          </a:solidFill>
                          <a:latin typeface="Cambria"/>
                        </a:rPr>
                        <a:t>Pelan pencen dan ganjaran</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r>
              <a:tr h="250961">
                <a:tc>
                  <a:txBody>
                    <a:bodyPr/>
                    <a:lstStyle/>
                    <a:p>
                      <a:pPr algn="l" fontAlgn="ctr"/>
                      <a:r>
                        <a:rPr lang="en-US" sz="1800" b="1" i="0" u="none" strike="noStrike">
                          <a:solidFill>
                            <a:srgbClr val="000000"/>
                          </a:solidFill>
                          <a:latin typeface="Cambria"/>
                        </a:rPr>
                        <a:t>Jumlah Liabiliti Bukan Semasa (d)</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1" i="0" u="none" strike="noStrike">
                          <a:solidFill>
                            <a:srgbClr val="00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61">
                <a:tc>
                  <a:txBody>
                    <a:bodyPr/>
                    <a:lstStyle/>
                    <a:p>
                      <a:pPr algn="l" fontAlgn="ctr"/>
                      <a:r>
                        <a:rPr lang="en-US" sz="1800" b="1" i="0" u="none" strike="noStrike" dirty="0" err="1">
                          <a:solidFill>
                            <a:srgbClr val="000000"/>
                          </a:solidFill>
                          <a:latin typeface="Cambria"/>
                        </a:rPr>
                        <a:t>Jumlah</a:t>
                      </a:r>
                      <a:r>
                        <a:rPr lang="en-US" sz="1800" b="1" i="0" u="none" strike="noStrike" dirty="0">
                          <a:solidFill>
                            <a:srgbClr val="000000"/>
                          </a:solidFill>
                          <a:latin typeface="Cambria"/>
                        </a:rPr>
                        <a:t> </a:t>
                      </a:r>
                      <a:r>
                        <a:rPr lang="en-US" sz="1800" b="1" i="0" u="none" strike="noStrike" dirty="0" err="1">
                          <a:solidFill>
                            <a:srgbClr val="000000"/>
                          </a:solidFill>
                          <a:latin typeface="Cambria"/>
                        </a:rPr>
                        <a:t>liabiliti</a:t>
                      </a:r>
                      <a:r>
                        <a:rPr lang="en-US" sz="1800" b="1" i="0" u="none" strike="noStrike" dirty="0">
                          <a:solidFill>
                            <a:srgbClr val="000000"/>
                          </a:solidFill>
                          <a:latin typeface="Cambria"/>
                        </a:rPr>
                        <a:t> (c) + (d) = (ii)</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1" i="0" u="none" strike="noStrike">
                          <a:solidFill>
                            <a:srgbClr val="00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449">
                <a:tc>
                  <a:txBody>
                    <a:bodyPr/>
                    <a:lstStyle/>
                    <a:p>
                      <a:pPr algn="l" fontAlgn="ctr"/>
                      <a:endParaRPr lang="en-US" sz="500" b="0" i="0" u="none" strike="noStrike" dirty="0">
                        <a:solidFill>
                          <a:srgbClr val="000000"/>
                        </a:solidFill>
                        <a:latin typeface="Cambria"/>
                      </a:endParaRPr>
                    </a:p>
                  </a:txBody>
                  <a:tcPr marL="2656" marR="2656" marT="2656" marB="0" anchor="ctr">
                    <a:lnL>
                      <a:noFill/>
                    </a:lnL>
                    <a:lnR>
                      <a:noFill/>
                    </a:lnR>
                    <a:lnT>
                      <a:noFill/>
                    </a:lnT>
                    <a:lnB>
                      <a:noFill/>
                    </a:lnB>
                  </a:tcPr>
                </a:tc>
                <a:tc>
                  <a:txBody>
                    <a:bodyPr/>
                    <a:lstStyle/>
                    <a:p>
                      <a:pPr algn="l" fontAlgn="ctr"/>
                      <a:endParaRPr lang="en-US" sz="500" b="0" i="0" u="none" strike="noStrike" dirty="0">
                        <a:solidFill>
                          <a:srgbClr val="000000"/>
                        </a:solidFill>
                        <a:latin typeface="Cambria"/>
                      </a:endParaRPr>
                    </a:p>
                  </a:txBody>
                  <a:tcPr marL="2656" marR="2656" marT="2656" marB="0" anchor="ctr">
                    <a:lnL>
                      <a:noFill/>
                    </a:lnL>
                    <a:lnR>
                      <a:noFill/>
                    </a:lnR>
                    <a:lnT>
                      <a:noFill/>
                    </a:lnT>
                    <a:lnB>
                      <a:noFill/>
                    </a:lnB>
                  </a:tcPr>
                </a:tc>
                <a:tc>
                  <a:txBody>
                    <a:bodyPr/>
                    <a:lstStyle/>
                    <a:p>
                      <a:pPr algn="ctr" fontAlgn="ctr"/>
                      <a:endParaRPr lang="en-US" sz="500" b="0" i="0" u="none" strike="noStrike" dirty="0">
                        <a:solidFill>
                          <a:srgbClr val="00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500" b="0" i="0" u="none" strike="noStrike" dirty="0">
                        <a:solidFill>
                          <a:srgbClr val="00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r>
              <a:tr h="250961">
                <a:tc>
                  <a:txBody>
                    <a:bodyPr/>
                    <a:lstStyle/>
                    <a:p>
                      <a:pPr algn="l" fontAlgn="ctr"/>
                      <a:r>
                        <a:rPr lang="en-US" sz="1800" b="1" i="0" u="none" strike="noStrike">
                          <a:solidFill>
                            <a:srgbClr val="000000"/>
                          </a:solidFill>
                          <a:latin typeface="Cambria"/>
                        </a:rPr>
                        <a:t>Aset bersih (i) - (ii) = (iii)</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1" i="0" u="none" strike="noStrike">
                          <a:solidFill>
                            <a:srgbClr val="00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r>
              <a:tr h="71449">
                <a:tc>
                  <a:txBody>
                    <a:bodyPr/>
                    <a:lstStyle/>
                    <a:p>
                      <a:pPr algn="l" fontAlgn="ctr"/>
                      <a:endParaRPr lang="en-US" sz="200" b="0" i="0" u="none" strike="noStrike" dirty="0">
                        <a:solidFill>
                          <a:srgbClr val="000000"/>
                        </a:solidFill>
                        <a:latin typeface="Cambria"/>
                      </a:endParaRPr>
                    </a:p>
                  </a:txBody>
                  <a:tcPr marL="2656" marR="2656" marT="2656" marB="0" anchor="ctr">
                    <a:lnL>
                      <a:noFill/>
                    </a:lnL>
                    <a:lnR>
                      <a:noFill/>
                    </a:lnR>
                    <a:lnT>
                      <a:noFill/>
                    </a:lnT>
                    <a:lnB>
                      <a:noFill/>
                    </a:lnB>
                  </a:tcPr>
                </a:tc>
                <a:tc>
                  <a:txBody>
                    <a:bodyPr/>
                    <a:lstStyle/>
                    <a:p>
                      <a:pPr algn="l" fontAlgn="ctr"/>
                      <a:endParaRPr lang="en-US" sz="5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endParaRPr lang="en-US" sz="500" b="0" i="0" u="none" strike="noStrike">
                        <a:solidFill>
                          <a:srgbClr val="00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500" b="0" i="0" u="none" strike="noStrike" dirty="0">
                        <a:solidFill>
                          <a:srgbClr val="00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r>
              <a:tr h="250961">
                <a:tc>
                  <a:txBody>
                    <a:bodyPr/>
                    <a:lstStyle/>
                    <a:p>
                      <a:pPr algn="l" fontAlgn="ctr"/>
                      <a:r>
                        <a:rPr lang="en-US" sz="1800" b="1" i="0" u="none" strike="noStrike" dirty="0">
                          <a:solidFill>
                            <a:srgbClr val="000000"/>
                          </a:solidFill>
                          <a:latin typeface="Cambria"/>
                        </a:rPr>
                        <a:t>ASET BERSIH/EKUITI</a:t>
                      </a:r>
                    </a:p>
                  </a:txBody>
                  <a:tcPr marL="2656" marR="2656" marT="2656" marB="0" anchor="ctr">
                    <a:lnL>
                      <a:noFill/>
                    </a:lnL>
                    <a:lnR>
                      <a:noFill/>
                    </a:lnR>
                    <a:lnT>
                      <a:noFill/>
                    </a:lnT>
                    <a:lnB>
                      <a:noFill/>
                    </a:lnB>
                  </a:tcPr>
                </a:tc>
                <a:tc>
                  <a:txBody>
                    <a:bodyPr/>
                    <a:lstStyle/>
                    <a:p>
                      <a:pPr algn="l" fontAlgn="ctr"/>
                      <a:endParaRPr lang="en-US" sz="1800" b="0" i="0" u="none" strike="noStrike" dirty="0">
                        <a:solidFill>
                          <a:srgbClr val="000000"/>
                        </a:solidFill>
                        <a:latin typeface="Cambria"/>
                      </a:endParaRPr>
                    </a:p>
                  </a:txBody>
                  <a:tcPr marL="2656" marR="2656" marT="2656" marB="0" anchor="ctr">
                    <a:lnL>
                      <a:noFill/>
                    </a:lnL>
                    <a:lnR>
                      <a:noFill/>
                    </a:lnR>
                    <a:lnT>
                      <a:noFill/>
                    </a:lnT>
                    <a:lnB>
                      <a:noFill/>
                    </a:lnB>
                  </a:tcPr>
                </a:tc>
                <a:tc>
                  <a:txBody>
                    <a:bodyPr/>
                    <a:lstStyle/>
                    <a:p>
                      <a:pPr algn="ctr" fontAlgn="ctr"/>
                      <a:endParaRPr lang="en-US" sz="1800" b="0" i="0" u="none" strike="noStrike" dirty="0">
                        <a:solidFill>
                          <a:srgbClr val="000000"/>
                        </a:solidFill>
                        <a:latin typeface="Cambria"/>
                      </a:endParaRPr>
                    </a:p>
                  </a:txBody>
                  <a:tcPr marL="2656" marR="2656" marT="2656" marB="0" anchor="ctr">
                    <a:lnL>
                      <a:noFill/>
                    </a:lnL>
                    <a:lnR>
                      <a:noFill/>
                    </a:lnR>
                    <a:lnT>
                      <a:noFill/>
                    </a:lnT>
                    <a:lnB>
                      <a:noFill/>
                    </a:lnB>
                  </a:tcPr>
                </a:tc>
                <a:tc>
                  <a:txBody>
                    <a:bodyPr/>
                    <a:lstStyle/>
                    <a:p>
                      <a:pPr algn="ctr" fontAlgn="ctr"/>
                      <a:endParaRPr lang="en-US" sz="1800" b="0" i="0" u="none" strike="noStrike" dirty="0">
                        <a:solidFill>
                          <a:srgbClr val="000000"/>
                        </a:solidFill>
                        <a:latin typeface="Cambria"/>
                      </a:endParaRPr>
                    </a:p>
                  </a:txBody>
                  <a:tcPr marL="2656" marR="2656" marT="2656" marB="0" anchor="ctr">
                    <a:lnL>
                      <a:noFill/>
                    </a:lnL>
                    <a:lnR>
                      <a:noFill/>
                    </a:lnR>
                    <a:lnT>
                      <a:noFill/>
                    </a:lnT>
                    <a:lnB>
                      <a:noFill/>
                    </a:lnB>
                  </a:tcPr>
                </a:tc>
              </a:tr>
              <a:tr h="499515">
                <a:tc>
                  <a:txBody>
                    <a:bodyPr/>
                    <a:lstStyle/>
                    <a:p>
                      <a:pPr algn="l" fontAlgn="ctr"/>
                      <a:r>
                        <a:rPr lang="en-US" sz="1800" b="0" i="0" u="none" strike="noStrike">
                          <a:solidFill>
                            <a:srgbClr val="000000"/>
                          </a:solidFill>
                          <a:latin typeface="Cambria"/>
                        </a:rPr>
                        <a:t>Modal yang disumbangkan oleh entiti kerajaan yang lain</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r>
              <a:tr h="250961">
                <a:tc>
                  <a:txBody>
                    <a:bodyPr/>
                    <a:lstStyle/>
                    <a:p>
                      <a:pPr algn="l" fontAlgn="ctr"/>
                      <a:r>
                        <a:rPr lang="en-US" sz="1800" b="0" i="0" u="none" strike="noStrike">
                          <a:solidFill>
                            <a:srgbClr val="000000"/>
                          </a:solidFill>
                          <a:latin typeface="Cambria"/>
                        </a:rPr>
                        <a:t>Lebihan/(Defisit) terkumpul</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r>
              <a:tr h="250961">
                <a:tc>
                  <a:txBody>
                    <a:bodyPr/>
                    <a:lstStyle/>
                    <a:p>
                      <a:pPr algn="l" fontAlgn="ctr"/>
                      <a:r>
                        <a:rPr lang="en-US" sz="1800" b="0" i="0" u="none" strike="noStrike">
                          <a:solidFill>
                            <a:srgbClr val="000000"/>
                          </a:solidFill>
                          <a:latin typeface="Cambria"/>
                        </a:rPr>
                        <a:t>Rizab</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a:noFill/>
                    </a:lnB>
                  </a:tcPr>
                </a:tc>
              </a:tr>
              <a:tr h="250961">
                <a:tc>
                  <a:txBody>
                    <a:bodyPr/>
                    <a:lstStyle/>
                    <a:p>
                      <a:pPr algn="l" fontAlgn="ctr"/>
                      <a:r>
                        <a:rPr lang="en-US" sz="1800" b="0" i="1" u="none" strike="noStrike" dirty="0">
                          <a:solidFill>
                            <a:srgbClr val="000000"/>
                          </a:solidFill>
                          <a:latin typeface="Cambria"/>
                        </a:rPr>
                        <a:t>Minority interest</a:t>
                      </a:r>
                    </a:p>
                  </a:txBody>
                  <a:tcPr marL="2656" marR="2656" marT="2656" marB="0" anchor="ctr">
                    <a:lnL>
                      <a:noFill/>
                    </a:lnL>
                    <a:lnR>
                      <a:noFill/>
                    </a:lnR>
                    <a:lnT>
                      <a:noFill/>
                    </a:lnT>
                    <a:lnB>
                      <a:noFill/>
                    </a:lnB>
                  </a:tcPr>
                </a:tc>
                <a:tc>
                  <a:txBody>
                    <a:bodyPr/>
                    <a:lstStyle/>
                    <a:p>
                      <a:pPr algn="l" fontAlgn="ctr"/>
                      <a:endParaRPr lang="en-US" sz="18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r>
              <a:tr h="250961">
                <a:tc>
                  <a:txBody>
                    <a:bodyPr/>
                    <a:lstStyle/>
                    <a:p>
                      <a:pPr algn="l" fontAlgn="ctr"/>
                      <a:r>
                        <a:rPr lang="en-US" sz="1800" b="1" i="0" u="none" strike="noStrike" dirty="0" err="1">
                          <a:solidFill>
                            <a:srgbClr val="000000"/>
                          </a:solidFill>
                          <a:latin typeface="Cambria"/>
                        </a:rPr>
                        <a:t>Jumlah</a:t>
                      </a:r>
                      <a:r>
                        <a:rPr lang="en-US" sz="1800" b="1" i="0" u="none" strike="noStrike" dirty="0">
                          <a:solidFill>
                            <a:srgbClr val="000000"/>
                          </a:solidFill>
                          <a:latin typeface="Cambria"/>
                        </a:rPr>
                        <a:t> </a:t>
                      </a:r>
                      <a:r>
                        <a:rPr lang="en-US" sz="1800" b="1" i="0" u="none" strike="noStrike" dirty="0" err="1">
                          <a:solidFill>
                            <a:srgbClr val="000000"/>
                          </a:solidFill>
                          <a:latin typeface="Cambria"/>
                        </a:rPr>
                        <a:t>aset</a:t>
                      </a:r>
                      <a:r>
                        <a:rPr lang="en-US" sz="1800" b="1" i="0" u="none" strike="noStrike" dirty="0">
                          <a:solidFill>
                            <a:srgbClr val="000000"/>
                          </a:solidFill>
                          <a:latin typeface="Cambria"/>
                        </a:rPr>
                        <a:t> </a:t>
                      </a:r>
                      <a:r>
                        <a:rPr lang="en-US" sz="1800" b="1" i="0" u="none" strike="noStrike" dirty="0" err="1">
                          <a:solidFill>
                            <a:srgbClr val="000000"/>
                          </a:solidFill>
                          <a:latin typeface="Cambria"/>
                        </a:rPr>
                        <a:t>bersih</a:t>
                      </a:r>
                      <a:r>
                        <a:rPr lang="en-US" sz="1800" b="1" i="0" u="none" strike="noStrike" dirty="0">
                          <a:solidFill>
                            <a:srgbClr val="000000"/>
                          </a:solidFill>
                          <a:latin typeface="Cambria"/>
                        </a:rPr>
                        <a:t>/</a:t>
                      </a:r>
                      <a:r>
                        <a:rPr lang="en-US" sz="1800" b="1" i="0" u="none" strike="noStrike" dirty="0" err="1">
                          <a:solidFill>
                            <a:srgbClr val="000000"/>
                          </a:solidFill>
                          <a:latin typeface="Cambria"/>
                        </a:rPr>
                        <a:t>ekuiti</a:t>
                      </a:r>
                      <a:r>
                        <a:rPr lang="en-US" sz="1800" b="1" i="0" u="none" strike="noStrike" dirty="0">
                          <a:solidFill>
                            <a:srgbClr val="000000"/>
                          </a:solidFill>
                          <a:latin typeface="Cambria"/>
                        </a:rPr>
                        <a:t> = (iii)</a:t>
                      </a:r>
                    </a:p>
                  </a:txBody>
                  <a:tcPr marL="2656" marR="2656" marT="2656" marB="0" anchor="ctr">
                    <a:lnL>
                      <a:noFill/>
                    </a:lnL>
                    <a:lnR>
                      <a:noFill/>
                    </a:lnR>
                    <a:lnT>
                      <a:noFill/>
                    </a:lnT>
                    <a:lnB>
                      <a:noFill/>
                    </a:lnB>
                  </a:tcPr>
                </a:tc>
                <a:tc>
                  <a:txBody>
                    <a:bodyPr/>
                    <a:lstStyle/>
                    <a:p>
                      <a:pPr algn="l" fontAlgn="ctr"/>
                      <a:endParaRPr lang="en-US" sz="1800" b="0" i="0" u="none" strike="noStrike" dirty="0">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800" b="1" i="0" u="none" strike="noStrike" dirty="0">
                          <a:solidFill>
                            <a:srgbClr val="00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942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66905856"/>
              </p:ext>
            </p:extLst>
          </p:nvPr>
        </p:nvGraphicFramePr>
        <p:xfrm>
          <a:off x="4427984" y="1988840"/>
          <a:ext cx="4464495" cy="4638400"/>
        </p:xfrm>
        <a:graphic>
          <a:graphicData uri="http://schemas.openxmlformats.org/drawingml/2006/table">
            <a:tbl>
              <a:tblPr/>
              <a:tblGrid>
                <a:gridCol w="2952328"/>
                <a:gridCol w="72008"/>
                <a:gridCol w="792088"/>
                <a:gridCol w="648071"/>
              </a:tblGrid>
              <a:tr h="126048">
                <a:tc>
                  <a:txBody>
                    <a:bodyPr/>
                    <a:lstStyle/>
                    <a:p>
                      <a:pPr algn="l" fontAlgn="ctr"/>
                      <a:endParaRPr lang="en-US" sz="1200" b="0" i="0" u="none" strike="noStrike" dirty="0">
                        <a:solidFill>
                          <a:srgbClr val="000000"/>
                        </a:solidFill>
                        <a:latin typeface="Cambria"/>
                      </a:endParaRPr>
                    </a:p>
                  </a:txBody>
                  <a:tcPr marL="2656" marR="2656" marT="2656" marB="0" anchor="ctr">
                    <a:lnL>
                      <a:noFill/>
                    </a:lnL>
                    <a:lnR>
                      <a:noFill/>
                    </a:lnR>
                    <a:lnT>
                      <a:noFill/>
                    </a:lnT>
                    <a:lnB>
                      <a:noFill/>
                    </a:lnB>
                  </a:tcPr>
                </a:tc>
                <a:tc>
                  <a:txBody>
                    <a:bodyPr/>
                    <a:lstStyle/>
                    <a:p>
                      <a:pPr algn="l" fontAlgn="ctr"/>
                      <a:endParaRPr lang="en-US" sz="12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smtClean="0">
                          <a:solidFill>
                            <a:srgbClr val="000000"/>
                          </a:solidFill>
                          <a:latin typeface="Cambria"/>
                        </a:rPr>
                        <a:t>2015</a:t>
                      </a:r>
                      <a:endParaRPr lang="en-US" sz="12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smtClean="0">
                          <a:solidFill>
                            <a:srgbClr val="000000"/>
                          </a:solidFill>
                          <a:latin typeface="Cambria"/>
                        </a:rPr>
                        <a:t>2016</a:t>
                      </a:r>
                      <a:endParaRPr lang="en-US" sz="1200" b="0" i="0" u="none" strike="noStrike">
                        <a:solidFill>
                          <a:srgbClr val="000000"/>
                        </a:solidFill>
                        <a:latin typeface="Cambria"/>
                      </a:endParaRPr>
                    </a:p>
                  </a:txBody>
                  <a:tcPr marL="2656" marR="2656" marT="2656" marB="0" anchor="ctr">
                    <a:lnL>
                      <a:noFill/>
                    </a:lnL>
                    <a:lnR>
                      <a:noFill/>
                    </a:lnR>
                    <a:lnT>
                      <a:noFill/>
                    </a:lnT>
                    <a:lnB>
                      <a:noFill/>
                    </a:lnB>
                  </a:tcPr>
                </a:tc>
              </a:tr>
              <a:tr h="126048">
                <a:tc>
                  <a:txBody>
                    <a:bodyPr/>
                    <a:lstStyle/>
                    <a:p>
                      <a:pPr algn="l" fontAlgn="ctr"/>
                      <a:endParaRPr lang="en-US" sz="12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l" fontAlgn="ctr"/>
                      <a:endParaRPr lang="en-US" sz="1200" b="0" i="0" u="none" strike="noStrike" dirty="0">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200" b="1" i="0" u="none" strike="noStrike" dirty="0">
                          <a:solidFill>
                            <a:srgbClr val="000000"/>
                          </a:solidFill>
                          <a:latin typeface="Cambria"/>
                        </a:rPr>
                        <a:t>RM'000</a:t>
                      </a:r>
                    </a:p>
                  </a:txBody>
                  <a:tcPr marL="2656" marR="2656" marT="2656" marB="0" anchor="ctr">
                    <a:lnL>
                      <a:noFill/>
                    </a:lnL>
                    <a:lnR>
                      <a:noFill/>
                    </a:lnR>
                    <a:lnT>
                      <a:noFill/>
                    </a:lnT>
                    <a:lnB>
                      <a:noFill/>
                    </a:lnB>
                  </a:tcPr>
                </a:tc>
                <a:tc>
                  <a:txBody>
                    <a:bodyPr/>
                    <a:lstStyle/>
                    <a:p>
                      <a:pPr algn="ctr" fontAlgn="ctr"/>
                      <a:r>
                        <a:rPr lang="en-US" sz="1200" b="1" i="0" u="none" strike="noStrike" dirty="0">
                          <a:solidFill>
                            <a:srgbClr val="000000"/>
                          </a:solidFill>
                          <a:latin typeface="Cambria"/>
                        </a:rPr>
                        <a:t>RM'000</a:t>
                      </a:r>
                    </a:p>
                  </a:txBody>
                  <a:tcPr marL="2656" marR="2656" marT="2656" marB="0" anchor="ctr">
                    <a:lnL>
                      <a:noFill/>
                    </a:lnL>
                    <a:lnR>
                      <a:noFill/>
                    </a:lnR>
                    <a:lnT>
                      <a:noFill/>
                    </a:lnT>
                    <a:lnB>
                      <a:noFill/>
                    </a:lnB>
                  </a:tcPr>
                </a:tc>
              </a:tr>
              <a:tr h="126048">
                <a:tc>
                  <a:txBody>
                    <a:bodyPr/>
                    <a:lstStyle/>
                    <a:p>
                      <a:pPr algn="l" fontAlgn="ctr"/>
                      <a:r>
                        <a:rPr lang="en-US" sz="1200" b="1" i="0" u="none" strike="noStrike" dirty="0">
                          <a:solidFill>
                            <a:srgbClr val="FF0000"/>
                          </a:solidFill>
                          <a:latin typeface="Cambria"/>
                        </a:rPr>
                        <a:t>ASET</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r>
              <a:tr h="126048">
                <a:tc>
                  <a:txBody>
                    <a:bodyPr/>
                    <a:lstStyle/>
                    <a:p>
                      <a:pPr algn="l" fontAlgn="ctr"/>
                      <a:r>
                        <a:rPr lang="en-US" sz="1200" b="1" i="0" u="none" strike="noStrike">
                          <a:solidFill>
                            <a:srgbClr val="FF0000"/>
                          </a:solidFill>
                          <a:latin typeface="Cambria"/>
                        </a:rPr>
                        <a:t>Aset Semasa </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r>
              <a:tr h="126048">
                <a:tc>
                  <a:txBody>
                    <a:bodyPr/>
                    <a:lstStyle/>
                    <a:p>
                      <a:pPr algn="l" fontAlgn="ctr"/>
                      <a:r>
                        <a:rPr lang="en-US" sz="1200" b="0" i="1" u="none" strike="noStrike">
                          <a:solidFill>
                            <a:srgbClr val="FF0000"/>
                          </a:solidFill>
                          <a:latin typeface="Cambria"/>
                        </a:rPr>
                        <a:t>Cash and cash equivalents</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1" u="none" strike="noStrike" dirty="0">
                          <a:solidFill>
                            <a:srgbClr val="FF0000"/>
                          </a:solidFill>
                          <a:latin typeface="Cambria"/>
                        </a:rPr>
                        <a:t>Recoverable from taxes and transfers</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0" u="none" strike="noStrike">
                          <a:solidFill>
                            <a:srgbClr val="FF0000"/>
                          </a:solidFill>
                          <a:latin typeface="Cambria"/>
                        </a:rPr>
                        <a:t>Penghutang</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0" u="none" strike="noStrike" dirty="0" err="1">
                          <a:solidFill>
                            <a:srgbClr val="FF0000"/>
                          </a:solidFill>
                          <a:latin typeface="Cambria"/>
                        </a:rPr>
                        <a:t>Inventori</a:t>
                      </a:r>
                      <a:endParaRPr lang="en-US" sz="1200" b="0" i="0" u="none" strike="noStrike" dirty="0">
                        <a:solidFill>
                          <a:srgbClr val="FF0000"/>
                        </a:solidFill>
                        <a:latin typeface="Cambria"/>
                      </a:endParaRP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0" u="none" strike="noStrike">
                          <a:solidFill>
                            <a:srgbClr val="FF0000"/>
                          </a:solidFill>
                          <a:latin typeface="Cambria"/>
                        </a:rPr>
                        <a:t>Bayaran terdahulu</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0" u="none" strike="noStrike">
                          <a:solidFill>
                            <a:srgbClr val="FF0000"/>
                          </a:solidFill>
                          <a:latin typeface="Cambria"/>
                        </a:rPr>
                        <a:t>Lain-lain aset semasa</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r>
              <a:tr h="126048">
                <a:tc>
                  <a:txBody>
                    <a:bodyPr/>
                    <a:lstStyle/>
                    <a:p>
                      <a:pPr algn="l" fontAlgn="ctr"/>
                      <a:r>
                        <a:rPr lang="en-US" sz="1200" b="1" i="0" u="none" strike="noStrike">
                          <a:solidFill>
                            <a:srgbClr val="FF0000"/>
                          </a:solidFill>
                          <a:latin typeface="Cambria"/>
                        </a:rPr>
                        <a:t>Jumlah Aset Semasa (a)</a:t>
                      </a:r>
                    </a:p>
                  </a:txBody>
                  <a:tcPr marL="2656" marR="2656" marT="2656" marB="0" anchor="ctr">
                    <a:lnL>
                      <a:noFill/>
                    </a:lnL>
                    <a:lnR>
                      <a:noFill/>
                    </a:lnR>
                    <a:lnT>
                      <a:noFill/>
                    </a:lnT>
                    <a:lnB>
                      <a:noFill/>
                    </a:lnB>
                  </a:tcPr>
                </a:tc>
                <a:tc>
                  <a:txBody>
                    <a:bodyPr/>
                    <a:lstStyle/>
                    <a:p>
                      <a:pPr algn="l" fontAlgn="ctr"/>
                      <a:endParaRPr lang="en-US" sz="1200" b="1"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1" i="0" u="none" strike="noStrike">
                          <a:solidFill>
                            <a:srgbClr val="FF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FF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507">
                <a:tc>
                  <a:txBody>
                    <a:bodyPr/>
                    <a:lstStyle/>
                    <a:p>
                      <a:pPr algn="l" fontAlgn="ctr"/>
                      <a:r>
                        <a:rPr lang="en-US" sz="1200" b="1" i="0" u="none" strike="noStrike" dirty="0" err="1">
                          <a:solidFill>
                            <a:srgbClr val="FF0000"/>
                          </a:solidFill>
                          <a:latin typeface="Cambria"/>
                        </a:rPr>
                        <a:t>Aset</a:t>
                      </a:r>
                      <a:r>
                        <a:rPr lang="en-US" sz="1200" b="1" i="0" u="none" strike="noStrike" dirty="0">
                          <a:solidFill>
                            <a:srgbClr val="FF0000"/>
                          </a:solidFill>
                          <a:latin typeface="Cambria"/>
                        </a:rPr>
                        <a:t> </a:t>
                      </a:r>
                      <a:r>
                        <a:rPr lang="en-US" sz="1200" b="1" i="0" u="none" strike="noStrike" dirty="0" err="1">
                          <a:solidFill>
                            <a:srgbClr val="FF0000"/>
                          </a:solidFill>
                          <a:latin typeface="Cambria"/>
                        </a:rPr>
                        <a:t>Bukan</a:t>
                      </a:r>
                      <a:r>
                        <a:rPr lang="en-US" sz="1200" b="1" i="0" u="none" strike="noStrike" dirty="0">
                          <a:solidFill>
                            <a:srgbClr val="FF0000"/>
                          </a:solidFill>
                          <a:latin typeface="Cambria"/>
                        </a:rPr>
                        <a:t> </a:t>
                      </a:r>
                      <a:r>
                        <a:rPr lang="en-US" sz="1200" b="1" i="0" u="none" strike="noStrike" dirty="0" err="1">
                          <a:solidFill>
                            <a:srgbClr val="FF0000"/>
                          </a:solidFill>
                          <a:latin typeface="Cambria"/>
                        </a:rPr>
                        <a:t>Semasa</a:t>
                      </a:r>
                      <a:endParaRPr lang="en-US" sz="1200" b="1" i="0" u="none" strike="noStrike" dirty="0">
                        <a:solidFill>
                          <a:srgbClr val="FF0000"/>
                        </a:solidFill>
                        <a:latin typeface="Cambria"/>
                      </a:endParaRP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endParaRPr lang="en-US" sz="1200" b="0" i="0" u="none" strike="noStrike">
                        <a:solidFill>
                          <a:srgbClr val="FF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200" b="0" i="0" u="none" strike="noStrike">
                        <a:solidFill>
                          <a:srgbClr val="FF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r>
              <a:tr h="126048">
                <a:tc>
                  <a:txBody>
                    <a:bodyPr/>
                    <a:lstStyle/>
                    <a:p>
                      <a:pPr algn="l" fontAlgn="ctr"/>
                      <a:r>
                        <a:rPr lang="en-US" sz="1200" b="0" i="1" u="none" strike="noStrike">
                          <a:solidFill>
                            <a:srgbClr val="FF0000"/>
                          </a:solidFill>
                          <a:latin typeface="Cambria"/>
                        </a:rPr>
                        <a:t>Recoverable from taxes and transfers</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0" u="none" strike="noStrike">
                          <a:solidFill>
                            <a:srgbClr val="FF0000"/>
                          </a:solidFill>
                          <a:latin typeface="Cambria"/>
                        </a:rPr>
                        <a:t>Penghutang</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0" u="none" strike="noStrike">
                          <a:solidFill>
                            <a:srgbClr val="FF0000"/>
                          </a:solidFill>
                          <a:latin typeface="Cambria"/>
                        </a:rPr>
                        <a:t>Pelaburan dalam entiti dikawal</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1" u="none" strike="noStrike">
                          <a:solidFill>
                            <a:srgbClr val="FF0000"/>
                          </a:solidFill>
                          <a:latin typeface="Cambria"/>
                        </a:rPr>
                        <a:t>Investments in jointly controlled entities</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0" u="none" strike="noStrike">
                          <a:solidFill>
                            <a:srgbClr val="FF0000"/>
                          </a:solidFill>
                          <a:latin typeface="Cambria"/>
                        </a:rPr>
                        <a:t>Pelaburan dalam syarikat bersekutu</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0" u="none" strike="noStrike">
                          <a:solidFill>
                            <a:srgbClr val="FF0000"/>
                          </a:solidFill>
                          <a:latin typeface="Cambria"/>
                        </a:rPr>
                        <a:t>Lain-lain aset kewangan</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0" u="none" strike="noStrike" dirty="0" err="1">
                          <a:solidFill>
                            <a:srgbClr val="FF0000"/>
                          </a:solidFill>
                          <a:latin typeface="Cambria"/>
                        </a:rPr>
                        <a:t>Hartanah</a:t>
                      </a:r>
                      <a:r>
                        <a:rPr lang="en-US" sz="1200" b="0" i="0" u="none" strike="noStrike" dirty="0">
                          <a:solidFill>
                            <a:srgbClr val="FF0000"/>
                          </a:solidFill>
                          <a:latin typeface="Cambria"/>
                        </a:rPr>
                        <a:t>, </a:t>
                      </a:r>
                      <a:r>
                        <a:rPr lang="en-US" sz="1200" b="0" i="0" u="none" strike="noStrike" dirty="0" err="1">
                          <a:solidFill>
                            <a:srgbClr val="FF0000"/>
                          </a:solidFill>
                          <a:latin typeface="Cambria"/>
                        </a:rPr>
                        <a:t>mesin</a:t>
                      </a:r>
                      <a:r>
                        <a:rPr lang="en-US" sz="1200" b="0" i="0" u="none" strike="noStrike" dirty="0">
                          <a:solidFill>
                            <a:srgbClr val="FF0000"/>
                          </a:solidFill>
                          <a:latin typeface="Cambria"/>
                        </a:rPr>
                        <a:t> </a:t>
                      </a:r>
                      <a:r>
                        <a:rPr lang="en-US" sz="1200" b="0" i="0" u="none" strike="noStrike" dirty="0" err="1">
                          <a:solidFill>
                            <a:srgbClr val="FF0000"/>
                          </a:solidFill>
                          <a:latin typeface="Cambria"/>
                        </a:rPr>
                        <a:t>dan</a:t>
                      </a:r>
                      <a:r>
                        <a:rPr lang="en-US" sz="1200" b="0" i="0" u="none" strike="noStrike" dirty="0">
                          <a:solidFill>
                            <a:srgbClr val="FF0000"/>
                          </a:solidFill>
                          <a:latin typeface="Cambria"/>
                        </a:rPr>
                        <a:t> </a:t>
                      </a:r>
                      <a:r>
                        <a:rPr lang="en-US" sz="1200" b="0" i="0" u="none" strike="noStrike" dirty="0" err="1">
                          <a:solidFill>
                            <a:srgbClr val="FF0000"/>
                          </a:solidFill>
                          <a:latin typeface="Cambria"/>
                        </a:rPr>
                        <a:t>peralatan</a:t>
                      </a:r>
                      <a:endParaRPr lang="en-US" sz="1200" b="0" i="0" u="none" strike="noStrike" dirty="0">
                        <a:solidFill>
                          <a:srgbClr val="FF0000"/>
                        </a:solidFill>
                        <a:latin typeface="Cambria"/>
                      </a:endParaRP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0" u="none" strike="noStrike">
                          <a:solidFill>
                            <a:srgbClr val="FF0000"/>
                          </a:solidFill>
                          <a:latin typeface="Cambria"/>
                        </a:rPr>
                        <a:t>Hartanah pelaburan</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0" u="none" strike="noStrike">
                          <a:solidFill>
                            <a:srgbClr val="FF0000"/>
                          </a:solidFill>
                          <a:latin typeface="Cambria"/>
                        </a:rPr>
                        <a:t>Aset tidak ketara</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a:noFill/>
                    </a:lnB>
                  </a:tcPr>
                </a:tc>
              </a:tr>
              <a:tr h="126048">
                <a:tc>
                  <a:txBody>
                    <a:bodyPr/>
                    <a:lstStyle/>
                    <a:p>
                      <a:pPr algn="l" fontAlgn="ctr"/>
                      <a:r>
                        <a:rPr lang="en-US" sz="1200" b="0" i="0" u="none" strike="noStrike" dirty="0">
                          <a:solidFill>
                            <a:srgbClr val="FF0000"/>
                          </a:solidFill>
                          <a:latin typeface="Cambria"/>
                        </a:rPr>
                        <a:t>Lain-lain </a:t>
                      </a:r>
                      <a:r>
                        <a:rPr lang="en-US" sz="1200" b="0" i="0" u="none" strike="noStrike" dirty="0" err="1">
                          <a:solidFill>
                            <a:srgbClr val="FF0000"/>
                          </a:solidFill>
                          <a:latin typeface="Cambria"/>
                        </a:rPr>
                        <a:t>aset</a:t>
                      </a:r>
                      <a:r>
                        <a:rPr lang="en-US" sz="1200" b="0" i="0" u="none" strike="noStrike" dirty="0">
                          <a:solidFill>
                            <a:srgbClr val="FF0000"/>
                          </a:solidFill>
                          <a:latin typeface="Cambria"/>
                        </a:rPr>
                        <a:t> </a:t>
                      </a:r>
                      <a:r>
                        <a:rPr lang="en-US" sz="1200" b="0" i="0" u="none" strike="noStrike" dirty="0" err="1">
                          <a:solidFill>
                            <a:srgbClr val="FF0000"/>
                          </a:solidFill>
                          <a:latin typeface="Cambria"/>
                        </a:rPr>
                        <a:t>bukan</a:t>
                      </a:r>
                      <a:r>
                        <a:rPr lang="en-US" sz="1200" b="0" i="0" u="none" strike="noStrike" dirty="0">
                          <a:solidFill>
                            <a:srgbClr val="FF0000"/>
                          </a:solidFill>
                          <a:latin typeface="Cambria"/>
                        </a:rPr>
                        <a:t> </a:t>
                      </a:r>
                      <a:r>
                        <a:rPr lang="en-US" sz="1200" b="0" i="0" u="none" strike="noStrike" dirty="0" err="1">
                          <a:solidFill>
                            <a:srgbClr val="FF0000"/>
                          </a:solidFill>
                          <a:latin typeface="Cambria"/>
                        </a:rPr>
                        <a:t>semas</a:t>
                      </a:r>
                      <a:endParaRPr lang="en-US" sz="1200" b="0" i="0" u="none" strike="noStrike" dirty="0">
                        <a:solidFill>
                          <a:srgbClr val="FF0000"/>
                        </a:solidFill>
                        <a:latin typeface="Cambria"/>
                      </a:endParaRP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FF0000"/>
                          </a:solidFill>
                          <a:latin typeface="Cambria"/>
                        </a:rPr>
                        <a:t>x</a:t>
                      </a:r>
                    </a:p>
                  </a:txBody>
                  <a:tcPr marL="2656" marR="2656" marT="2656" marB="0" anchor="ctr">
                    <a:lnL>
                      <a:noFill/>
                    </a:lnL>
                    <a:lnR>
                      <a:noFill/>
                    </a:lnR>
                    <a:lnT>
                      <a:noFill/>
                    </a:lnT>
                    <a:lnB w="6350" cap="flat" cmpd="sng" algn="ctr">
                      <a:solidFill>
                        <a:srgbClr val="000000"/>
                      </a:solidFill>
                      <a:prstDash val="solid"/>
                      <a:round/>
                      <a:headEnd type="none" w="med" len="med"/>
                      <a:tailEnd type="none" w="med" len="med"/>
                    </a:lnB>
                  </a:tcPr>
                </a:tc>
              </a:tr>
              <a:tr h="126048">
                <a:tc>
                  <a:txBody>
                    <a:bodyPr/>
                    <a:lstStyle/>
                    <a:p>
                      <a:pPr algn="l" fontAlgn="ctr"/>
                      <a:r>
                        <a:rPr lang="fi-FI" sz="1200" b="1" i="0" u="none" strike="noStrike">
                          <a:solidFill>
                            <a:srgbClr val="FF0000"/>
                          </a:solidFill>
                          <a:latin typeface="Cambria"/>
                        </a:rPr>
                        <a:t>Jumlah Aset Bukan Semasa (b)</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1" i="0" u="none" strike="noStrike">
                          <a:solidFill>
                            <a:srgbClr val="FF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FF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048">
                <a:tc>
                  <a:txBody>
                    <a:bodyPr/>
                    <a:lstStyle/>
                    <a:p>
                      <a:pPr algn="l" fontAlgn="ctr"/>
                      <a:r>
                        <a:rPr lang="en-US" sz="1200" b="1" i="0" u="none" strike="noStrike">
                          <a:solidFill>
                            <a:srgbClr val="FF0000"/>
                          </a:solidFill>
                          <a:latin typeface="Cambria"/>
                        </a:rPr>
                        <a:t>Jumlah aset (a) + (b) = (i)</a:t>
                      </a:r>
                    </a:p>
                  </a:txBody>
                  <a:tcPr marL="2656" marR="2656" marT="2656" marB="0" anchor="ctr">
                    <a:lnL>
                      <a:noFill/>
                    </a:lnL>
                    <a:lnR>
                      <a:noFill/>
                    </a:lnR>
                    <a:lnT>
                      <a:noFill/>
                    </a:lnT>
                    <a:lnB>
                      <a:noFill/>
                    </a:lnB>
                  </a:tcPr>
                </a:tc>
                <a:tc>
                  <a:txBody>
                    <a:bodyPr/>
                    <a:lstStyle/>
                    <a:p>
                      <a:pPr algn="l" fontAlgn="ctr"/>
                      <a:endParaRPr lang="en-US" sz="12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r>
                        <a:rPr lang="en-US" sz="1200" b="1" i="0" u="none" strike="noStrike">
                          <a:solidFill>
                            <a:srgbClr val="FF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FF0000"/>
                          </a:solidFill>
                          <a:latin typeface="Cambria"/>
                        </a:rPr>
                        <a:t>x</a:t>
                      </a:r>
                    </a:p>
                  </a:txBody>
                  <a:tcPr marL="2656" marR="2656" marT="26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048">
                <a:tc>
                  <a:txBody>
                    <a:bodyPr/>
                    <a:lstStyle/>
                    <a:p>
                      <a:pPr algn="l" fontAlgn="ctr"/>
                      <a:endParaRPr lang="en-US" sz="1200" b="0" i="0" u="none" strike="noStrike" dirty="0">
                        <a:solidFill>
                          <a:srgbClr val="000000"/>
                        </a:solidFill>
                        <a:latin typeface="Cambria"/>
                      </a:endParaRPr>
                    </a:p>
                  </a:txBody>
                  <a:tcPr marL="2656" marR="2656" marT="2656" marB="0" anchor="ctr">
                    <a:lnL>
                      <a:noFill/>
                    </a:lnL>
                    <a:lnR>
                      <a:noFill/>
                    </a:lnR>
                    <a:lnT>
                      <a:noFill/>
                    </a:lnT>
                    <a:lnB>
                      <a:noFill/>
                    </a:lnB>
                  </a:tcPr>
                </a:tc>
                <a:tc>
                  <a:txBody>
                    <a:bodyPr/>
                    <a:lstStyle/>
                    <a:p>
                      <a:pPr algn="l" fontAlgn="ctr"/>
                      <a:endParaRPr lang="en-US" sz="12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endParaRPr lang="en-US" sz="1200" b="0" i="0" u="none" strike="noStrike">
                        <a:solidFill>
                          <a:srgbClr val="00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200" b="0" i="0" u="none" strike="noStrike" dirty="0">
                        <a:solidFill>
                          <a:srgbClr val="000000"/>
                        </a:solidFill>
                        <a:latin typeface="Cambria"/>
                      </a:endParaRPr>
                    </a:p>
                  </a:txBody>
                  <a:tcPr marL="2656" marR="2656" marT="2656"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72812" name="TextBox 5"/>
          <p:cNvSpPr txBox="1">
            <a:spLocks noChangeArrowheads="1"/>
          </p:cNvSpPr>
          <p:nvPr/>
        </p:nvSpPr>
        <p:spPr bwMode="auto">
          <a:xfrm>
            <a:off x="251520" y="134076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b="1" dirty="0" err="1">
                <a:latin typeface="Cambria" pitchFamily="18" charset="0"/>
              </a:rPr>
              <a:t>Penyata</a:t>
            </a:r>
            <a:r>
              <a:rPr lang="en-US" b="1" dirty="0">
                <a:latin typeface="Cambria" pitchFamily="18" charset="0"/>
              </a:rPr>
              <a:t> </a:t>
            </a:r>
            <a:r>
              <a:rPr lang="en-US" b="1" dirty="0" err="1">
                <a:latin typeface="Cambria" pitchFamily="18" charset="0"/>
              </a:rPr>
              <a:t>Akaun</a:t>
            </a:r>
            <a:r>
              <a:rPr lang="en-US" b="1" dirty="0">
                <a:latin typeface="Cambria" pitchFamily="18" charset="0"/>
              </a:rPr>
              <a:t> Memorandum  (</a:t>
            </a:r>
            <a:r>
              <a:rPr lang="en-US" b="1" dirty="0" err="1">
                <a:latin typeface="Cambria" pitchFamily="18" charset="0"/>
              </a:rPr>
              <a:t>Tunai</a:t>
            </a:r>
            <a:r>
              <a:rPr lang="en-US" b="1" dirty="0">
                <a:latin typeface="Cambria" pitchFamily="18" charset="0"/>
              </a:rPr>
              <a:t> </a:t>
            </a:r>
            <a:r>
              <a:rPr lang="en-US" b="1" dirty="0" err="1">
                <a:latin typeface="Cambria" pitchFamily="18" charset="0"/>
              </a:rPr>
              <a:t>Ubahsuai</a:t>
            </a:r>
            <a:r>
              <a:rPr lang="en-US" b="1" dirty="0">
                <a:latin typeface="Cambria" pitchFamily="18" charset="0"/>
              </a:rPr>
              <a:t>) </a:t>
            </a:r>
            <a:endParaRPr lang="en-MY" b="1" dirty="0">
              <a:latin typeface="Cambria" pitchFamily="18" charset="0"/>
            </a:endParaRPr>
          </a:p>
        </p:txBody>
      </p:sp>
      <p:sp>
        <p:nvSpPr>
          <p:cNvPr id="72813" name="TextBox 6"/>
          <p:cNvSpPr txBox="1">
            <a:spLocks noChangeArrowheads="1"/>
          </p:cNvSpPr>
          <p:nvPr/>
        </p:nvSpPr>
        <p:spPr bwMode="auto">
          <a:xfrm>
            <a:off x="4211960" y="1268760"/>
            <a:ext cx="3743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b="1" dirty="0" err="1">
                <a:latin typeface="Cambria" pitchFamily="18" charset="0"/>
              </a:rPr>
              <a:t>Penyata</a:t>
            </a:r>
            <a:r>
              <a:rPr lang="en-US" b="1" dirty="0">
                <a:latin typeface="Cambria" pitchFamily="18" charset="0"/>
              </a:rPr>
              <a:t> </a:t>
            </a:r>
            <a:r>
              <a:rPr lang="en-US" b="1" dirty="0" err="1">
                <a:latin typeface="Cambria" pitchFamily="18" charset="0"/>
              </a:rPr>
              <a:t>Kewangan</a:t>
            </a:r>
            <a:r>
              <a:rPr lang="en-US" b="1" dirty="0">
                <a:latin typeface="Cambria" pitchFamily="18" charset="0"/>
              </a:rPr>
              <a:t> </a:t>
            </a:r>
            <a:r>
              <a:rPr lang="en-US" b="1" dirty="0" err="1">
                <a:latin typeface="Cambria" pitchFamily="18" charset="0"/>
              </a:rPr>
              <a:t>Kerajaan</a:t>
            </a:r>
            <a:r>
              <a:rPr lang="en-US" b="1" dirty="0">
                <a:latin typeface="Cambria" pitchFamily="18" charset="0"/>
              </a:rPr>
              <a:t> (</a:t>
            </a:r>
            <a:r>
              <a:rPr lang="en-US" b="1" dirty="0" err="1">
                <a:latin typeface="Cambria" pitchFamily="18" charset="0"/>
              </a:rPr>
              <a:t>Perakaunan</a:t>
            </a:r>
            <a:r>
              <a:rPr lang="en-US" b="1" dirty="0">
                <a:latin typeface="Cambria" pitchFamily="18" charset="0"/>
              </a:rPr>
              <a:t> </a:t>
            </a:r>
            <a:r>
              <a:rPr lang="en-US" b="1" dirty="0" err="1">
                <a:latin typeface="Cambria" pitchFamily="18" charset="0"/>
              </a:rPr>
              <a:t>Akruan</a:t>
            </a:r>
            <a:r>
              <a:rPr lang="en-US" b="1" dirty="0">
                <a:latin typeface="Cambria" pitchFamily="18" charset="0"/>
              </a:rPr>
              <a:t>) </a:t>
            </a:r>
            <a:endParaRPr lang="en-MY" b="1" dirty="0">
              <a:latin typeface="Cambria" pitchFamily="18" charset="0"/>
            </a:endParaRPr>
          </a:p>
        </p:txBody>
      </p:sp>
      <p:sp>
        <p:nvSpPr>
          <p:cNvPr id="72814" name="TextBox 7"/>
          <p:cNvSpPr txBox="1">
            <a:spLocks noChangeArrowheads="1"/>
          </p:cNvSpPr>
          <p:nvPr/>
        </p:nvSpPr>
        <p:spPr bwMode="auto">
          <a:xfrm>
            <a:off x="251520" y="764704"/>
            <a:ext cx="6840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2400" b="1" dirty="0">
                <a:latin typeface="Cambria" pitchFamily="18" charset="0"/>
              </a:rPr>
              <a:t>PERBEZAAN </a:t>
            </a:r>
            <a:r>
              <a:rPr lang="en-US" sz="2400" b="1" dirty="0" smtClean="0">
                <a:latin typeface="Cambria" pitchFamily="18" charset="0"/>
              </a:rPr>
              <a:t>PELAPORAN </a:t>
            </a:r>
            <a:r>
              <a:rPr lang="en-US" sz="2400" b="1" dirty="0">
                <a:latin typeface="Cambria" pitchFamily="18" charset="0"/>
              </a:rPr>
              <a:t>PENYATA KEWANGAN</a:t>
            </a:r>
            <a:endParaRPr lang="en-MY" sz="2400" b="1" dirty="0">
              <a:latin typeface="Cambria"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471874589"/>
              </p:ext>
            </p:extLst>
          </p:nvPr>
        </p:nvGraphicFramePr>
        <p:xfrm>
          <a:off x="179512" y="2132856"/>
          <a:ext cx="3887788" cy="2647840"/>
        </p:xfrm>
        <a:graphic>
          <a:graphicData uri="http://schemas.openxmlformats.org/drawingml/2006/table">
            <a:tbl>
              <a:tblPr/>
              <a:tblGrid>
                <a:gridCol w="2088232"/>
                <a:gridCol w="41296"/>
                <a:gridCol w="30712"/>
                <a:gridCol w="791599"/>
                <a:gridCol w="935949"/>
              </a:tblGrid>
              <a:tr h="263346">
                <a:tc gridSpan="2">
                  <a:txBody>
                    <a:bodyPr/>
                    <a:lstStyle/>
                    <a:p>
                      <a:pPr algn="l" fontAlgn="ctr"/>
                      <a:endParaRPr lang="en-US" sz="1600" b="0" i="0" u="none" strike="noStrike" dirty="0">
                        <a:solidFill>
                          <a:srgbClr val="000000"/>
                        </a:solidFill>
                        <a:latin typeface="Cambria"/>
                      </a:endParaRPr>
                    </a:p>
                  </a:txBody>
                  <a:tcPr marL="2656" marR="2656" marT="2656" marB="0" anchor="ctr">
                    <a:lnL>
                      <a:noFill/>
                    </a:lnL>
                    <a:lnR>
                      <a:noFill/>
                    </a:lnR>
                    <a:lnT>
                      <a:noFill/>
                    </a:lnT>
                    <a:lnB>
                      <a:noFill/>
                    </a:lnB>
                  </a:tcPr>
                </a:tc>
                <a:tc hMerge="1">
                  <a:txBody>
                    <a:bodyPr/>
                    <a:lstStyle/>
                    <a:p>
                      <a:pPr algn="l" fontAlgn="ctr"/>
                      <a:endParaRPr lang="en-US" sz="16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endParaRPr lang="en-US" dirty="0"/>
                    </a:p>
                  </a:txBody>
                  <a:tcPr marL="2656" marR="2656" marT="2656" marB="0" anchor="ctr">
                    <a:lnL>
                      <a:noFill/>
                    </a:lnL>
                    <a:lnR>
                      <a:noFill/>
                    </a:lnR>
                    <a:lnT>
                      <a:noFill/>
                    </a:lnT>
                    <a:lnB>
                      <a:noFill/>
                    </a:lnB>
                  </a:tcPr>
                </a:tc>
                <a:tc>
                  <a:txBody>
                    <a:bodyPr/>
                    <a:lstStyle/>
                    <a:p>
                      <a:pPr algn="ctr" fontAlgn="ctr"/>
                      <a:r>
                        <a:rPr lang="en-US" sz="1600" b="0" i="0" u="none" strike="noStrike" smtClean="0">
                          <a:solidFill>
                            <a:srgbClr val="000000"/>
                          </a:solidFill>
                          <a:latin typeface="Cambria"/>
                        </a:rPr>
                        <a:t>2012</a:t>
                      </a:r>
                      <a:endParaRPr lang="en-US" sz="1600" b="0" i="0" u="none" strike="noStrike">
                        <a:solidFill>
                          <a:srgbClr val="000000"/>
                        </a:solidFill>
                        <a:latin typeface="Cambria"/>
                      </a:endParaRPr>
                    </a:p>
                  </a:txBody>
                  <a:tcPr marL="2656" marR="2656" marT="2656" marB="0" anchor="ctr">
                    <a:lnL>
                      <a:noFill/>
                    </a:lnL>
                    <a:lnR>
                      <a:noFill/>
                    </a:lnR>
                    <a:lnT>
                      <a:noFill/>
                    </a:lnT>
                    <a:lnB>
                      <a:noFill/>
                    </a:lnB>
                  </a:tcPr>
                </a:tc>
                <a:tc>
                  <a:txBody>
                    <a:bodyPr/>
                    <a:lstStyle/>
                    <a:p>
                      <a:pPr algn="ctr" fontAlgn="ctr"/>
                      <a:r>
                        <a:rPr lang="en-US" sz="1600" b="0" i="0" u="none" strike="noStrike" smtClean="0">
                          <a:solidFill>
                            <a:srgbClr val="000000"/>
                          </a:solidFill>
                          <a:latin typeface="Cambria"/>
                        </a:rPr>
                        <a:t>2013</a:t>
                      </a:r>
                      <a:endParaRPr lang="en-US" sz="1600" b="0" i="0" u="none" strike="noStrike">
                        <a:solidFill>
                          <a:srgbClr val="000000"/>
                        </a:solidFill>
                        <a:latin typeface="Cambria"/>
                      </a:endParaRPr>
                    </a:p>
                  </a:txBody>
                  <a:tcPr marL="2656" marR="2656" marT="2656" marB="0" anchor="ctr">
                    <a:lnL>
                      <a:noFill/>
                    </a:lnL>
                    <a:lnR>
                      <a:noFill/>
                    </a:lnR>
                    <a:lnT>
                      <a:noFill/>
                    </a:lnT>
                    <a:lnB>
                      <a:noFill/>
                    </a:lnB>
                  </a:tcPr>
                </a:tc>
              </a:tr>
              <a:tr h="263346">
                <a:tc gridSpan="2">
                  <a:txBody>
                    <a:bodyPr/>
                    <a:lstStyle/>
                    <a:p>
                      <a:pPr algn="l" fontAlgn="ctr"/>
                      <a:endParaRPr lang="en-US" sz="1600" b="0" i="0" u="none" strike="noStrike">
                        <a:solidFill>
                          <a:srgbClr val="000000"/>
                        </a:solidFill>
                        <a:latin typeface="Cambria"/>
                      </a:endParaRPr>
                    </a:p>
                  </a:txBody>
                  <a:tcPr marL="2656" marR="2656" marT="2656" marB="0" anchor="ctr">
                    <a:lnL>
                      <a:noFill/>
                    </a:lnL>
                    <a:lnR>
                      <a:noFill/>
                    </a:lnR>
                    <a:lnT>
                      <a:noFill/>
                    </a:lnT>
                    <a:lnB>
                      <a:noFill/>
                    </a:lnB>
                  </a:tcPr>
                </a:tc>
                <a:tc hMerge="1">
                  <a:txBody>
                    <a:bodyPr/>
                    <a:lstStyle/>
                    <a:p>
                      <a:pPr algn="l" fontAlgn="ctr"/>
                      <a:endParaRPr lang="en-US" sz="1600" b="0" i="0" u="none" strike="noStrike" dirty="0">
                        <a:solidFill>
                          <a:srgbClr val="000000"/>
                        </a:solidFill>
                        <a:latin typeface="Cambria"/>
                      </a:endParaRPr>
                    </a:p>
                  </a:txBody>
                  <a:tcPr marL="2656" marR="2656" marT="2656" marB="0" anchor="ctr">
                    <a:lnL>
                      <a:noFill/>
                    </a:lnL>
                    <a:lnR>
                      <a:noFill/>
                    </a:lnR>
                    <a:lnT>
                      <a:noFill/>
                    </a:lnT>
                    <a:lnB>
                      <a:noFill/>
                    </a:lnB>
                  </a:tcPr>
                </a:tc>
                <a:tc>
                  <a:txBody>
                    <a:bodyPr/>
                    <a:lstStyle/>
                    <a:p>
                      <a:endParaRPr lang="en-US"/>
                    </a:p>
                  </a:txBody>
                  <a:tcPr marL="2656" marR="2656" marT="2656" marB="0" anchor="ctr">
                    <a:lnL>
                      <a:noFill/>
                    </a:lnL>
                    <a:lnR>
                      <a:noFill/>
                    </a:lnR>
                    <a:lnT>
                      <a:noFill/>
                    </a:lnT>
                    <a:lnB>
                      <a:noFill/>
                    </a:lnB>
                  </a:tcPr>
                </a:tc>
                <a:tc>
                  <a:txBody>
                    <a:bodyPr/>
                    <a:lstStyle/>
                    <a:p>
                      <a:pPr algn="ctr" fontAlgn="ctr"/>
                      <a:r>
                        <a:rPr lang="en-US" sz="1600" b="1" i="0" u="none" strike="noStrike">
                          <a:solidFill>
                            <a:srgbClr val="000000"/>
                          </a:solidFill>
                          <a:latin typeface="Cambria"/>
                        </a:rPr>
                        <a:t>RM'000</a:t>
                      </a:r>
                    </a:p>
                  </a:txBody>
                  <a:tcPr marL="2656" marR="2656" marT="2656" marB="0" anchor="ctr">
                    <a:lnL>
                      <a:noFill/>
                    </a:lnL>
                    <a:lnR>
                      <a:noFill/>
                    </a:lnR>
                    <a:lnT>
                      <a:noFill/>
                    </a:lnT>
                    <a:lnB>
                      <a:noFill/>
                    </a:lnB>
                  </a:tcPr>
                </a:tc>
                <a:tc>
                  <a:txBody>
                    <a:bodyPr/>
                    <a:lstStyle/>
                    <a:p>
                      <a:pPr algn="ctr" fontAlgn="ctr"/>
                      <a:r>
                        <a:rPr lang="en-US" sz="1600" b="1" i="0" u="none" strike="noStrike" dirty="0">
                          <a:solidFill>
                            <a:srgbClr val="000000"/>
                          </a:solidFill>
                          <a:latin typeface="Cambria"/>
                        </a:rPr>
                        <a:t>RM'000</a:t>
                      </a:r>
                    </a:p>
                  </a:txBody>
                  <a:tcPr marL="2656" marR="2656" marT="2656" marB="0" anchor="ctr">
                    <a:lnL>
                      <a:noFill/>
                    </a:lnL>
                    <a:lnR>
                      <a:noFill/>
                    </a:lnR>
                    <a:lnT>
                      <a:noFill/>
                    </a:lnT>
                    <a:lnB>
                      <a:noFill/>
                    </a:lnB>
                  </a:tcPr>
                </a:tc>
              </a:tr>
              <a:tr h="263346">
                <a:tc gridSpan="2">
                  <a:txBody>
                    <a:bodyPr/>
                    <a:lstStyle/>
                    <a:p>
                      <a:pPr algn="l" fontAlgn="ctr"/>
                      <a:r>
                        <a:rPr lang="en-US" sz="1600" b="1" i="0" u="none" strike="noStrike" smtClean="0">
                          <a:solidFill>
                            <a:srgbClr val="FF0000"/>
                          </a:solidFill>
                          <a:latin typeface="Cambria"/>
                        </a:rPr>
                        <a:t>MEMORANDUM ASET</a:t>
                      </a:r>
                      <a:endParaRPr lang="en-US" sz="1600" b="1" i="0" u="none" strike="noStrike">
                        <a:solidFill>
                          <a:srgbClr val="FF0000"/>
                        </a:solidFill>
                        <a:latin typeface="Cambria"/>
                      </a:endParaRPr>
                    </a:p>
                  </a:txBody>
                  <a:tcPr marL="2656" marR="2656" marT="2656" marB="0" anchor="ctr">
                    <a:lnL>
                      <a:noFill/>
                    </a:lnL>
                    <a:lnR>
                      <a:noFill/>
                    </a:lnR>
                    <a:lnT>
                      <a:noFill/>
                    </a:lnT>
                    <a:lnB>
                      <a:noFill/>
                    </a:lnB>
                  </a:tcPr>
                </a:tc>
                <a:tc hMerge="1">
                  <a:txBody>
                    <a:bodyPr/>
                    <a:lstStyle/>
                    <a:p>
                      <a:pPr algn="l" fontAlgn="ctr"/>
                      <a:endParaRPr lang="en-US" sz="16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endParaRPr lang="en-US"/>
                    </a:p>
                  </a:txBody>
                  <a:tcPr marL="2656" marR="2656" marT="2656" marB="0" anchor="ctr">
                    <a:lnL>
                      <a:noFill/>
                    </a:lnL>
                    <a:lnR>
                      <a:noFill/>
                    </a:lnR>
                    <a:lnT>
                      <a:noFill/>
                    </a:lnT>
                    <a:lnB>
                      <a:noFill/>
                    </a:lnB>
                  </a:tcPr>
                </a:tc>
                <a:tc>
                  <a:txBody>
                    <a:bodyPr/>
                    <a:lstStyle/>
                    <a:p>
                      <a:pPr algn="ctr" fontAlgn="ctr"/>
                      <a:endParaRPr lang="en-US" sz="16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endParaRPr lang="en-US" sz="1600" b="0" i="0" u="none" strike="noStrike">
                        <a:solidFill>
                          <a:srgbClr val="FF0000"/>
                        </a:solidFill>
                        <a:latin typeface="Cambria"/>
                      </a:endParaRPr>
                    </a:p>
                  </a:txBody>
                  <a:tcPr marL="2656" marR="2656" marT="2656" marB="0" anchor="ctr">
                    <a:lnL>
                      <a:noFill/>
                    </a:lnL>
                    <a:lnR>
                      <a:noFill/>
                    </a:lnR>
                    <a:lnT>
                      <a:noFill/>
                    </a:lnT>
                    <a:lnB>
                      <a:noFill/>
                    </a:lnB>
                  </a:tcPr>
                </a:tc>
              </a:tr>
              <a:tr h="263346">
                <a:tc gridSpan="2">
                  <a:txBody>
                    <a:bodyPr/>
                    <a:lstStyle/>
                    <a:p>
                      <a:pPr algn="l" fontAlgn="ctr"/>
                      <a:r>
                        <a:rPr lang="en-US" sz="1600" b="0" i="0" u="none" strike="noStrike" dirty="0" err="1" smtClean="0">
                          <a:solidFill>
                            <a:srgbClr val="FF0000"/>
                          </a:solidFill>
                          <a:latin typeface="Cambria"/>
                        </a:rPr>
                        <a:t>Pinjaman</a:t>
                      </a:r>
                      <a:r>
                        <a:rPr lang="en-US" sz="1600" b="0" i="0" u="none" strike="noStrike" baseline="0" dirty="0" smtClean="0">
                          <a:solidFill>
                            <a:srgbClr val="FF0000"/>
                          </a:solidFill>
                          <a:latin typeface="Cambria"/>
                        </a:rPr>
                        <a:t> </a:t>
                      </a:r>
                      <a:r>
                        <a:rPr lang="en-US" sz="1600" b="0" i="0" u="none" strike="noStrike" baseline="0" dirty="0" err="1" smtClean="0">
                          <a:solidFill>
                            <a:srgbClr val="FF0000"/>
                          </a:solidFill>
                          <a:latin typeface="Cambria"/>
                        </a:rPr>
                        <a:t>boleh</a:t>
                      </a:r>
                      <a:r>
                        <a:rPr lang="en-US" sz="1600" b="0" i="0" u="none" strike="noStrike" baseline="0" dirty="0" smtClean="0">
                          <a:solidFill>
                            <a:srgbClr val="FF0000"/>
                          </a:solidFill>
                          <a:latin typeface="Cambria"/>
                        </a:rPr>
                        <a:t> </a:t>
                      </a:r>
                      <a:r>
                        <a:rPr lang="en-US" sz="1600" b="0" i="0" u="none" strike="noStrike" baseline="0" dirty="0" err="1" smtClean="0">
                          <a:solidFill>
                            <a:srgbClr val="FF0000"/>
                          </a:solidFill>
                          <a:latin typeface="Cambria"/>
                        </a:rPr>
                        <a:t>dituntut</a:t>
                      </a:r>
                      <a:endParaRPr lang="en-US" sz="1600" b="0" i="0" u="none" strike="noStrike" dirty="0">
                        <a:solidFill>
                          <a:srgbClr val="FF0000"/>
                        </a:solidFill>
                        <a:latin typeface="Cambria"/>
                      </a:endParaRPr>
                    </a:p>
                  </a:txBody>
                  <a:tcPr marL="2656" marR="2656" marT="2656" marB="0" anchor="ctr">
                    <a:lnL>
                      <a:noFill/>
                    </a:lnL>
                    <a:lnR>
                      <a:noFill/>
                    </a:lnR>
                    <a:lnT>
                      <a:noFill/>
                    </a:lnT>
                    <a:lnB>
                      <a:noFill/>
                    </a:lnB>
                  </a:tcPr>
                </a:tc>
                <a:tc hMerge="1">
                  <a:txBody>
                    <a:bodyPr/>
                    <a:lstStyle/>
                    <a:p>
                      <a:pPr algn="l" fontAlgn="ctr"/>
                      <a:endParaRPr lang="en-US" sz="16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endParaRPr lang="en-US"/>
                    </a:p>
                  </a:txBody>
                  <a:tcPr marL="2656" marR="2656" marT="2656" marB="0" anchor="ctr">
                    <a:lnL>
                      <a:noFill/>
                    </a:lnL>
                    <a:lnR>
                      <a:noFill/>
                    </a:lnR>
                    <a:lnT>
                      <a:noFill/>
                    </a:lnT>
                    <a:lnB>
                      <a:noFill/>
                    </a:lnB>
                  </a:tcPr>
                </a:tc>
                <a:tc>
                  <a:txBody>
                    <a:bodyPr/>
                    <a:lstStyle/>
                    <a:p>
                      <a:pPr algn="ctr" fontAlgn="ctr"/>
                      <a:r>
                        <a:rPr lang="en-US" sz="16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600" b="0" i="0" u="none" strike="noStrike">
                          <a:solidFill>
                            <a:srgbClr val="FF0000"/>
                          </a:solidFill>
                          <a:latin typeface="Cambria"/>
                        </a:rPr>
                        <a:t>x</a:t>
                      </a:r>
                    </a:p>
                  </a:txBody>
                  <a:tcPr marL="2656" marR="2656" marT="2656" marB="0" anchor="ctr">
                    <a:lnL>
                      <a:noFill/>
                    </a:lnL>
                    <a:lnR>
                      <a:noFill/>
                    </a:lnR>
                    <a:lnT>
                      <a:noFill/>
                    </a:lnT>
                    <a:lnB>
                      <a:noFill/>
                    </a:lnB>
                  </a:tcPr>
                </a:tc>
              </a:tr>
              <a:tr h="263346">
                <a:tc gridSpan="2">
                  <a:txBody>
                    <a:bodyPr/>
                    <a:lstStyle/>
                    <a:p>
                      <a:pPr algn="l" fontAlgn="ctr"/>
                      <a:r>
                        <a:rPr lang="en-US" sz="1600" b="0" i="0" u="none" strike="noStrike" dirty="0" err="1" smtClean="0">
                          <a:solidFill>
                            <a:srgbClr val="FF0000"/>
                          </a:solidFill>
                          <a:latin typeface="Cambria"/>
                        </a:rPr>
                        <a:t>Pelaburan</a:t>
                      </a:r>
                      <a:endParaRPr lang="en-US" sz="1600" b="0" i="0" u="none" strike="noStrike" dirty="0">
                        <a:solidFill>
                          <a:srgbClr val="FF0000"/>
                        </a:solidFill>
                        <a:latin typeface="Cambria"/>
                      </a:endParaRPr>
                    </a:p>
                  </a:txBody>
                  <a:tcPr marL="2656" marR="2656" marT="2656" marB="0" anchor="ctr">
                    <a:lnL>
                      <a:noFill/>
                    </a:lnL>
                    <a:lnR>
                      <a:noFill/>
                    </a:lnR>
                    <a:lnT>
                      <a:noFill/>
                    </a:lnT>
                    <a:lnB>
                      <a:noFill/>
                    </a:lnB>
                  </a:tcPr>
                </a:tc>
                <a:tc hMerge="1">
                  <a:txBody>
                    <a:bodyPr/>
                    <a:lstStyle/>
                    <a:p>
                      <a:pPr algn="l" fontAlgn="ctr"/>
                      <a:endParaRPr lang="en-US" sz="16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endParaRPr lang="en-US"/>
                    </a:p>
                  </a:txBody>
                  <a:tcPr marL="2656" marR="2656" marT="2656" marB="0" anchor="ctr">
                    <a:lnL>
                      <a:noFill/>
                    </a:lnL>
                    <a:lnR>
                      <a:noFill/>
                    </a:lnR>
                    <a:lnT>
                      <a:noFill/>
                    </a:lnT>
                    <a:lnB>
                      <a:noFill/>
                    </a:lnB>
                  </a:tcPr>
                </a:tc>
                <a:tc>
                  <a:txBody>
                    <a:bodyPr/>
                    <a:lstStyle/>
                    <a:p>
                      <a:pPr algn="ctr" fontAlgn="ctr"/>
                      <a:r>
                        <a:rPr lang="en-US" sz="16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600" b="0" i="0" u="none" strike="noStrike">
                          <a:solidFill>
                            <a:srgbClr val="FF0000"/>
                          </a:solidFill>
                          <a:latin typeface="Cambria"/>
                        </a:rPr>
                        <a:t>x</a:t>
                      </a:r>
                    </a:p>
                  </a:txBody>
                  <a:tcPr marL="2656" marR="2656" marT="2656" marB="0" anchor="ctr">
                    <a:lnL>
                      <a:noFill/>
                    </a:lnL>
                    <a:lnR>
                      <a:noFill/>
                    </a:lnR>
                    <a:lnT>
                      <a:noFill/>
                    </a:lnT>
                    <a:lnB>
                      <a:noFill/>
                    </a:lnB>
                  </a:tcPr>
                </a:tc>
              </a:tr>
              <a:tr h="263346">
                <a:tc gridSpan="2">
                  <a:txBody>
                    <a:bodyPr/>
                    <a:lstStyle/>
                    <a:p>
                      <a:pPr algn="l" fontAlgn="ctr"/>
                      <a:endParaRPr lang="en-US" sz="1600" b="1" i="0" u="none" strike="noStrike">
                        <a:solidFill>
                          <a:srgbClr val="FF0000"/>
                        </a:solidFill>
                        <a:latin typeface="Cambria"/>
                      </a:endParaRPr>
                    </a:p>
                  </a:txBody>
                  <a:tcPr marL="2656" marR="2656" marT="2656" marB="0" anchor="ctr">
                    <a:lnL>
                      <a:noFill/>
                    </a:lnL>
                    <a:lnR>
                      <a:noFill/>
                    </a:lnR>
                    <a:lnT>
                      <a:noFill/>
                    </a:lnT>
                    <a:lnB>
                      <a:noFill/>
                    </a:lnB>
                  </a:tcPr>
                </a:tc>
                <a:tc hMerge="1">
                  <a:txBody>
                    <a:bodyPr/>
                    <a:lstStyle/>
                    <a:p>
                      <a:pPr algn="l" fontAlgn="ctr"/>
                      <a:endParaRPr lang="en-US" sz="1600" b="0" i="0" u="none" strike="noStrike">
                        <a:solidFill>
                          <a:srgbClr val="FF0000"/>
                        </a:solidFill>
                        <a:latin typeface="Cambria"/>
                      </a:endParaRPr>
                    </a:p>
                  </a:txBody>
                  <a:tcPr marL="2656" marR="2656" marT="2656" marB="0" anchor="ctr">
                    <a:lnL>
                      <a:noFill/>
                    </a:lnL>
                    <a:lnR>
                      <a:noFill/>
                    </a:lnR>
                    <a:lnT>
                      <a:noFill/>
                    </a:lnT>
                    <a:lnB>
                      <a:noFill/>
                    </a:lnB>
                  </a:tcPr>
                </a:tc>
                <a:tc>
                  <a:txBody>
                    <a:bodyPr/>
                    <a:lstStyle/>
                    <a:p>
                      <a:endParaRPr lang="en-US"/>
                    </a:p>
                  </a:txBody>
                  <a:tcPr marL="2656" marR="2656" marT="2656" marB="0" anchor="ctr">
                    <a:lnL>
                      <a:noFill/>
                    </a:lnL>
                    <a:lnR>
                      <a:noFill/>
                    </a:lnR>
                    <a:lnT>
                      <a:noFill/>
                    </a:lnT>
                    <a:lnB>
                      <a:noFill/>
                    </a:lnB>
                  </a:tcPr>
                </a:tc>
                <a:tc>
                  <a:txBody>
                    <a:bodyPr/>
                    <a:lstStyle/>
                    <a:p>
                      <a:pPr algn="ctr" fontAlgn="ctr"/>
                      <a:endParaRPr lang="en-US" sz="1600" b="1" i="0" u="none" strike="noStrike">
                        <a:solidFill>
                          <a:srgbClr val="FF0000"/>
                        </a:solidFill>
                        <a:latin typeface="Cambria"/>
                      </a:endParaRPr>
                    </a:p>
                  </a:txBody>
                  <a:tcPr marL="2656" marR="2656" marT="2656" marB="0" anchor="ctr">
                    <a:lnL>
                      <a:noFill/>
                    </a:lnL>
                    <a:lnR>
                      <a:noFill/>
                    </a:lnR>
                    <a:lnT>
                      <a:noFill/>
                    </a:lnT>
                    <a:lnB>
                      <a:noFill/>
                    </a:lnB>
                  </a:tcPr>
                </a:tc>
                <a:tc>
                  <a:txBody>
                    <a:bodyPr/>
                    <a:lstStyle/>
                    <a:p>
                      <a:pPr algn="ctr" fontAlgn="ctr"/>
                      <a:endParaRPr lang="en-US" sz="1600" b="1" i="0" u="none" strike="noStrike">
                        <a:solidFill>
                          <a:srgbClr val="FF0000"/>
                        </a:solidFill>
                        <a:latin typeface="Cambria"/>
                      </a:endParaRPr>
                    </a:p>
                  </a:txBody>
                  <a:tcPr marL="2656" marR="2656" marT="2656" marB="0" anchor="ctr">
                    <a:lnL>
                      <a:noFill/>
                    </a:lnL>
                    <a:lnR>
                      <a:noFill/>
                    </a:lnR>
                    <a:lnT>
                      <a:noFill/>
                    </a:lnT>
                    <a:lnB>
                      <a:noFill/>
                    </a:lnB>
                  </a:tcPr>
                </a:tc>
              </a:tr>
              <a:tr h="234366">
                <a:tc gridSpan="4">
                  <a:txBody>
                    <a:bodyPr/>
                    <a:lstStyle/>
                    <a:p>
                      <a:pPr algn="l" fontAlgn="ctr"/>
                      <a:r>
                        <a:rPr lang="en-US" sz="1600" b="1" i="0" u="none" strike="noStrike" dirty="0" smtClean="0">
                          <a:solidFill>
                            <a:srgbClr val="FF0000"/>
                          </a:solidFill>
                          <a:latin typeface="Cambria"/>
                        </a:rPr>
                        <a:t>MEMORANDUM</a:t>
                      </a:r>
                      <a:r>
                        <a:rPr lang="en-US" sz="1600" b="1" i="0" u="none" strike="noStrike" baseline="0" dirty="0" smtClean="0">
                          <a:solidFill>
                            <a:srgbClr val="FF0000"/>
                          </a:solidFill>
                          <a:latin typeface="Cambria"/>
                        </a:rPr>
                        <a:t> LIABILITI</a:t>
                      </a:r>
                      <a:endParaRPr lang="en-US" sz="1600" b="1" i="0" u="none" strike="noStrike" dirty="0">
                        <a:solidFill>
                          <a:srgbClr val="FF0000"/>
                        </a:solidFill>
                        <a:latin typeface="Cambria"/>
                      </a:endParaRPr>
                    </a:p>
                  </a:txBody>
                  <a:tcPr marL="2656" marR="2656" marT="2656" marB="0" anchor="ctr">
                    <a:lnL>
                      <a:noFill/>
                    </a:lnL>
                    <a:lnR>
                      <a:noFill/>
                    </a:lnR>
                    <a:lnT>
                      <a:noFill/>
                    </a:lnT>
                    <a:lnB>
                      <a:noFill/>
                    </a:lnB>
                  </a:tcPr>
                </a:tc>
                <a:tc hMerge="1">
                  <a:txBody>
                    <a:bodyPr/>
                    <a:lstStyle/>
                    <a:p>
                      <a:pPr algn="l" fontAlgn="ctr"/>
                      <a:endParaRPr lang="en-US" sz="1600" b="0" i="0" u="none" strike="noStrike" dirty="0">
                        <a:solidFill>
                          <a:srgbClr val="FF0000"/>
                        </a:solidFill>
                        <a:latin typeface="Cambria"/>
                      </a:endParaRPr>
                    </a:p>
                  </a:txBody>
                  <a:tcPr marL="2656" marR="2656" marT="2656" marB="0" anchor="ctr">
                    <a:lnL>
                      <a:noFill/>
                    </a:lnL>
                    <a:lnR>
                      <a:noFill/>
                    </a:lnR>
                    <a:lnT>
                      <a:noFill/>
                    </a:lnT>
                    <a:lnB>
                      <a:noFill/>
                    </a:lnB>
                  </a:tcPr>
                </a:tc>
                <a:tc hMerge="1">
                  <a:txBody>
                    <a:bodyPr/>
                    <a:lstStyle/>
                    <a:p>
                      <a:endParaRPr lang="en-US"/>
                    </a:p>
                  </a:txBody>
                  <a:tcPr/>
                </a:tc>
                <a:tc hMerge="1">
                  <a:txBody>
                    <a:bodyPr/>
                    <a:lstStyle/>
                    <a:p>
                      <a:pPr algn="ctr" fontAlgn="ctr"/>
                      <a:endParaRPr lang="en-US" sz="1600" b="1" i="0" u="none" strike="noStrike" dirty="0">
                        <a:solidFill>
                          <a:srgbClr val="FF0000"/>
                        </a:solidFill>
                        <a:latin typeface="Cambria"/>
                      </a:endParaRPr>
                    </a:p>
                  </a:txBody>
                  <a:tcPr marL="2656" marR="2656" marT="2656" marB="0" anchor="ctr">
                    <a:lnL>
                      <a:noFill/>
                    </a:lnL>
                    <a:lnR>
                      <a:noFill/>
                    </a:lnR>
                    <a:lnT>
                      <a:noFill/>
                    </a:lnT>
                    <a:lnB>
                      <a:noFill/>
                    </a:lnB>
                  </a:tcPr>
                </a:tc>
                <a:tc>
                  <a:txBody>
                    <a:bodyPr/>
                    <a:lstStyle/>
                    <a:p>
                      <a:pPr algn="ctr" fontAlgn="ctr"/>
                      <a:endParaRPr lang="en-US" sz="1600" b="1" i="0" u="none" strike="noStrike">
                        <a:solidFill>
                          <a:srgbClr val="FF0000"/>
                        </a:solidFill>
                        <a:latin typeface="Cambria"/>
                      </a:endParaRPr>
                    </a:p>
                  </a:txBody>
                  <a:tcPr marL="2656" marR="2656" marT="2656" marB="0" anchor="ctr">
                    <a:lnL>
                      <a:noFill/>
                    </a:lnL>
                    <a:lnR>
                      <a:noFill/>
                    </a:lnR>
                    <a:lnT>
                      <a:noFill/>
                    </a:lnT>
                    <a:lnB>
                      <a:noFill/>
                    </a:lnB>
                  </a:tcPr>
                </a:tc>
              </a:tr>
              <a:tr h="234366">
                <a:tc>
                  <a:txBody>
                    <a:bodyPr/>
                    <a:lstStyle/>
                    <a:p>
                      <a:pPr algn="l" fontAlgn="ctr"/>
                      <a:r>
                        <a:rPr lang="en-US" sz="1600" b="0" i="0" u="none" strike="noStrike" smtClean="0">
                          <a:solidFill>
                            <a:srgbClr val="FF0000"/>
                          </a:solidFill>
                          <a:latin typeface="Cambria"/>
                        </a:rPr>
                        <a:t>Hutang</a:t>
                      </a:r>
                      <a:r>
                        <a:rPr lang="en-US" sz="1600" b="0" i="0" u="none" strike="noStrike" baseline="0" smtClean="0">
                          <a:solidFill>
                            <a:srgbClr val="FF0000"/>
                          </a:solidFill>
                          <a:latin typeface="Cambria"/>
                        </a:rPr>
                        <a:t> Awam</a:t>
                      </a:r>
                      <a:endParaRPr lang="en-US" sz="1600" b="0" i="0" u="none" strike="noStrike">
                        <a:solidFill>
                          <a:srgbClr val="FF0000"/>
                        </a:solidFill>
                        <a:latin typeface="Cambria"/>
                      </a:endParaRPr>
                    </a:p>
                  </a:txBody>
                  <a:tcPr marL="2656" marR="2656" marT="2656" marB="0" anchor="ctr">
                    <a:lnL>
                      <a:noFill/>
                    </a:lnL>
                    <a:lnR>
                      <a:noFill/>
                    </a:lnR>
                    <a:lnT>
                      <a:noFill/>
                    </a:lnT>
                    <a:lnB>
                      <a:noFill/>
                    </a:lnB>
                  </a:tcPr>
                </a:tc>
                <a:tc gridSpan="2">
                  <a:txBody>
                    <a:bodyPr/>
                    <a:lstStyle/>
                    <a:p>
                      <a:pPr algn="l" fontAlgn="ctr"/>
                      <a:endParaRPr lang="en-US" sz="1600" b="0" i="0" u="none" strike="noStrike">
                        <a:solidFill>
                          <a:srgbClr val="FF0000"/>
                        </a:solidFill>
                        <a:latin typeface="Cambria"/>
                      </a:endParaRPr>
                    </a:p>
                  </a:txBody>
                  <a:tcPr marL="2656" marR="2656" marT="2656" marB="0" anchor="ctr">
                    <a:lnL>
                      <a:noFill/>
                    </a:lnL>
                    <a:lnR>
                      <a:noFill/>
                    </a:lnR>
                    <a:lnT>
                      <a:noFill/>
                    </a:lnT>
                    <a:lnB>
                      <a:noFill/>
                    </a:lnB>
                  </a:tcPr>
                </a:tc>
                <a:tc hMerge="1">
                  <a:txBody>
                    <a:bodyPr/>
                    <a:lstStyle/>
                    <a:p>
                      <a:endParaRPr lang="en-US"/>
                    </a:p>
                  </a:txBody>
                  <a:tcPr/>
                </a:tc>
                <a:tc>
                  <a:txBody>
                    <a:bodyPr/>
                    <a:lstStyle/>
                    <a:p>
                      <a:pPr algn="ctr" fontAlgn="ctr"/>
                      <a:r>
                        <a:rPr lang="en-US" sz="16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600" b="0" i="0" u="none" strike="noStrike">
                          <a:solidFill>
                            <a:srgbClr val="FF0000"/>
                          </a:solidFill>
                          <a:latin typeface="Cambria"/>
                        </a:rPr>
                        <a:t>x</a:t>
                      </a:r>
                    </a:p>
                  </a:txBody>
                  <a:tcPr marL="2656" marR="2656" marT="2656" marB="0" anchor="ctr">
                    <a:lnL>
                      <a:noFill/>
                    </a:lnL>
                    <a:lnR>
                      <a:noFill/>
                    </a:lnR>
                    <a:lnT>
                      <a:noFill/>
                    </a:lnT>
                    <a:lnB>
                      <a:noFill/>
                    </a:lnB>
                  </a:tcPr>
                </a:tc>
              </a:tr>
              <a:tr h="234366">
                <a:tc>
                  <a:txBody>
                    <a:bodyPr/>
                    <a:lstStyle/>
                    <a:p>
                      <a:pPr algn="l" fontAlgn="ctr"/>
                      <a:r>
                        <a:rPr lang="en-US" sz="1600" b="0" i="0" u="none" strike="noStrike" smtClean="0">
                          <a:solidFill>
                            <a:srgbClr val="FF0000"/>
                          </a:solidFill>
                          <a:latin typeface="Cambria"/>
                        </a:rPr>
                        <a:t>Pelbagai</a:t>
                      </a:r>
                      <a:r>
                        <a:rPr lang="en-US" sz="1600" b="0" i="0" u="none" strike="noStrike" baseline="0" smtClean="0">
                          <a:solidFill>
                            <a:srgbClr val="FF0000"/>
                          </a:solidFill>
                          <a:latin typeface="Cambria"/>
                        </a:rPr>
                        <a:t> Liabiliti</a:t>
                      </a:r>
                      <a:endParaRPr lang="en-US" sz="1600" b="0" i="0" u="none" strike="noStrike">
                        <a:solidFill>
                          <a:srgbClr val="FF0000"/>
                        </a:solidFill>
                        <a:latin typeface="Cambria"/>
                      </a:endParaRPr>
                    </a:p>
                  </a:txBody>
                  <a:tcPr marL="2656" marR="2656" marT="2656" marB="0" anchor="ctr">
                    <a:lnL>
                      <a:noFill/>
                    </a:lnL>
                    <a:lnR>
                      <a:noFill/>
                    </a:lnR>
                    <a:lnT>
                      <a:noFill/>
                    </a:lnT>
                    <a:lnB>
                      <a:noFill/>
                    </a:lnB>
                  </a:tcPr>
                </a:tc>
                <a:tc gridSpan="2">
                  <a:txBody>
                    <a:bodyPr/>
                    <a:lstStyle/>
                    <a:p>
                      <a:pPr algn="l" fontAlgn="ctr"/>
                      <a:endParaRPr lang="en-US" sz="1600" b="0" i="0" u="none" strike="noStrike">
                        <a:solidFill>
                          <a:srgbClr val="FF0000"/>
                        </a:solidFill>
                        <a:latin typeface="Cambria"/>
                      </a:endParaRPr>
                    </a:p>
                  </a:txBody>
                  <a:tcPr marL="2656" marR="2656" marT="2656" marB="0" anchor="ctr">
                    <a:lnL>
                      <a:noFill/>
                    </a:lnL>
                    <a:lnR>
                      <a:noFill/>
                    </a:lnR>
                    <a:lnT>
                      <a:noFill/>
                    </a:lnT>
                    <a:lnB>
                      <a:noFill/>
                    </a:lnB>
                  </a:tcPr>
                </a:tc>
                <a:tc hMerge="1">
                  <a:txBody>
                    <a:bodyPr/>
                    <a:lstStyle/>
                    <a:p>
                      <a:endParaRPr lang="en-US"/>
                    </a:p>
                  </a:txBody>
                  <a:tcPr/>
                </a:tc>
                <a:tc>
                  <a:txBody>
                    <a:bodyPr/>
                    <a:lstStyle/>
                    <a:p>
                      <a:pPr algn="ctr" fontAlgn="ctr"/>
                      <a:r>
                        <a:rPr lang="en-US" sz="1600" b="0" i="0" u="none" strike="noStrike">
                          <a:solidFill>
                            <a:srgbClr val="FF0000"/>
                          </a:solidFill>
                          <a:latin typeface="Cambria"/>
                        </a:rPr>
                        <a:t>x</a:t>
                      </a:r>
                    </a:p>
                  </a:txBody>
                  <a:tcPr marL="2656" marR="2656" marT="2656" marB="0" anchor="ctr">
                    <a:lnL>
                      <a:noFill/>
                    </a:lnL>
                    <a:lnR>
                      <a:noFill/>
                    </a:lnR>
                    <a:lnT>
                      <a:noFill/>
                    </a:lnT>
                    <a:lnB>
                      <a:noFill/>
                    </a:lnB>
                  </a:tcPr>
                </a:tc>
                <a:tc>
                  <a:txBody>
                    <a:bodyPr/>
                    <a:lstStyle/>
                    <a:p>
                      <a:pPr algn="ctr" fontAlgn="ctr"/>
                      <a:r>
                        <a:rPr lang="en-US" sz="1600" b="0" i="0" u="none" strike="noStrike">
                          <a:solidFill>
                            <a:srgbClr val="FF0000"/>
                          </a:solidFill>
                          <a:latin typeface="Cambria"/>
                        </a:rPr>
                        <a:t>x</a:t>
                      </a:r>
                    </a:p>
                  </a:txBody>
                  <a:tcPr marL="2656" marR="2656" marT="2656" marB="0" anchor="ctr">
                    <a:lnL>
                      <a:noFill/>
                    </a:lnL>
                    <a:lnR>
                      <a:noFill/>
                    </a:lnR>
                    <a:lnT>
                      <a:noFill/>
                    </a:lnT>
                    <a:lnB>
                      <a:noFill/>
                    </a:lnB>
                  </a:tcPr>
                </a:tc>
              </a:tr>
              <a:tr h="234366">
                <a:tc>
                  <a:txBody>
                    <a:bodyPr/>
                    <a:lstStyle/>
                    <a:p>
                      <a:pPr algn="l" fontAlgn="ctr"/>
                      <a:endParaRPr lang="en-US" sz="1600" b="0" i="0" u="none" strike="noStrike">
                        <a:solidFill>
                          <a:srgbClr val="000000"/>
                        </a:solidFill>
                        <a:latin typeface="Cambria"/>
                      </a:endParaRPr>
                    </a:p>
                  </a:txBody>
                  <a:tcPr marL="2656" marR="2656" marT="2656" marB="0" anchor="ctr">
                    <a:lnL>
                      <a:noFill/>
                    </a:lnL>
                    <a:lnR>
                      <a:noFill/>
                    </a:lnR>
                    <a:lnT>
                      <a:noFill/>
                    </a:lnT>
                    <a:lnB>
                      <a:noFill/>
                    </a:lnB>
                  </a:tcPr>
                </a:tc>
                <a:tc gridSpan="2">
                  <a:txBody>
                    <a:bodyPr/>
                    <a:lstStyle/>
                    <a:p>
                      <a:pPr algn="l" fontAlgn="ctr"/>
                      <a:endParaRPr lang="en-US" sz="1600" b="0" i="0" u="none" strike="noStrike">
                        <a:solidFill>
                          <a:srgbClr val="000000"/>
                        </a:solidFill>
                        <a:latin typeface="Cambria"/>
                      </a:endParaRPr>
                    </a:p>
                  </a:txBody>
                  <a:tcPr marL="2656" marR="2656" marT="2656" marB="0" anchor="ctr">
                    <a:lnL>
                      <a:noFill/>
                    </a:lnL>
                    <a:lnR>
                      <a:noFill/>
                    </a:lnR>
                    <a:lnT>
                      <a:noFill/>
                    </a:lnT>
                    <a:lnB>
                      <a:noFill/>
                    </a:lnB>
                  </a:tcPr>
                </a:tc>
                <a:tc hMerge="1">
                  <a:txBody>
                    <a:bodyPr/>
                    <a:lstStyle/>
                    <a:p>
                      <a:endParaRPr lang="en-US"/>
                    </a:p>
                  </a:txBody>
                  <a:tcPr/>
                </a:tc>
                <a:tc>
                  <a:txBody>
                    <a:bodyPr/>
                    <a:lstStyle/>
                    <a:p>
                      <a:pPr algn="ctr" fontAlgn="ctr"/>
                      <a:endParaRPr lang="en-US" sz="1600" b="0" i="0" u="none" strike="noStrike">
                        <a:solidFill>
                          <a:srgbClr val="000000"/>
                        </a:solidFill>
                        <a:latin typeface="Cambria"/>
                      </a:endParaRPr>
                    </a:p>
                  </a:txBody>
                  <a:tcPr marL="2656" marR="2656" marT="2656" marB="0" anchor="ctr">
                    <a:lnL>
                      <a:noFill/>
                    </a:lnL>
                    <a:lnR>
                      <a:noFill/>
                    </a:lnR>
                    <a:lnT w="6350" cap="flat" cmpd="sng" algn="ctr">
                      <a:noFill/>
                      <a:prstDash val="solid"/>
                      <a:round/>
                      <a:headEnd type="none" w="med" len="med"/>
                      <a:tailEnd type="none" w="med" len="med"/>
                    </a:lnT>
                    <a:lnB>
                      <a:noFill/>
                    </a:lnB>
                  </a:tcPr>
                </a:tc>
                <a:tc>
                  <a:txBody>
                    <a:bodyPr/>
                    <a:lstStyle/>
                    <a:p>
                      <a:pPr algn="ctr" fontAlgn="ctr"/>
                      <a:endParaRPr lang="en-US" sz="1600" b="0" i="0" u="none" strike="noStrike" dirty="0">
                        <a:solidFill>
                          <a:srgbClr val="000000"/>
                        </a:solidFill>
                        <a:latin typeface="Cambria"/>
                      </a:endParaRPr>
                    </a:p>
                  </a:txBody>
                  <a:tcPr marL="2656" marR="2656" marT="2656" marB="0" anchor="ctr">
                    <a:lnL>
                      <a:noFill/>
                    </a:lnL>
                    <a:lnR>
                      <a:noFill/>
                    </a:lnR>
                    <a:lnT w="6350" cap="flat" cmpd="sng" algn="ctr">
                      <a:no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40424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83357"/>
            <a:ext cx="8229600" cy="4525963"/>
          </a:xfrm>
        </p:spPr>
        <p:txBody>
          <a:bodyPr/>
          <a:lstStyle/>
          <a:p>
            <a:pPr algn="ctr">
              <a:buFont typeface="Arial" charset="0"/>
              <a:buNone/>
              <a:defRPr/>
            </a:pPr>
            <a:r>
              <a:rPr lang="en-US" sz="2800" dirty="0" err="1" smtClean="0">
                <a:latin typeface="Cambria" pitchFamily="18" charset="0"/>
              </a:rPr>
              <a:t>Dalam</a:t>
            </a:r>
            <a:r>
              <a:rPr lang="en-US" sz="2800" dirty="0" smtClean="0">
                <a:latin typeface="Cambria" pitchFamily="18" charset="0"/>
              </a:rPr>
              <a:t> </a:t>
            </a:r>
            <a:r>
              <a:rPr lang="en-US" sz="2800" dirty="0" err="1" smtClean="0">
                <a:latin typeface="Cambria" pitchFamily="18" charset="0"/>
              </a:rPr>
              <a:t>konteks</a:t>
            </a:r>
            <a:r>
              <a:rPr lang="en-US" sz="2800" dirty="0" smtClean="0">
                <a:latin typeface="Cambria" pitchFamily="18" charset="0"/>
              </a:rPr>
              <a:t> </a:t>
            </a:r>
            <a:r>
              <a:rPr lang="en-US" sz="2800" b="1" dirty="0" smtClean="0">
                <a:latin typeface="Cambria" pitchFamily="18" charset="0"/>
              </a:rPr>
              <a:t>PERAKAUNAN ASET BUKAN SEMASA -  HLP </a:t>
            </a:r>
            <a:r>
              <a:rPr lang="en-US" sz="2800" dirty="0" err="1" smtClean="0">
                <a:latin typeface="Cambria" pitchFamily="18" charset="0"/>
              </a:rPr>
              <a:t>diperingkat</a:t>
            </a:r>
            <a:r>
              <a:rPr lang="en-US" sz="2800" dirty="0" smtClean="0">
                <a:latin typeface="Cambria" pitchFamily="18" charset="0"/>
              </a:rPr>
              <a:t>  </a:t>
            </a:r>
            <a:r>
              <a:rPr lang="en-US" sz="2800" dirty="0" err="1" smtClean="0">
                <a:latin typeface="Cambria" pitchFamily="18" charset="0"/>
              </a:rPr>
              <a:t>Kerajaan</a:t>
            </a:r>
            <a:r>
              <a:rPr lang="en-US" sz="2800" dirty="0" smtClean="0">
                <a:latin typeface="Cambria" pitchFamily="18" charset="0"/>
              </a:rPr>
              <a:t> Persekutuan, </a:t>
            </a:r>
            <a:r>
              <a:rPr lang="en-US" sz="2800" dirty="0" err="1" smtClean="0">
                <a:latin typeface="Cambria" pitchFamily="18" charset="0"/>
              </a:rPr>
              <a:t>amalan</a:t>
            </a:r>
            <a:r>
              <a:rPr lang="en-US" sz="2800" dirty="0" smtClean="0">
                <a:latin typeface="Cambria" pitchFamily="18" charset="0"/>
              </a:rPr>
              <a:t> </a:t>
            </a:r>
            <a:r>
              <a:rPr lang="en-US" sz="2800" dirty="0" err="1" smtClean="0">
                <a:latin typeface="Cambria" pitchFamily="18" charset="0"/>
              </a:rPr>
              <a:t>perakaunan</a:t>
            </a:r>
            <a:r>
              <a:rPr lang="en-US" sz="2800" dirty="0" smtClean="0">
                <a:latin typeface="Cambria" pitchFamily="18" charset="0"/>
              </a:rPr>
              <a:t> yang </a:t>
            </a:r>
            <a:r>
              <a:rPr lang="en-US" sz="2800" dirty="0" err="1" smtClean="0">
                <a:latin typeface="Cambria" pitchFamily="18" charset="0"/>
              </a:rPr>
              <a:t>bakal</a:t>
            </a:r>
            <a:r>
              <a:rPr lang="en-US" sz="2800" dirty="0" smtClean="0">
                <a:latin typeface="Cambria" pitchFamily="18" charset="0"/>
              </a:rPr>
              <a:t> </a:t>
            </a:r>
            <a:r>
              <a:rPr lang="en-US" sz="2800" dirty="0" err="1" smtClean="0">
                <a:latin typeface="Cambria" pitchFamily="18" charset="0"/>
              </a:rPr>
              <a:t>dilaksanakan</a:t>
            </a:r>
            <a:r>
              <a:rPr lang="en-US" sz="2800" dirty="0" smtClean="0">
                <a:latin typeface="Cambria" pitchFamily="18" charset="0"/>
              </a:rPr>
              <a:t> </a:t>
            </a:r>
            <a:r>
              <a:rPr lang="en-US" sz="2800" dirty="0" err="1" smtClean="0">
                <a:latin typeface="Cambria" pitchFamily="18" charset="0"/>
              </a:rPr>
              <a:t>adalah</a:t>
            </a:r>
            <a:r>
              <a:rPr lang="en-US" sz="2800" dirty="0" smtClean="0">
                <a:latin typeface="Cambria" pitchFamily="18" charset="0"/>
              </a:rPr>
              <a:t> </a:t>
            </a:r>
            <a:r>
              <a:rPr lang="en-US" sz="2800" dirty="0" err="1" smtClean="0">
                <a:latin typeface="Cambria" pitchFamily="18" charset="0"/>
              </a:rPr>
              <a:t>bersamaan</a:t>
            </a:r>
            <a:r>
              <a:rPr lang="en-US" sz="2800" dirty="0" smtClean="0">
                <a:latin typeface="Cambria" pitchFamily="18" charset="0"/>
              </a:rPr>
              <a:t> </a:t>
            </a:r>
            <a:r>
              <a:rPr lang="en-US" sz="2800" dirty="0" err="1" smtClean="0">
                <a:latin typeface="Cambria" pitchFamily="18" charset="0"/>
              </a:rPr>
              <a:t>dengan</a:t>
            </a:r>
            <a:r>
              <a:rPr lang="en-US" sz="2800" dirty="0" smtClean="0">
                <a:latin typeface="Cambria" pitchFamily="18" charset="0"/>
              </a:rPr>
              <a:t> </a:t>
            </a:r>
            <a:r>
              <a:rPr lang="en-US" sz="2800" dirty="0" err="1" smtClean="0">
                <a:latin typeface="Cambria" pitchFamily="18" charset="0"/>
              </a:rPr>
              <a:t>kaedah</a:t>
            </a:r>
            <a:r>
              <a:rPr lang="en-US" sz="2800" dirty="0" smtClean="0">
                <a:latin typeface="Cambria" pitchFamily="18" charset="0"/>
              </a:rPr>
              <a:t> </a:t>
            </a:r>
            <a:r>
              <a:rPr lang="en-US" sz="2800" dirty="0" err="1" smtClean="0">
                <a:latin typeface="Cambria" pitchFamily="18" charset="0"/>
              </a:rPr>
              <a:t>perekodan</a:t>
            </a:r>
            <a:r>
              <a:rPr lang="en-US" sz="2800" dirty="0" smtClean="0">
                <a:latin typeface="Cambria" pitchFamily="18" charset="0"/>
              </a:rPr>
              <a:t> yang </a:t>
            </a:r>
            <a:r>
              <a:rPr lang="en-US" sz="2800" dirty="0" err="1" smtClean="0">
                <a:latin typeface="Cambria" pitchFamily="18" charset="0"/>
              </a:rPr>
              <a:t>dilakukan</a:t>
            </a:r>
            <a:r>
              <a:rPr lang="en-US" sz="2800" dirty="0" smtClean="0">
                <a:latin typeface="Cambria" pitchFamily="18" charset="0"/>
              </a:rPr>
              <a:t> </a:t>
            </a:r>
            <a:r>
              <a:rPr lang="en-US" sz="2800" dirty="0" err="1" smtClean="0">
                <a:latin typeface="Cambria" pitchFamily="18" charset="0"/>
              </a:rPr>
              <a:t>oleh</a:t>
            </a:r>
            <a:r>
              <a:rPr lang="en-US" sz="2800" dirty="0" smtClean="0">
                <a:latin typeface="Cambria" pitchFamily="18" charset="0"/>
              </a:rPr>
              <a:t> </a:t>
            </a:r>
            <a:r>
              <a:rPr lang="en-US" sz="2800" dirty="0" err="1" smtClean="0">
                <a:latin typeface="Cambria" pitchFamily="18" charset="0"/>
              </a:rPr>
              <a:t>entiti</a:t>
            </a:r>
            <a:r>
              <a:rPr lang="en-US" sz="2800" dirty="0" smtClean="0">
                <a:latin typeface="Cambria" pitchFamily="18" charset="0"/>
              </a:rPr>
              <a:t> </a:t>
            </a:r>
            <a:r>
              <a:rPr lang="en-US" sz="2800" dirty="0" err="1" smtClean="0">
                <a:latin typeface="Cambria" pitchFamily="18" charset="0"/>
              </a:rPr>
              <a:t>perniagaan</a:t>
            </a:r>
            <a:r>
              <a:rPr lang="en-US" sz="2800" dirty="0" smtClean="0">
                <a:latin typeface="Cambria" pitchFamily="18" charset="0"/>
              </a:rPr>
              <a:t> </a:t>
            </a:r>
            <a:r>
              <a:rPr lang="en-US" sz="2800" dirty="0" err="1" smtClean="0">
                <a:latin typeface="Cambria" pitchFamily="18" charset="0"/>
              </a:rPr>
              <a:t>kerana</a:t>
            </a:r>
            <a:r>
              <a:rPr lang="en-US" sz="2800" dirty="0" smtClean="0">
                <a:latin typeface="Cambria" pitchFamily="18" charset="0"/>
              </a:rPr>
              <a:t> </a:t>
            </a:r>
            <a:r>
              <a:rPr lang="en-US" sz="2800" dirty="0" err="1" smtClean="0">
                <a:latin typeface="Cambria" pitchFamily="18" charset="0"/>
              </a:rPr>
              <a:t>konsep</a:t>
            </a:r>
            <a:r>
              <a:rPr lang="en-US" sz="2800" dirty="0" smtClean="0">
                <a:latin typeface="Cambria" pitchFamily="18" charset="0"/>
              </a:rPr>
              <a:t>  HLP </a:t>
            </a:r>
            <a:r>
              <a:rPr lang="en-US" sz="2800" dirty="0" err="1" smtClean="0">
                <a:latin typeface="Cambria" pitchFamily="18" charset="0"/>
              </a:rPr>
              <a:t>adalah</a:t>
            </a:r>
            <a:r>
              <a:rPr lang="en-US" sz="2800" dirty="0" smtClean="0">
                <a:latin typeface="Cambria" pitchFamily="18" charset="0"/>
              </a:rPr>
              <a:t> </a:t>
            </a:r>
            <a:r>
              <a:rPr lang="en-US" sz="2800" dirty="0" err="1" smtClean="0">
                <a:latin typeface="Cambria" pitchFamily="18" charset="0"/>
              </a:rPr>
              <a:t>sama</a:t>
            </a:r>
            <a:r>
              <a:rPr lang="en-US" sz="2800" dirty="0" smtClean="0">
                <a:latin typeface="Cambria" pitchFamily="18" charset="0"/>
              </a:rPr>
              <a:t> </a:t>
            </a:r>
            <a:r>
              <a:rPr lang="en-US" sz="2800" b="1" i="1" dirty="0" err="1" smtClean="0">
                <a:latin typeface="Cambria" pitchFamily="18" charset="0"/>
              </a:rPr>
              <a:t>kecuali</a:t>
            </a:r>
            <a:r>
              <a:rPr lang="en-US" sz="2800" b="1" i="1" dirty="0" smtClean="0">
                <a:latin typeface="Cambria" pitchFamily="18" charset="0"/>
              </a:rPr>
              <a:t> </a:t>
            </a:r>
            <a:r>
              <a:rPr lang="en-US" sz="2800" b="1" i="1" dirty="0" err="1" smtClean="0">
                <a:latin typeface="Cambria" pitchFamily="18" charset="0"/>
              </a:rPr>
              <a:t>dasar-dasar</a:t>
            </a:r>
            <a:r>
              <a:rPr lang="en-US" sz="2800" b="1" i="1" dirty="0" smtClean="0">
                <a:latin typeface="Cambria" pitchFamily="18" charset="0"/>
              </a:rPr>
              <a:t> yang </a:t>
            </a:r>
            <a:r>
              <a:rPr lang="en-US" sz="2800" b="1" i="1" dirty="0" err="1" smtClean="0">
                <a:latin typeface="Cambria" pitchFamily="18" charset="0"/>
              </a:rPr>
              <a:t>akan</a:t>
            </a:r>
            <a:r>
              <a:rPr lang="en-US" sz="2800" b="1" i="1" dirty="0" smtClean="0">
                <a:latin typeface="Cambria" pitchFamily="18" charset="0"/>
              </a:rPr>
              <a:t> </a:t>
            </a:r>
            <a:r>
              <a:rPr lang="en-US" sz="2800" b="1" i="1" dirty="0" err="1" smtClean="0">
                <a:latin typeface="Cambria" pitchFamily="18" charset="0"/>
              </a:rPr>
              <a:t>digubal</a:t>
            </a:r>
            <a:r>
              <a:rPr lang="en-US" sz="2800" b="1" i="1" dirty="0" smtClean="0">
                <a:latin typeface="Cambria" pitchFamily="18" charset="0"/>
              </a:rPr>
              <a:t> </a:t>
            </a:r>
            <a:r>
              <a:rPr lang="en-US" sz="2800" dirty="0" err="1" smtClean="0">
                <a:latin typeface="Cambria" pitchFamily="18" charset="0"/>
              </a:rPr>
              <a:t>akan</a:t>
            </a:r>
            <a:r>
              <a:rPr lang="en-US" sz="2800" dirty="0" smtClean="0">
                <a:latin typeface="Cambria" pitchFamily="18" charset="0"/>
              </a:rPr>
              <a:t> </a:t>
            </a:r>
            <a:r>
              <a:rPr lang="en-US" sz="2800" dirty="0" err="1" smtClean="0">
                <a:latin typeface="Cambria" pitchFamily="18" charset="0"/>
              </a:rPr>
              <a:t>berbeza</a:t>
            </a:r>
            <a:r>
              <a:rPr lang="en-US" sz="2800" dirty="0" smtClean="0">
                <a:latin typeface="Cambria" pitchFamily="18" charset="0"/>
              </a:rPr>
              <a:t> </a:t>
            </a:r>
            <a:r>
              <a:rPr lang="en-US" sz="2800" dirty="0" err="1" smtClean="0">
                <a:latin typeface="Cambria" pitchFamily="18" charset="0"/>
              </a:rPr>
              <a:t>dari</a:t>
            </a:r>
            <a:r>
              <a:rPr lang="en-US" sz="2800" dirty="0" smtClean="0">
                <a:latin typeface="Cambria" pitchFamily="18" charset="0"/>
              </a:rPr>
              <a:t> </a:t>
            </a:r>
            <a:r>
              <a:rPr lang="en-US" sz="2800" dirty="0" err="1" smtClean="0">
                <a:latin typeface="Cambria" pitchFamily="18" charset="0"/>
              </a:rPr>
              <a:t>segi</a:t>
            </a:r>
            <a:r>
              <a:rPr lang="en-US" sz="2800" dirty="0" smtClean="0">
                <a:latin typeface="Cambria" pitchFamily="18" charset="0"/>
              </a:rPr>
              <a:t> </a:t>
            </a:r>
          </a:p>
          <a:p>
            <a:pPr marL="514350" indent="-514350">
              <a:buFont typeface="Arial" charset="0"/>
              <a:buAutoNum type="arabicPeriod"/>
              <a:defRPr/>
            </a:pPr>
            <a:r>
              <a:rPr lang="en-US" sz="2800" b="1" dirty="0" err="1" smtClean="0">
                <a:solidFill>
                  <a:srgbClr val="FF0000"/>
                </a:solidFill>
                <a:latin typeface="Cambria" pitchFamily="18" charset="0"/>
              </a:rPr>
              <a:t>Klasifikasi</a:t>
            </a:r>
            <a:r>
              <a:rPr lang="en-US" sz="2800" b="1" dirty="0" smtClean="0">
                <a:solidFill>
                  <a:srgbClr val="FF0000"/>
                </a:solidFill>
                <a:latin typeface="Cambria" pitchFamily="18" charset="0"/>
              </a:rPr>
              <a:t> HLP </a:t>
            </a:r>
            <a:r>
              <a:rPr lang="en-US" sz="2800" b="1" dirty="0" err="1" smtClean="0">
                <a:solidFill>
                  <a:srgbClr val="FF0000"/>
                </a:solidFill>
                <a:latin typeface="Cambria" pitchFamily="18" charset="0"/>
              </a:rPr>
              <a:t>mengikut</a:t>
            </a:r>
            <a:r>
              <a:rPr lang="en-US" sz="2800" b="1" dirty="0" smtClean="0">
                <a:solidFill>
                  <a:srgbClr val="FF0000"/>
                </a:solidFill>
                <a:latin typeface="Cambria" pitchFamily="18" charset="0"/>
              </a:rPr>
              <a:t> KATEGORI </a:t>
            </a:r>
            <a:r>
              <a:rPr lang="en-US" sz="2800" b="1" dirty="0" err="1" smtClean="0">
                <a:solidFill>
                  <a:srgbClr val="FF0000"/>
                </a:solidFill>
                <a:latin typeface="Cambria" pitchFamily="18" charset="0"/>
              </a:rPr>
              <a:t>terperinci</a:t>
            </a:r>
            <a:endParaRPr lang="en-US" sz="2800" b="1" dirty="0" smtClean="0">
              <a:solidFill>
                <a:srgbClr val="FF0000"/>
              </a:solidFill>
              <a:latin typeface="Cambria" pitchFamily="18" charset="0"/>
            </a:endParaRPr>
          </a:p>
          <a:p>
            <a:pPr marL="514350" indent="-514350">
              <a:buFont typeface="Arial" charset="0"/>
              <a:buAutoNum type="arabicPeriod"/>
              <a:defRPr/>
            </a:pPr>
            <a:r>
              <a:rPr lang="en-US" sz="2800" b="1" dirty="0" err="1" smtClean="0">
                <a:solidFill>
                  <a:srgbClr val="FF0000"/>
                </a:solidFill>
                <a:latin typeface="Cambria" pitchFamily="18" charset="0"/>
              </a:rPr>
              <a:t>Amaun</a:t>
            </a:r>
            <a:r>
              <a:rPr lang="en-US" sz="2800" b="1" dirty="0" smtClean="0">
                <a:solidFill>
                  <a:srgbClr val="FF0000"/>
                </a:solidFill>
                <a:latin typeface="Cambria" pitchFamily="18" charset="0"/>
              </a:rPr>
              <a:t> </a:t>
            </a:r>
            <a:r>
              <a:rPr lang="en-US" sz="2800" b="1" dirty="0" err="1" smtClean="0">
                <a:solidFill>
                  <a:srgbClr val="FF0000"/>
                </a:solidFill>
                <a:latin typeface="Cambria" pitchFamily="18" charset="0"/>
              </a:rPr>
              <a:t>materialiti</a:t>
            </a:r>
            <a:r>
              <a:rPr lang="en-US" sz="2800" b="1" dirty="0" smtClean="0">
                <a:solidFill>
                  <a:srgbClr val="FF0000"/>
                </a:solidFill>
                <a:latin typeface="Cambria" pitchFamily="18" charset="0"/>
              </a:rPr>
              <a:t> </a:t>
            </a:r>
            <a:r>
              <a:rPr lang="en-US" sz="2800" b="1" dirty="0" err="1" smtClean="0">
                <a:solidFill>
                  <a:srgbClr val="FF0000"/>
                </a:solidFill>
                <a:latin typeface="Cambria" pitchFamily="18" charset="0"/>
              </a:rPr>
              <a:t>bagi</a:t>
            </a:r>
            <a:r>
              <a:rPr lang="en-US" sz="2800" b="1" dirty="0" smtClean="0">
                <a:solidFill>
                  <a:srgbClr val="FF0000"/>
                </a:solidFill>
                <a:latin typeface="Cambria" pitchFamily="18" charset="0"/>
              </a:rPr>
              <a:t> ITEM HLP</a:t>
            </a:r>
          </a:p>
          <a:p>
            <a:pPr marL="514350" indent="-514350">
              <a:buFont typeface="Arial" charset="0"/>
              <a:buAutoNum type="arabicPeriod"/>
              <a:defRPr/>
            </a:pPr>
            <a:r>
              <a:rPr lang="en-US" sz="2800" b="1" dirty="0" err="1" smtClean="0">
                <a:solidFill>
                  <a:srgbClr val="FF0000"/>
                </a:solidFill>
                <a:latin typeface="Cambria" pitchFamily="18" charset="0"/>
              </a:rPr>
              <a:t>Keperluan</a:t>
            </a:r>
            <a:r>
              <a:rPr lang="en-US" sz="2800" b="1" dirty="0" smtClean="0">
                <a:solidFill>
                  <a:srgbClr val="FF0000"/>
                </a:solidFill>
                <a:latin typeface="Cambria" pitchFamily="18" charset="0"/>
              </a:rPr>
              <a:t> </a:t>
            </a:r>
            <a:r>
              <a:rPr lang="en-US" sz="2800" b="1" dirty="0" err="1" smtClean="0">
                <a:solidFill>
                  <a:srgbClr val="FF0000"/>
                </a:solidFill>
                <a:latin typeface="Cambria" pitchFamily="18" charset="0"/>
              </a:rPr>
              <a:t>pendedahan</a:t>
            </a:r>
            <a:r>
              <a:rPr lang="en-US" sz="2800" b="1" dirty="0" smtClean="0">
                <a:solidFill>
                  <a:srgbClr val="FF0000"/>
                </a:solidFill>
                <a:latin typeface="Cambria" pitchFamily="18" charset="0"/>
              </a:rPr>
              <a:t> </a:t>
            </a:r>
            <a:r>
              <a:rPr lang="en-US" sz="2800" b="1" dirty="0" err="1" smtClean="0">
                <a:solidFill>
                  <a:srgbClr val="FF0000"/>
                </a:solidFill>
                <a:latin typeface="Cambria" pitchFamily="18" charset="0"/>
              </a:rPr>
              <a:t>maklumat</a:t>
            </a:r>
            <a:r>
              <a:rPr lang="en-US" sz="2800" b="1" dirty="0" smtClean="0">
                <a:solidFill>
                  <a:srgbClr val="FF0000"/>
                </a:solidFill>
                <a:latin typeface="Cambria" pitchFamily="18" charset="0"/>
              </a:rPr>
              <a:t> HLP </a:t>
            </a:r>
          </a:p>
        </p:txBody>
      </p:sp>
      <p:sp>
        <p:nvSpPr>
          <p:cNvPr id="4" name="Title 1"/>
          <p:cNvSpPr txBox="1">
            <a:spLocks/>
          </p:cNvSpPr>
          <p:nvPr/>
        </p:nvSpPr>
        <p:spPr bwMode="auto">
          <a:xfrm>
            <a:off x="0" y="908720"/>
            <a:ext cx="9144000" cy="68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4800" b="1">
                <a:latin typeface="Cambria" pitchFamily="18" charset="0"/>
                <a:cs typeface="Arial" charset="0"/>
              </a:rPr>
              <a:t>KESIMPULAN</a:t>
            </a:r>
          </a:p>
        </p:txBody>
      </p:sp>
    </p:spTree>
    <p:extLst>
      <p:ext uri="{BB962C8B-B14F-4D97-AF65-F5344CB8AC3E}">
        <p14:creationId xmlns:p14="http://schemas.microsoft.com/office/powerpoint/2010/main" val="3281038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ub Unit mySPATA\AM\Selected Pic\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89" y="1219200"/>
            <a:ext cx="7241848" cy="45140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72052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050E7C8F-F1CF-4D51-825E-DBB4533A96EC}" type="slidenum">
              <a:rPr lang="en-US" altLang="en-US" sz="1200">
                <a:solidFill>
                  <a:srgbClr val="254061"/>
                </a:solidFill>
              </a:rPr>
              <a:pPr eaLnBrk="1" hangingPunct="1">
                <a:spcBef>
                  <a:spcPct val="0"/>
                </a:spcBef>
                <a:buFontTx/>
                <a:buNone/>
              </a:pPr>
              <a:t>7</a:t>
            </a:fld>
            <a:endParaRPr lang="en-US" altLang="en-US" sz="1200">
              <a:solidFill>
                <a:srgbClr val="254061"/>
              </a:solidFill>
            </a:endParaRPr>
          </a:p>
        </p:txBody>
      </p:sp>
      <p:graphicFrame>
        <p:nvGraphicFramePr>
          <p:cNvPr id="186371" name="Object 2"/>
          <p:cNvGraphicFramePr>
            <a:graphicFrameLocks noChangeAspect="1"/>
          </p:cNvGraphicFramePr>
          <p:nvPr>
            <p:extLst>
              <p:ext uri="{D42A27DB-BD31-4B8C-83A1-F6EECF244321}">
                <p14:modId xmlns:p14="http://schemas.microsoft.com/office/powerpoint/2010/main" val="2331585795"/>
              </p:ext>
            </p:extLst>
          </p:nvPr>
        </p:nvGraphicFramePr>
        <p:xfrm>
          <a:off x="323529" y="1118799"/>
          <a:ext cx="8496944" cy="5694577"/>
        </p:xfrm>
        <a:graphic>
          <a:graphicData uri="http://schemas.openxmlformats.org/presentationml/2006/ole">
            <mc:AlternateContent xmlns:mc="http://schemas.openxmlformats.org/markup-compatibility/2006">
              <mc:Choice xmlns:v="urn:schemas-microsoft-com:vml" Requires="v">
                <p:oleObj spid="_x0000_s1041" r:id="rId3" imgW="4610100" imgH="3759200" progId="Visio.Drawing.11">
                  <p:embed/>
                </p:oleObj>
              </mc:Choice>
              <mc:Fallback>
                <p:oleObj r:id="rId3" imgW="4610100" imgH="37592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1118799"/>
                        <a:ext cx="8496944" cy="5694577"/>
                      </a:xfrm>
                      <a:prstGeom prst="rect">
                        <a:avLst/>
                      </a:prstGeom>
                      <a:noFill/>
                      <a:ln>
                        <a:noFill/>
                      </a:ln>
                      <a:extLst/>
                    </p:spPr>
                  </p:pic>
                </p:oleObj>
              </mc:Fallback>
            </mc:AlternateContent>
          </a:graphicData>
        </a:graphic>
      </p:graphicFrame>
      <p:sp>
        <p:nvSpPr>
          <p:cNvPr id="186372" name="Title 1"/>
          <p:cNvSpPr txBox="1">
            <a:spLocks/>
          </p:cNvSpPr>
          <p:nvPr/>
        </p:nvSpPr>
        <p:spPr bwMode="auto">
          <a:xfrm>
            <a:off x="457200" y="691357"/>
            <a:ext cx="821848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ms-MY" altLang="en-US" sz="2400" b="1" dirty="0">
                <a:solidFill>
                  <a:srgbClr val="FF0000"/>
                </a:solidFill>
              </a:rPr>
              <a:t>Inventori vs PPE vs Belanja</a:t>
            </a:r>
          </a:p>
        </p:txBody>
      </p:sp>
    </p:spTree>
    <p:extLst>
      <p:ext uri="{BB962C8B-B14F-4D97-AF65-F5344CB8AC3E}">
        <p14:creationId xmlns:p14="http://schemas.microsoft.com/office/powerpoint/2010/main" val="486753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A393834-6C0A-4E84-84C9-655BCB5D44A9}" type="slidenum">
              <a:rPr lang="en-MY" smtClean="0">
                <a:solidFill>
                  <a:srgbClr val="4F81BD">
                    <a:lumMod val="50000"/>
                  </a:srgbClr>
                </a:solidFill>
              </a:rPr>
              <a:pPr>
                <a:defRPr/>
              </a:pPr>
              <a:t>8</a:t>
            </a:fld>
            <a:endParaRPr lang="en-MY">
              <a:solidFill>
                <a:srgbClr val="4F81BD">
                  <a:lumMod val="50000"/>
                </a:srgbClr>
              </a:solidFill>
            </a:endParaRPr>
          </a:p>
        </p:txBody>
      </p:sp>
      <p:sp>
        <p:nvSpPr>
          <p:cNvPr id="4" name="TextBox 3"/>
          <p:cNvSpPr txBox="1"/>
          <p:nvPr/>
        </p:nvSpPr>
        <p:spPr>
          <a:xfrm>
            <a:off x="827584" y="2492896"/>
            <a:ext cx="7859216" cy="3046988"/>
          </a:xfrm>
          <a:prstGeom prst="rect">
            <a:avLst/>
          </a:prstGeom>
          <a:noFill/>
        </p:spPr>
        <p:txBody>
          <a:bodyPr wrap="square" rtlCol="0">
            <a:spAutoFit/>
          </a:bodyPr>
          <a:lstStyle/>
          <a:p>
            <a:pPr marL="342900" indent="-342900">
              <a:buAutoNum type="arabicPeriod"/>
            </a:pPr>
            <a:r>
              <a:rPr lang="en-MY" sz="3200" dirty="0" smtClean="0"/>
              <a:t>Had </a:t>
            </a:r>
            <a:r>
              <a:rPr lang="en-MY" sz="3200" dirty="0" err="1" smtClean="0"/>
              <a:t>nilai</a:t>
            </a:r>
            <a:r>
              <a:rPr lang="en-MY" sz="3200" dirty="0" smtClean="0"/>
              <a:t> minimum </a:t>
            </a:r>
            <a:r>
              <a:rPr lang="en-MY" sz="3200" dirty="0" err="1" smtClean="0"/>
              <a:t>baki</a:t>
            </a:r>
            <a:r>
              <a:rPr lang="en-MY" sz="3200" dirty="0" smtClean="0"/>
              <a:t> </a:t>
            </a:r>
            <a:r>
              <a:rPr lang="en-MY" sz="3200" dirty="0" err="1" smtClean="0"/>
              <a:t>akhir</a:t>
            </a:r>
            <a:r>
              <a:rPr lang="en-MY" sz="3200" dirty="0" smtClean="0"/>
              <a:t> </a:t>
            </a:r>
            <a:r>
              <a:rPr lang="en-MY" sz="3200" dirty="0" err="1" smtClean="0"/>
              <a:t>tahun</a:t>
            </a:r>
            <a:r>
              <a:rPr lang="en-MY" sz="3200" dirty="0" smtClean="0"/>
              <a:t> ≥ RM1juta </a:t>
            </a:r>
            <a:r>
              <a:rPr lang="en-MY" sz="3200" dirty="0" err="1" smtClean="0"/>
              <a:t>bagi</a:t>
            </a:r>
            <a:r>
              <a:rPr lang="en-MY" sz="3200" dirty="0" smtClean="0"/>
              <a:t> </a:t>
            </a:r>
            <a:r>
              <a:rPr lang="en-MY" sz="3200" dirty="0" err="1" smtClean="0"/>
              <a:t>setiap</a:t>
            </a:r>
            <a:r>
              <a:rPr lang="en-MY" sz="3200" dirty="0" smtClean="0"/>
              <a:t> PTJ </a:t>
            </a:r>
            <a:r>
              <a:rPr lang="en-MY" sz="3200" dirty="0" err="1" smtClean="0"/>
              <a:t>tanpa</a:t>
            </a:r>
            <a:r>
              <a:rPr lang="en-MY" sz="3200" dirty="0" smtClean="0"/>
              <a:t> </a:t>
            </a:r>
            <a:r>
              <a:rPr lang="en-MY" sz="3200" dirty="0" err="1" smtClean="0"/>
              <a:t>mengira</a:t>
            </a:r>
            <a:r>
              <a:rPr lang="en-MY" sz="3200" dirty="0" smtClean="0"/>
              <a:t> </a:t>
            </a:r>
            <a:r>
              <a:rPr lang="en-MY" sz="3200" dirty="0" err="1" smtClean="0"/>
              <a:t>jenis</a:t>
            </a:r>
            <a:r>
              <a:rPr lang="en-MY" sz="3200" dirty="0" smtClean="0"/>
              <a:t>/item; DAN</a:t>
            </a:r>
          </a:p>
          <a:p>
            <a:pPr marL="342900" indent="-342900">
              <a:buAutoNum type="arabicPeriod"/>
            </a:pPr>
            <a:endParaRPr lang="en-MY" sz="3200" dirty="0" smtClean="0"/>
          </a:p>
          <a:p>
            <a:pPr marL="342900" indent="-342900">
              <a:buAutoNum type="arabicPeriod"/>
            </a:pPr>
            <a:r>
              <a:rPr lang="en-MY" sz="3200" dirty="0" smtClean="0"/>
              <a:t>Trend di </a:t>
            </a:r>
            <a:r>
              <a:rPr lang="en-MY" sz="3200" dirty="0" err="1" smtClean="0"/>
              <a:t>atas</a:t>
            </a:r>
            <a:r>
              <a:rPr lang="en-MY" sz="3200" dirty="0" smtClean="0"/>
              <a:t> </a:t>
            </a:r>
            <a:r>
              <a:rPr lang="en-MY" sz="3200" dirty="0" err="1" smtClean="0"/>
              <a:t>bagi</a:t>
            </a:r>
            <a:r>
              <a:rPr lang="en-MY" sz="3200" dirty="0" smtClean="0"/>
              <a:t> 3 </a:t>
            </a:r>
            <a:r>
              <a:rPr lang="en-MY" sz="3200" dirty="0" err="1" smtClean="0"/>
              <a:t>tahun</a:t>
            </a:r>
            <a:r>
              <a:rPr lang="en-MY" sz="3200" dirty="0" smtClean="0"/>
              <a:t> </a:t>
            </a:r>
            <a:r>
              <a:rPr lang="en-MY" sz="3200" dirty="0" err="1" smtClean="0"/>
              <a:t>ke</a:t>
            </a:r>
            <a:r>
              <a:rPr lang="en-MY" sz="3200" dirty="0" smtClean="0"/>
              <a:t> </a:t>
            </a:r>
            <a:r>
              <a:rPr lang="en-MY" sz="3200" dirty="0" err="1" smtClean="0"/>
              <a:t>belakang</a:t>
            </a:r>
            <a:r>
              <a:rPr lang="en-MY" sz="3200" dirty="0" smtClean="0"/>
              <a:t> </a:t>
            </a:r>
            <a:r>
              <a:rPr lang="en-MY" sz="3200" dirty="0" err="1" smtClean="0"/>
              <a:t>berturut-turut</a:t>
            </a:r>
            <a:endParaRPr lang="en-MY" sz="3200" dirty="0"/>
          </a:p>
        </p:txBody>
      </p:sp>
      <p:sp>
        <p:nvSpPr>
          <p:cNvPr id="5" name="Rectangle 4"/>
          <p:cNvSpPr/>
          <p:nvPr/>
        </p:nvSpPr>
        <p:spPr>
          <a:xfrm>
            <a:off x="1233233" y="1311151"/>
            <a:ext cx="637508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HAD NILAI INVENTORI</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1842061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7544" y="908720"/>
            <a:ext cx="8229600" cy="725488"/>
          </a:xfrm>
        </p:spPr>
        <p:txBody>
          <a:bodyPr/>
          <a:lstStyle/>
          <a:p>
            <a:r>
              <a:rPr lang="en-MY" sz="3200" b="1" dirty="0" smtClean="0">
                <a:latin typeface="Cambria" pitchFamily="18" charset="0"/>
              </a:rPr>
              <a:t>PERAKAUNAN HLP</a:t>
            </a:r>
          </a:p>
        </p:txBody>
      </p:sp>
      <p:sp>
        <p:nvSpPr>
          <p:cNvPr id="6" name="Content Placeholder 5"/>
          <p:cNvSpPr>
            <a:spLocks noGrp="1"/>
          </p:cNvSpPr>
          <p:nvPr>
            <p:ph idx="1"/>
          </p:nvPr>
        </p:nvSpPr>
        <p:spPr>
          <a:xfrm>
            <a:off x="467544" y="1772816"/>
            <a:ext cx="8229600" cy="4154984"/>
          </a:xfrm>
        </p:spPr>
        <p:txBody>
          <a:bodyPr>
            <a:spAutoFit/>
          </a:bodyPr>
          <a:lstStyle/>
          <a:p>
            <a:pPr>
              <a:defRPr/>
            </a:pPr>
            <a:r>
              <a:rPr lang="en-US" sz="2400" dirty="0" err="1" smtClean="0">
                <a:solidFill>
                  <a:schemeClr val="tx1"/>
                </a:solidFill>
                <a:latin typeface="Cambria" pitchFamily="18" charset="0"/>
              </a:rPr>
              <a:t>Dalam</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memperakaunkan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hartanah</a:t>
            </a:r>
            <a:r>
              <a:rPr lang="en-US" sz="2400" dirty="0">
                <a:solidFill>
                  <a:schemeClr val="tx1"/>
                </a:solidFill>
                <a:latin typeface="Cambria" pitchFamily="18" charset="0"/>
              </a:rPr>
              <a:t>, </a:t>
            </a:r>
            <a:r>
              <a:rPr lang="en-US" sz="2400" dirty="0" err="1">
                <a:solidFill>
                  <a:schemeClr val="tx1"/>
                </a:solidFill>
                <a:latin typeface="Cambria" pitchFamily="18" charset="0"/>
              </a:rPr>
              <a:t>loji</a:t>
            </a:r>
            <a:r>
              <a:rPr lang="en-US" sz="2400" dirty="0">
                <a:solidFill>
                  <a:schemeClr val="tx1"/>
                </a:solidFill>
                <a:latin typeface="Cambria" pitchFamily="18" charset="0"/>
              </a:rPr>
              <a:t> </a:t>
            </a:r>
            <a:r>
              <a:rPr lang="en-US" sz="2400" dirty="0" smtClean="0">
                <a:solidFill>
                  <a:schemeClr val="tx1"/>
                </a:solidFill>
                <a:latin typeface="Cambria" pitchFamily="18" charset="0"/>
              </a:rPr>
              <a:t> dan </a:t>
            </a:r>
            <a:r>
              <a:rPr lang="en-US" sz="2400" dirty="0" err="1">
                <a:solidFill>
                  <a:schemeClr val="tx1"/>
                </a:solidFill>
                <a:latin typeface="Cambria" pitchFamily="18" charset="0"/>
              </a:rPr>
              <a:t>peralatan</a:t>
            </a:r>
            <a:r>
              <a:rPr lang="en-US" sz="2400" dirty="0">
                <a:solidFill>
                  <a:schemeClr val="tx1"/>
                </a:solidFill>
                <a:latin typeface="Cambria" pitchFamily="18" charset="0"/>
              </a:rPr>
              <a:t> </a:t>
            </a:r>
            <a:r>
              <a:rPr lang="en-US" sz="2400" dirty="0" err="1" smtClean="0">
                <a:solidFill>
                  <a:schemeClr val="tx1"/>
                </a:solidFill>
                <a:latin typeface="Cambria" pitchFamily="18" charset="0"/>
              </a:rPr>
              <a:t>terdapat</a:t>
            </a:r>
            <a:r>
              <a:rPr lang="en-US" sz="2400" dirty="0" smtClean="0">
                <a:solidFill>
                  <a:schemeClr val="tx1"/>
                </a:solidFill>
                <a:latin typeface="Cambria" pitchFamily="18" charset="0"/>
              </a:rPr>
              <a:t> </a:t>
            </a:r>
            <a:r>
              <a:rPr lang="en-US" sz="2400" dirty="0" err="1" smtClean="0">
                <a:latin typeface="Cambria" pitchFamily="18" charset="0"/>
              </a:rPr>
              <a:t>enam</a:t>
            </a:r>
            <a:r>
              <a:rPr lang="en-US" sz="2400" dirty="0" smtClean="0">
                <a:solidFill>
                  <a:schemeClr val="tx1"/>
                </a:solidFill>
                <a:latin typeface="Cambria" pitchFamily="18" charset="0"/>
              </a:rPr>
              <a:t> PROSES </a:t>
            </a:r>
            <a:r>
              <a:rPr lang="en-US" sz="2400" dirty="0" err="1" smtClean="0">
                <a:solidFill>
                  <a:schemeClr val="tx1"/>
                </a:solidFill>
                <a:latin typeface="Cambria" pitchFamily="18" charset="0"/>
              </a:rPr>
              <a:t>utama</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komponen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iaitu</a:t>
            </a:r>
            <a:r>
              <a:rPr lang="en-US" sz="2400" dirty="0" smtClean="0">
                <a:solidFill>
                  <a:schemeClr val="tx1"/>
                </a:solidFill>
                <a:latin typeface="Cambria" pitchFamily="18" charset="0"/>
              </a:rPr>
              <a:t>:</a:t>
            </a:r>
            <a:endParaRPr lang="en-US" sz="2400" dirty="0">
              <a:solidFill>
                <a:schemeClr val="tx1"/>
              </a:solidFill>
              <a:latin typeface="Cambria" pitchFamily="18" charset="0"/>
            </a:endParaRPr>
          </a:p>
          <a:p>
            <a:pPr>
              <a:defRPr/>
            </a:pPr>
            <a:endParaRPr lang="en-US" sz="1600" dirty="0">
              <a:solidFill>
                <a:schemeClr val="tx1"/>
              </a:solidFill>
              <a:latin typeface="Cambria" pitchFamily="18" charset="0"/>
            </a:endParaRPr>
          </a:p>
          <a:p>
            <a:pPr marL="914400" lvl="1" indent="-514350">
              <a:buFontTx/>
              <a:buAutoNum type="alphaLcParenR"/>
              <a:defRPr/>
            </a:pPr>
            <a:r>
              <a:rPr lang="en-US" sz="2400" dirty="0" err="1" smtClean="0">
                <a:solidFill>
                  <a:schemeClr val="tx1"/>
                </a:solidFill>
                <a:latin typeface="Cambria" pitchFamily="18" charset="0"/>
              </a:rPr>
              <a:t>pengiktirafan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aset</a:t>
            </a:r>
            <a:r>
              <a:rPr lang="en-US" sz="2400" dirty="0" smtClean="0">
                <a:solidFill>
                  <a:schemeClr val="tx1"/>
                </a:solidFill>
                <a:latin typeface="Cambria" pitchFamily="18" charset="0"/>
              </a:rPr>
              <a:t>; </a:t>
            </a:r>
          </a:p>
          <a:p>
            <a:pPr marL="914400" lvl="1" indent="-514350">
              <a:buFontTx/>
              <a:buAutoNum type="alphaLcParenR"/>
              <a:defRPr/>
            </a:pPr>
            <a:r>
              <a:rPr lang="en-US" sz="2400" dirty="0" err="1" smtClean="0">
                <a:solidFill>
                  <a:schemeClr val="tx1"/>
                </a:solidFill>
                <a:latin typeface="Cambria" pitchFamily="18" charset="0"/>
              </a:rPr>
              <a:t>penentuan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nilai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dibawa</a:t>
            </a:r>
            <a:r>
              <a:rPr lang="en-US" sz="2400" dirty="0" smtClean="0">
                <a:solidFill>
                  <a:schemeClr val="tx1"/>
                </a:solidFill>
                <a:latin typeface="Cambria" pitchFamily="18" charset="0"/>
              </a:rPr>
              <a:t>; </a:t>
            </a:r>
          </a:p>
          <a:p>
            <a:pPr marL="914400" lvl="1" indent="-514350">
              <a:buFontTx/>
              <a:buAutoNum type="alphaLcParenR"/>
              <a:defRPr/>
            </a:pPr>
            <a:r>
              <a:rPr lang="en-US" sz="2400" dirty="0" err="1" smtClean="0">
                <a:solidFill>
                  <a:schemeClr val="tx1"/>
                </a:solidFill>
                <a:latin typeface="Cambria" pitchFamily="18" charset="0"/>
              </a:rPr>
              <a:t>susutnilai</a:t>
            </a:r>
            <a:r>
              <a:rPr lang="en-US" sz="2400" dirty="0" smtClean="0">
                <a:solidFill>
                  <a:schemeClr val="tx1"/>
                </a:solidFill>
                <a:latin typeface="Cambria" pitchFamily="18" charset="0"/>
              </a:rPr>
              <a:t>;</a:t>
            </a:r>
          </a:p>
          <a:p>
            <a:pPr marL="914400" lvl="1" indent="-514350">
              <a:buFontTx/>
              <a:buAutoNum type="alphaLcParenR"/>
              <a:defRPr/>
            </a:pPr>
            <a:r>
              <a:rPr lang="en-US" sz="2400" dirty="0" err="1" smtClean="0">
                <a:solidFill>
                  <a:schemeClr val="tx1"/>
                </a:solidFill>
                <a:latin typeface="Cambria" pitchFamily="18" charset="0"/>
              </a:rPr>
              <a:t>kerugian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kemerosotan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penjejasan</a:t>
            </a:r>
            <a:r>
              <a:rPr lang="en-US" sz="2400" dirty="0" smtClean="0">
                <a:solidFill>
                  <a:schemeClr val="tx1"/>
                </a:solidFill>
                <a:latin typeface="Cambria" pitchFamily="18" charset="0"/>
              </a:rPr>
              <a:t> (impairment) </a:t>
            </a:r>
            <a:r>
              <a:rPr lang="en-US" sz="2400" dirty="0" err="1" smtClean="0">
                <a:solidFill>
                  <a:schemeClr val="tx1"/>
                </a:solidFill>
                <a:latin typeface="Cambria" pitchFamily="18" charset="0"/>
              </a:rPr>
              <a:t>nilai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diiktiraf</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berhubung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dengan</a:t>
            </a:r>
            <a:r>
              <a:rPr lang="en-US" sz="2400" dirty="0" smtClean="0">
                <a:solidFill>
                  <a:schemeClr val="tx1"/>
                </a:solidFill>
                <a:latin typeface="Cambria" pitchFamily="18" charset="0"/>
              </a:rPr>
              <a:t> item </a:t>
            </a:r>
            <a:r>
              <a:rPr lang="en-US" sz="2400" dirty="0" err="1" smtClean="0">
                <a:solidFill>
                  <a:schemeClr val="tx1"/>
                </a:solidFill>
                <a:latin typeface="Cambria" pitchFamily="18" charset="0"/>
              </a:rPr>
              <a:t>berkenaan</a:t>
            </a:r>
            <a:r>
              <a:rPr lang="en-US" sz="2400" dirty="0" smtClean="0">
                <a:solidFill>
                  <a:schemeClr val="tx1"/>
                </a:solidFill>
                <a:latin typeface="Cambria" pitchFamily="18" charset="0"/>
              </a:rPr>
              <a:t>. </a:t>
            </a:r>
          </a:p>
          <a:p>
            <a:pPr marL="914400" lvl="1" indent="-514350">
              <a:buFontTx/>
              <a:buAutoNum type="alphaLcParenR"/>
              <a:defRPr/>
            </a:pPr>
            <a:r>
              <a:rPr lang="en-US" sz="2400" dirty="0" err="1" smtClean="0">
                <a:latin typeface="Cambria" pitchFamily="18" charset="0"/>
              </a:rPr>
              <a:t>Penambahan</a:t>
            </a:r>
            <a:r>
              <a:rPr lang="en-US" sz="2400" dirty="0" smtClean="0">
                <a:latin typeface="Cambria" pitchFamily="18" charset="0"/>
              </a:rPr>
              <a:t> </a:t>
            </a:r>
            <a:r>
              <a:rPr lang="en-US" sz="2400" dirty="0" err="1" smtClean="0">
                <a:latin typeface="Cambria" pitchFamily="18" charset="0"/>
              </a:rPr>
              <a:t>Nilai</a:t>
            </a:r>
            <a:r>
              <a:rPr lang="en-US" sz="2400" dirty="0" smtClean="0">
                <a:latin typeface="Cambria" pitchFamily="18" charset="0"/>
              </a:rPr>
              <a:t> </a:t>
            </a:r>
            <a:r>
              <a:rPr lang="en-US" sz="2400" dirty="0" err="1" smtClean="0">
                <a:latin typeface="Cambria" pitchFamily="18" charset="0"/>
              </a:rPr>
              <a:t>Aset</a:t>
            </a:r>
            <a:r>
              <a:rPr lang="en-US" sz="2400" dirty="0" smtClean="0">
                <a:latin typeface="Cambria" pitchFamily="18" charset="0"/>
              </a:rPr>
              <a:t> (restoration)</a:t>
            </a:r>
          </a:p>
          <a:p>
            <a:pPr marL="914400" lvl="1" indent="-514350">
              <a:buFontTx/>
              <a:buAutoNum type="alphaLcParenR"/>
              <a:defRPr/>
            </a:pPr>
            <a:r>
              <a:rPr lang="en-US" sz="2400" dirty="0" err="1" smtClean="0">
                <a:latin typeface="Cambria" pitchFamily="18" charset="0"/>
              </a:rPr>
              <a:t>Pelupusan</a:t>
            </a:r>
            <a:r>
              <a:rPr lang="en-US" sz="2400" dirty="0" smtClean="0">
                <a:latin typeface="Cambria" pitchFamily="18" charset="0"/>
              </a:rPr>
              <a:t> </a:t>
            </a:r>
            <a:endParaRPr lang="en-MY" dirty="0"/>
          </a:p>
        </p:txBody>
      </p:sp>
    </p:spTree>
    <p:extLst>
      <p:ext uri="{BB962C8B-B14F-4D97-AF65-F5344CB8AC3E}">
        <p14:creationId xmlns:p14="http://schemas.microsoft.com/office/powerpoint/2010/main" val="377524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rPNRCRmc0KLT7lqH6nTV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rPNRCRmc0KLT7lqH6nT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TEVEk.nFE6wNPJu4Ib_o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rPNRCRmc0KLT7lqH6nTV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TEVEk.nFE6wNPJu4Ib_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rPNRCRmc0KLT7lqH6nT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rPNRCRmc0KLT7lqH6nT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rPNRCRmc0KLT7lqH6nTVw"/>
</p:tagLst>
</file>

<file path=ppt/tags/tag5.xml><?xml version="1.0" encoding="utf-8"?>
<p:tagLst xmlns:a="http://schemas.openxmlformats.org/drawingml/2006/main" xmlns:r="http://schemas.openxmlformats.org/officeDocument/2006/relationships" xmlns:p="http://schemas.openxmlformats.org/presentationml/2006/main">
  <p:tag name="RESIZE" val="Yes"/>
  <p:tag name="THINKCELLSHAPEDONOTDELETE" val="pakFEIXCtPEilz9rJmIpG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NcTihZCUUWrY0mLKl92x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rPNRCRmc0KLT7lqH6nTV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TEVEk.nFE6wNPJu4Ib_o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NcTihZCUUWrY0mLKl92xg"/>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4085</TotalTime>
  <Words>2858</Words>
  <Application>Microsoft Office PowerPoint</Application>
  <PresentationFormat>On-screen Show (4:3)</PresentationFormat>
  <Paragraphs>854</Paragraphs>
  <Slides>64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1_Office Theme</vt:lpstr>
      <vt:lpstr>Visio.Drawing.11</vt:lpstr>
      <vt:lpstr>PowerPoint Presentation</vt:lpstr>
      <vt:lpstr>PowerPoint Presentation</vt:lpstr>
      <vt:lpstr>KANDUNGAN</vt:lpstr>
      <vt:lpstr>Objektif</vt:lpstr>
      <vt:lpstr>PowerPoint Presentation</vt:lpstr>
      <vt:lpstr>PowerPoint Presentation</vt:lpstr>
      <vt:lpstr>PowerPoint Presentation</vt:lpstr>
      <vt:lpstr>PowerPoint Presentation</vt:lpstr>
      <vt:lpstr>PERAKAUNAN HLP</vt:lpstr>
      <vt:lpstr> PPE Life Cycle</vt:lpstr>
      <vt:lpstr>PowerPoint Presentation</vt:lpstr>
      <vt:lpstr>PRINSIP MEMPERAKAUNKAN HLP</vt:lpstr>
      <vt:lpstr>Contoh:</vt:lpstr>
      <vt:lpstr>PRINSIP MEMPERAKAUNKAN  HLP</vt:lpstr>
      <vt:lpstr>Contoh :  Hartanah, Loji dan Peralatan</vt:lpstr>
      <vt:lpstr>PowerPoint Presentation</vt:lpstr>
      <vt:lpstr>Penentuan nilai  </vt:lpstr>
      <vt:lpstr>PRINSIP MEMPERAKAUNKAN  HLP</vt:lpstr>
      <vt:lpstr>Ringkasan /Senarai Semak Nilai dibawa</vt:lpstr>
      <vt:lpstr>ILUSTRASI :  PEREKODAN ASET HARTANAH LOJI DAN PERALATAN</vt:lpstr>
      <vt:lpstr>PowerPoint Presentation</vt:lpstr>
      <vt:lpstr>PowerPoint Presentation</vt:lpstr>
      <vt:lpstr>PowerPoint Presentation</vt:lpstr>
      <vt:lpstr>SUSUTNILAI HARTANAH LOJI DAN PERALATAN</vt:lpstr>
      <vt:lpstr>KAEDAH GARIS LURUS – TEMPOH DAPAT DITENTUKAN</vt:lpstr>
      <vt:lpstr>CONTOH 1</vt:lpstr>
      <vt:lpstr>KAEDAH GARIS LURUS – TEMPOH TIDAK DAPAT DITENTUKAN</vt:lpstr>
      <vt:lpstr>CONTOH 2</vt:lpstr>
      <vt:lpstr>PowerPoint Presentation</vt:lpstr>
      <vt:lpstr>PowerPoint Presentation</vt:lpstr>
      <vt:lpstr>PowerPoint Presentation</vt:lpstr>
      <vt:lpstr>HUBUNGAN DI ANTARA BELANJA SUSUT NILAI, PERUNTUKAN SUSUT NILAI DAN NILAI SISA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PELUPUSAN HARTANAH LOJI DAN PERALATAN</vt:lpstr>
      <vt:lpstr>PELUPUSAN HARTANAH LOJI DAN PERALATAN</vt:lpstr>
      <vt:lpstr>PELUPUSAN HARTANAH LOJI DAN PERALATAN</vt:lpstr>
      <vt:lpstr>PELUPUSAN HARTANAH LOJI DAN PERALATAN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139</cp:revision>
  <cp:lastPrinted>2013-05-08T02:02:26Z</cp:lastPrinted>
  <dcterms:created xsi:type="dcterms:W3CDTF">2013-05-08T00:42:52Z</dcterms:created>
  <dcterms:modified xsi:type="dcterms:W3CDTF">2016-05-17T03:27:45Z</dcterms:modified>
</cp:coreProperties>
</file>