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handoutMasterIdLst>
    <p:handoutMasterId r:id="rId22"/>
  </p:handoutMasterIdLst>
  <p:sldIdLst>
    <p:sldId id="257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296400" cy="70104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8B8D6-2816-4558-B327-521215477020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0C30B-8A68-41AF-8603-D3310914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32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906F4C6-F137-4E6D-A69E-7A55D068C38E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ED2F-98C1-490A-ACDE-F66408CA57A2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9150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F3EA382-60B4-43B7-BA26-37E8B7317877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A9AEE-6A63-4617-AA84-B7F6A0EAB475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2991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CECEDDC-3A04-47EB-8846-EDE228467629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D5E52-459D-4A95-A74C-3D2375EE2DC8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905014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5B7603-2A57-4534-8D16-FBBBFBDF7E50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FE8BD-727E-431C-B514-F81F4F4EDCCC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1423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C051007-9F0A-480B-912A-B7B88E55D02E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2997-2097-4F7D-B22B-942617736D97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13399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MY">
                <a:solidFill>
                  <a:prstClr val="black"/>
                </a:solidFill>
              </a:rPr>
              <a:t>EXEC TALK 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DE9FC-9C01-4BEA-9601-7B8BEBD54824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8760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 marL="1828800" indent="0">
              <a:buNone/>
              <a:defRPr/>
            </a:lvl5pPr>
          </a:lstStyle>
          <a:p>
            <a:pPr lvl="0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MY">
                <a:solidFill>
                  <a:prstClr val="black"/>
                </a:solidFill>
              </a:rPr>
              <a:t>EXEC TALK DRAFT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FCBF5-A996-4C33-8AB9-EC8F4CEC8A47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63994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7774E12-49DE-40D9-B01F-C3761F475AEE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42B92-A38E-4206-8950-42E2F2DB0E6C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100182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068B58-4A18-4990-95F5-DC41A27711D2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72DF3-01C2-4021-BA64-0C89C1242BF1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13077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BF3E56-CBF5-4592-929C-234EE6E03B13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45BF-14DF-4C00-A3F6-B568ABB5DAB4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7320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46EFBD-CD84-4BC0-93C9-FB3258EC458D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F6877-D55B-4147-95BB-C445F2BAFDDC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638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MY">
                <a:solidFill>
                  <a:prstClr val="black"/>
                </a:solidFill>
              </a:rPr>
              <a:t>EXEC TALK 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0A41E-376C-411D-AB2B-0CE16ED1D3B3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12542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A10511-E4D4-4462-96A1-F403005CED2F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93834-6C0A-4E84-84C9-655BCB5D44A9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52048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50AA75-0B54-4FC1-B726-1097061BD685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6684-18D1-4D83-831F-1488475FFC84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45201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D54E08-BEF3-4AAF-A096-B70E590DB980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400B8-86C9-417A-AF0E-90ABB203176F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683408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5F5E5B2-8E00-4D4A-A9F9-B4B5564DC568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6BE69-2225-4097-8F77-045825D2D67A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9025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2244A8-7323-446B-A4F0-F44E906FEB73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AA43C-7F29-4D61-A8AF-F3CD46154165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49660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 marL="1828800" indent="0">
              <a:buNone/>
              <a:defRPr/>
            </a:lvl5pPr>
          </a:lstStyle>
          <a:p>
            <a:pPr lvl="0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MY">
                <a:solidFill>
                  <a:prstClr val="black"/>
                </a:solidFill>
              </a:rPr>
              <a:t>EXEC TALK DRAFT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270E5-1703-4B5D-8B6B-82BD98575EDF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8293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698366-B255-4081-BE12-BE40248FC178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C21F-69A6-450B-8B71-3903E046CC07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4255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703762-8647-4679-91C6-62FC83BDE507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A7B9-B826-48F1-B160-2D75C8C8A779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2170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F374FF-48C2-4305-BB77-9EEBD96779C9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0D2A-601C-422C-B4E9-1FF841A22396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8189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5566BB6-1306-46D8-AB07-2A29E22F79B5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A93B3-4CAD-418B-9A1C-022875854DCE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5806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AC76EB-57FA-4C4E-8A9F-955C58E04E08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8A78A-9238-4EE9-BD6B-D2EC72478194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9822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E8C4D5B-6D55-47C0-868D-E4FB09DD7B9A}" type="datetime4">
              <a:rPr lang="ms-MY">
                <a:solidFill>
                  <a:prstClr val="black"/>
                </a:solidFill>
              </a:rPr>
              <a:pPr>
                <a:defRPr/>
              </a:pPr>
              <a:t>26 Oktober 2015</a:t>
            </a:fld>
            <a:endParaRPr lang="en-MY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78D7-D195-4F1F-8DE7-B6DE22F7F411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147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DBDAD6"/>
            </a:gs>
            <a:gs pos="34000">
              <a:srgbClr val="ECE7CF">
                <a:lumMod val="0"/>
                <a:lumOff val="100000"/>
              </a:srgbClr>
            </a:gs>
            <a:gs pos="0">
              <a:schemeClr val="bg2">
                <a:tint val="80000"/>
                <a:satMod val="300000"/>
              </a:schemeClr>
            </a:gs>
            <a:gs pos="98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MY">
                <a:solidFill>
                  <a:prstClr val="black"/>
                </a:solidFill>
              </a:rPr>
              <a:t>EXEC TALK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AC4DBA-5848-4607-84F9-CF50B35DAC22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14" cstate="print">
            <a:extLst/>
          </a:blip>
          <a:srcRect l="34294" t="15190" r="19920" b="78300"/>
          <a:stretch/>
        </p:blipFill>
        <p:spPr bwMode="auto">
          <a:xfrm>
            <a:off x="1691680" y="0"/>
            <a:ext cx="7452319" cy="764704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10" name="Rectangle 9"/>
          <p:cNvSpPr/>
          <p:nvPr userDrawn="1"/>
        </p:nvSpPr>
        <p:spPr>
          <a:xfrm>
            <a:off x="-8851" y="0"/>
            <a:ext cx="1700532" cy="7647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 smtClean="0">
                <a:solidFill>
                  <a:prstClr val="white"/>
                </a:solidFill>
                <a:ea typeface="Calibri"/>
                <a:cs typeface="Times New Roman"/>
              </a:rPr>
              <a:t>INSTITUT</a:t>
            </a:r>
            <a:r>
              <a:rPr lang="en-US" sz="1600" b="1" baseline="0" dirty="0" smtClean="0">
                <a:solidFill>
                  <a:prstClr val="white"/>
                </a:solidFill>
                <a:ea typeface="Calibri"/>
                <a:cs typeface="Times New Roman"/>
              </a:rPr>
              <a:t> PERAKAUNAN NEGARA</a:t>
            </a:r>
            <a:endParaRPr lang="en-US" sz="16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620"/>
            <a:ext cx="2016224" cy="828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149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DBDAD6"/>
            </a:gs>
            <a:gs pos="34000">
              <a:srgbClr val="ECE7CF">
                <a:lumMod val="0"/>
                <a:lumOff val="100000"/>
              </a:srgbClr>
            </a:gs>
            <a:gs pos="0">
              <a:schemeClr val="bg2">
                <a:tint val="80000"/>
                <a:satMod val="300000"/>
              </a:schemeClr>
            </a:gs>
            <a:gs pos="98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MY">
                <a:solidFill>
                  <a:prstClr val="black"/>
                </a:solidFill>
              </a:rPr>
              <a:t>EXEC TALK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23AE8-AB09-496F-ABC2-3C70D5D13739}" type="slidenum">
              <a:rPr lang="en-MY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14" cstate="print">
            <a:extLst/>
          </a:blip>
          <a:srcRect l="34294" t="15190" r="19920" b="78300"/>
          <a:stretch/>
        </p:blipFill>
        <p:spPr bwMode="auto">
          <a:xfrm>
            <a:off x="1691680" y="0"/>
            <a:ext cx="7452319" cy="764704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10" name="Rectangle 9"/>
          <p:cNvSpPr/>
          <p:nvPr userDrawn="1"/>
        </p:nvSpPr>
        <p:spPr>
          <a:xfrm>
            <a:off x="-8851" y="0"/>
            <a:ext cx="1700532" cy="7647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 smtClean="0">
                <a:solidFill>
                  <a:prstClr val="white"/>
                </a:solidFill>
                <a:ea typeface="Calibri"/>
                <a:cs typeface="Times New Roman"/>
              </a:rPr>
              <a:t>INSTITUT</a:t>
            </a:r>
            <a:r>
              <a:rPr lang="en-US" sz="1600" b="1" baseline="0" dirty="0" smtClean="0">
                <a:solidFill>
                  <a:prstClr val="white"/>
                </a:solidFill>
                <a:ea typeface="Calibri"/>
                <a:cs typeface="Times New Roman"/>
              </a:rPr>
              <a:t> PERAKAUNAN NEGARA</a:t>
            </a:r>
            <a:endParaRPr lang="en-US" sz="16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620"/>
            <a:ext cx="2016224" cy="828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61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slow"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 descr="C:\Users\User\Pictures\Gambar 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914400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B55E72-5D6D-4BFE-B0AC-107A073FEAFC}" type="slidenum">
              <a:rPr lang="en-US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4341" name="AutoShape 8" descr="https://mail-attachment.googleusercontent.com/attachment/?saduie=AG9B_P9S2DDC_M6UFp03HLE9_7sD&amp;attid=0.4&amp;disp=emb&amp;view=att&amp;th=137696793363972d"/>
          <p:cNvSpPr>
            <a:spLocks noChangeAspect="1" noChangeArrowheads="1"/>
          </p:cNvSpPr>
          <p:nvPr/>
        </p:nvSpPr>
        <p:spPr bwMode="auto">
          <a:xfrm>
            <a:off x="52388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MY">
              <a:solidFill>
                <a:prstClr val="black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52400" y="1172245"/>
            <a:ext cx="8839200" cy="204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Constantia" pitchFamily="18" charset="0"/>
              </a:rPr>
              <a:t>LIABILITI</a:t>
            </a:r>
            <a:endParaRPr lang="en-US" sz="2400" b="1" dirty="0">
              <a:solidFill>
                <a:srgbClr val="FFFF00"/>
              </a:solidFill>
              <a:latin typeface="Constant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dirty="0">
              <a:solidFill>
                <a:srgbClr val="FFFF00"/>
              </a:solidFill>
              <a:latin typeface="Constant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dirty="0">
              <a:solidFill>
                <a:srgbClr val="FF3300"/>
              </a:solidFill>
              <a:latin typeface="Constantia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0700" y="2492896"/>
            <a:ext cx="8102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C00000"/>
                </a:solidFill>
                <a:latin typeface="Constantia" pitchFamily="18" charset="0"/>
              </a:rPr>
              <a:t>KURSUS PERAKAUNAN AKRUAN: </a:t>
            </a:r>
            <a:r>
              <a:rPr lang="en-US" sz="2200" b="1">
                <a:solidFill>
                  <a:srgbClr val="C00000"/>
                </a:solidFill>
                <a:latin typeface="Constantia" pitchFamily="18" charset="0"/>
              </a:rPr>
              <a:t>KUMPULAN </a:t>
            </a:r>
            <a:r>
              <a:rPr lang="en-US" sz="2200" b="1" smtClean="0">
                <a:solidFill>
                  <a:srgbClr val="C00000"/>
                </a:solidFill>
                <a:latin typeface="Constantia" pitchFamily="18" charset="0"/>
              </a:rPr>
              <a:t>PELAKSANA</a:t>
            </a:r>
            <a:endParaRPr lang="en-US" sz="2200" b="1" dirty="0">
              <a:solidFill>
                <a:srgbClr val="C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1635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50825" y="630238"/>
            <a:ext cx="8229600" cy="1143000"/>
          </a:xfrm>
        </p:spPr>
        <p:txBody>
          <a:bodyPr/>
          <a:lstStyle/>
          <a:p>
            <a:pPr algn="l"/>
            <a:r>
              <a:rPr lang="en-US" sz="3000" b="1" smtClean="0">
                <a:latin typeface="Cambria" pitchFamily="18" charset="0"/>
              </a:rPr>
              <a:t>Hasil Terdahulu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Hasil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terima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terdahulu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adalah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hasil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yang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mana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bayarannya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telah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diterima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tetapi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barangan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atau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perkhidmatannya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  <a:latin typeface="Cambria" pitchFamily="18" charset="0"/>
              </a:rPr>
              <a:t>masih</a:t>
            </a:r>
            <a:r>
              <a:rPr lang="en-MY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  <a:latin typeface="Cambria" pitchFamily="18" charset="0"/>
              </a:rPr>
              <a:t>belum</a:t>
            </a:r>
            <a:r>
              <a:rPr lang="en-MY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  <a:latin typeface="Cambria" pitchFamily="18" charset="0"/>
              </a:rPr>
              <a:t>disempurnakan</a:t>
            </a:r>
            <a:r>
              <a:rPr lang="en-MY" sz="24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MY" sz="2400" dirty="0" err="1" smtClean="0">
                <a:solidFill>
                  <a:schemeClr val="tx1"/>
                </a:solidFill>
                <a:latin typeface="Cambria" pitchFamily="18" charset="0"/>
              </a:rPr>
              <a:t>Ia</a:t>
            </a:r>
            <a:r>
              <a:rPr lang="en-MY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dikenali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juga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sebagai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hasil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belum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 smtClean="0">
                <a:solidFill>
                  <a:schemeClr val="tx1"/>
                </a:solidFill>
                <a:latin typeface="Cambria" pitchFamily="18" charset="0"/>
              </a:rPr>
              <a:t>terperoleh</a:t>
            </a:r>
            <a:r>
              <a:rPr lang="en-MY" sz="24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MY" sz="2400" dirty="0" err="1" smtClean="0">
                <a:solidFill>
                  <a:schemeClr val="tx1"/>
                </a:solidFill>
                <a:latin typeface="Cambria" pitchFamily="18" charset="0"/>
              </a:rPr>
              <a:t>Ia</a:t>
            </a:r>
            <a:r>
              <a:rPr lang="en-MY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dianggap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sebagai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liabiliti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sehingga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barang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diserahkan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atau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perkhidmatan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disempurnakan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pada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masa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akan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datang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4E9BF1-740B-4E9B-BFBF-CC0EEAD0EA5B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10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716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30188" y="620713"/>
            <a:ext cx="8229600" cy="1143000"/>
          </a:xfrm>
        </p:spPr>
        <p:txBody>
          <a:bodyPr/>
          <a:lstStyle/>
          <a:p>
            <a:pPr algn="l"/>
            <a:r>
              <a:rPr lang="en-US" sz="3000" b="1" smtClean="0">
                <a:latin typeface="Cambria" pitchFamily="18" charset="0"/>
              </a:rPr>
              <a:t>Hasil Terdahulu </a:t>
            </a:r>
            <a:r>
              <a:rPr lang="en-US" sz="2000" b="1" smtClean="0">
                <a:latin typeface="Cambria" pitchFamily="18" charset="0"/>
              </a:rPr>
              <a:t>(samb..)</a:t>
            </a:r>
            <a:endParaRPr lang="en-US" sz="3000" b="1" smtClean="0">
              <a:latin typeface="Cambria" pitchFamily="18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Contoh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perekodan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hasil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terdahulu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1254125" lvl="1" indent="-339725" algn="just">
              <a:buFont typeface="Arial" pitchFamily="34" charset="0"/>
              <a:buNone/>
              <a:defRPr/>
            </a:pPr>
            <a:r>
              <a:rPr lang="en-US" sz="2400" dirty="0" smtClean="0">
                <a:latin typeface="Cambria" pitchFamily="18" charset="0"/>
              </a:rPr>
              <a:t>-	</a:t>
            </a:r>
            <a:r>
              <a:rPr lang="en-MY" sz="2400" dirty="0" err="1" smtClean="0">
                <a:latin typeface="Cambria" pitchFamily="18" charset="0"/>
              </a:rPr>
              <a:t>Pada</a:t>
            </a:r>
            <a:r>
              <a:rPr lang="en-MY" sz="2400" dirty="0" smtClean="0">
                <a:latin typeface="Cambria" pitchFamily="18" charset="0"/>
              </a:rPr>
              <a:t> 1 Jul 20X5, SMK ABC </a:t>
            </a:r>
            <a:r>
              <a:rPr lang="en-MY" sz="2400" dirty="0" err="1" smtClean="0">
                <a:latin typeface="Cambria" pitchFamily="18" charset="0"/>
              </a:rPr>
              <a:t>telah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menerima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cek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berjumlah</a:t>
            </a:r>
            <a:r>
              <a:rPr lang="en-MY" sz="2400" dirty="0" smtClean="0">
                <a:latin typeface="Cambria" pitchFamily="18" charset="0"/>
              </a:rPr>
              <a:t> RM12,000 </a:t>
            </a:r>
            <a:r>
              <a:rPr lang="en-MY" sz="2400" dirty="0" err="1" smtClean="0">
                <a:latin typeface="Cambria" pitchFamily="18" charset="0"/>
              </a:rPr>
              <a:t>bagi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bayaran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sewa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kantin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selama</a:t>
            </a:r>
            <a:r>
              <a:rPr lang="en-MY" sz="2400" dirty="0" smtClean="0">
                <a:latin typeface="Cambria" pitchFamily="18" charset="0"/>
              </a:rPr>
              <a:t> </a:t>
            </a:r>
            <a:r>
              <a:rPr lang="en-MY" sz="2400" dirty="0" err="1" smtClean="0">
                <a:latin typeface="Cambria" pitchFamily="18" charset="0"/>
              </a:rPr>
              <a:t>setahun</a:t>
            </a:r>
            <a:r>
              <a:rPr lang="en-MY" sz="2400" dirty="0" smtClean="0">
                <a:latin typeface="Cambria" pitchFamily="18" charset="0"/>
              </a:rPr>
              <a:t>.</a:t>
            </a:r>
          </a:p>
          <a:p>
            <a:pPr marL="0" lvl="1" indent="0" algn="just">
              <a:buFont typeface="Arial" pitchFamily="34" charset="0"/>
              <a:buNone/>
              <a:defRPr/>
            </a:pPr>
            <a:r>
              <a:rPr lang="en-MY" dirty="0" smtClean="0">
                <a:latin typeface="Cambria" pitchFamily="18" charset="0"/>
              </a:rPr>
              <a:t> </a:t>
            </a:r>
          </a:p>
          <a:p>
            <a:pPr marL="0" indent="0" algn="just">
              <a:buFont typeface="Arial" pitchFamily="34" charset="0"/>
              <a:buNone/>
              <a:defRPr/>
            </a:pPr>
            <a:endParaRPr lang="en-US" sz="2000" dirty="0" smtClean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215B78-4449-446C-B453-307121647DC2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11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00113" y="3429000"/>
          <a:ext cx="7704137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25"/>
                <a:gridCol w="739447"/>
                <a:gridCol w="4623170"/>
                <a:gridCol w="1405495"/>
              </a:tblGrid>
              <a:tr h="575733">
                <a:tc rowSpan="2"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01 Jul 20X5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Bank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12,000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3767">
                <a:tc v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Cambria" pitchFamily="18" charset="0"/>
                        </a:rPr>
                        <a:t>Kt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itchFamily="18" charset="0"/>
                        </a:rPr>
                        <a:t>     </a:t>
                      </a:r>
                      <a:r>
                        <a:rPr lang="en-US" sz="2000" dirty="0" err="1" smtClean="0">
                          <a:latin typeface="Cambria" pitchFamily="18" charset="0"/>
                        </a:rPr>
                        <a:t>Hasil</a:t>
                      </a:r>
                      <a:r>
                        <a:rPr lang="en-US" sz="20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mbria" pitchFamily="18" charset="0"/>
                        </a:rPr>
                        <a:t>Terdahulu</a:t>
                      </a:r>
                      <a:r>
                        <a:rPr lang="en-US" sz="2000" baseline="0" dirty="0" smtClean="0">
                          <a:latin typeface="Cambria" pitchFamily="18" charset="0"/>
                        </a:rPr>
                        <a:t> – </a:t>
                      </a:r>
                      <a:r>
                        <a:rPr lang="en-US" sz="2000" baseline="0" dirty="0" err="1" smtClean="0">
                          <a:latin typeface="Cambria" pitchFamily="18" charset="0"/>
                        </a:rPr>
                        <a:t>Sewa</a:t>
                      </a:r>
                      <a:r>
                        <a:rPr lang="en-US" sz="20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mbria" pitchFamily="18" charset="0"/>
                        </a:rPr>
                        <a:t>Kantin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mbria" pitchFamily="18" charset="0"/>
                        </a:rPr>
                        <a:t>12,000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00113" y="4581525"/>
          <a:ext cx="7704137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25"/>
                <a:gridCol w="739447"/>
                <a:gridCol w="4623170"/>
                <a:gridCol w="1405495"/>
              </a:tblGrid>
              <a:tr h="575733">
                <a:tc rowSpan="2"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31 Dis 20X5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Hasil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Terdahulu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–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Sewa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Kantin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6,000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3767">
                <a:tc v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Cambria" pitchFamily="18" charset="0"/>
                        </a:rPr>
                        <a:t>Kt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itchFamily="18" charset="0"/>
                        </a:rPr>
                        <a:t>     </a:t>
                      </a:r>
                      <a:r>
                        <a:rPr lang="en-US" sz="2000" dirty="0" err="1" smtClean="0">
                          <a:latin typeface="Cambria" pitchFamily="18" charset="0"/>
                        </a:rPr>
                        <a:t>Hasil</a:t>
                      </a:r>
                      <a:r>
                        <a:rPr lang="en-US" sz="2000" baseline="0" dirty="0" smtClean="0">
                          <a:latin typeface="Cambria" pitchFamily="18" charset="0"/>
                        </a:rPr>
                        <a:t> – </a:t>
                      </a:r>
                      <a:r>
                        <a:rPr lang="en-US" sz="2000" baseline="0" dirty="0" err="1" smtClean="0">
                          <a:latin typeface="Cambria" pitchFamily="18" charset="0"/>
                        </a:rPr>
                        <a:t>Sewa</a:t>
                      </a:r>
                      <a:r>
                        <a:rPr lang="en-US" sz="20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mbria" pitchFamily="18" charset="0"/>
                        </a:rPr>
                        <a:t>Kantin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mbria" pitchFamily="18" charset="0"/>
                        </a:rPr>
                        <a:t>6,000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680" marB="4568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617" name="TextBox 1"/>
          <p:cNvSpPr txBox="1">
            <a:spLocks noChangeArrowheads="1"/>
          </p:cNvSpPr>
          <p:nvPr/>
        </p:nvSpPr>
        <p:spPr bwMode="auto">
          <a:xfrm>
            <a:off x="971550" y="5732463"/>
            <a:ext cx="7632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Cambria" pitchFamily="18" charset="0"/>
              </a:rPr>
              <a:t>* Pada 31 Dis 20X5, RM6,000 akan direkodkan sebagai liabiliti semasa – hasil terdahulu dan akan diiktiraf sebagai hasil dalam tahun 20X6. </a:t>
            </a:r>
          </a:p>
        </p:txBody>
      </p:sp>
    </p:spTree>
    <p:extLst>
      <p:ext uri="{BB962C8B-B14F-4D97-AF65-F5344CB8AC3E}">
        <p14:creationId xmlns:p14="http://schemas.microsoft.com/office/powerpoint/2010/main" val="19966275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50825" y="630238"/>
            <a:ext cx="8229600" cy="1143000"/>
          </a:xfrm>
        </p:spPr>
        <p:txBody>
          <a:bodyPr/>
          <a:lstStyle/>
          <a:p>
            <a:pPr algn="l"/>
            <a:r>
              <a:rPr lang="en-US" sz="3000" b="1" smtClean="0">
                <a:latin typeface="Cambria" pitchFamily="18" charset="0"/>
              </a:rPr>
              <a:t>Belanja Terakru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B615B8-043D-49F4-9F56-C0DC5A1D5DB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12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57750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Perbelanjaan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lepas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semasa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belum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dijelaskan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Diambilkira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perbelanjaan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semasa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Pengukuran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pengiktirafan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belanja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terakru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0" indent="0">
              <a:buFont typeface="Arial" pitchFamily="34" charset="0"/>
              <a:buNone/>
              <a:defRPr/>
            </a:pPr>
            <a:endParaRPr lang="en-MY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342022"/>
              </p:ext>
            </p:extLst>
          </p:nvPr>
        </p:nvGraphicFramePr>
        <p:xfrm>
          <a:off x="323850" y="3186831"/>
          <a:ext cx="8569325" cy="325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202"/>
                <a:gridCol w="1584244"/>
                <a:gridCol w="1368211"/>
                <a:gridCol w="1296200"/>
                <a:gridCol w="3024468"/>
              </a:tblGrid>
              <a:tr h="77747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Cambria" pitchFamily="18" charset="0"/>
                        </a:rPr>
                        <a:t>PT</a:t>
                      </a:r>
                      <a:r>
                        <a:rPr lang="en-US" sz="15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500" baseline="0" dirty="0" err="1" smtClean="0">
                          <a:latin typeface="Cambria" pitchFamily="18" charset="0"/>
                        </a:rPr>
                        <a:t>dikeluarkan</a:t>
                      </a:r>
                      <a:endParaRPr lang="en-MY" sz="15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latin typeface="Cambria" pitchFamily="18" charset="0"/>
                        </a:rPr>
                        <a:t>Barangan</a:t>
                      </a:r>
                      <a:r>
                        <a:rPr lang="en-US" sz="1500" dirty="0" smtClean="0">
                          <a:latin typeface="Cambria" pitchFamily="18" charset="0"/>
                        </a:rPr>
                        <a:t> / </a:t>
                      </a:r>
                      <a:r>
                        <a:rPr lang="en-US" sz="1500" dirty="0" err="1" smtClean="0">
                          <a:latin typeface="Cambria" pitchFamily="18" charset="0"/>
                        </a:rPr>
                        <a:t>Perkhidmatan</a:t>
                      </a:r>
                      <a:r>
                        <a:rPr lang="en-US" sz="15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Cambria" pitchFamily="18" charset="0"/>
                        </a:rPr>
                        <a:t>diterima</a:t>
                      </a:r>
                      <a:endParaRPr lang="en-MY" sz="15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latin typeface="Cambria" pitchFamily="18" charset="0"/>
                        </a:rPr>
                        <a:t>Inbois</a:t>
                      </a:r>
                      <a:r>
                        <a:rPr lang="en-US" sz="1500" baseline="0" dirty="0" smtClean="0">
                          <a:latin typeface="Cambria" pitchFamily="18" charset="0"/>
                        </a:rPr>
                        <a:t> / </a:t>
                      </a:r>
                      <a:r>
                        <a:rPr lang="en-US" sz="1500" baseline="0" dirty="0" err="1" smtClean="0">
                          <a:latin typeface="Cambria" pitchFamily="18" charset="0"/>
                        </a:rPr>
                        <a:t>Bil</a:t>
                      </a:r>
                      <a:r>
                        <a:rPr lang="en-US" sz="15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500" baseline="0" dirty="0" err="1" smtClean="0">
                          <a:latin typeface="Cambria" pitchFamily="18" charset="0"/>
                        </a:rPr>
                        <a:t>diterima</a:t>
                      </a:r>
                      <a:endParaRPr lang="en-MY" sz="15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latin typeface="Cambria" pitchFamily="18" charset="0"/>
                        </a:rPr>
                        <a:t>Inbois</a:t>
                      </a:r>
                      <a:r>
                        <a:rPr lang="en-US" sz="1500" dirty="0" smtClean="0">
                          <a:latin typeface="Cambria" pitchFamily="18" charset="0"/>
                        </a:rPr>
                        <a:t> / </a:t>
                      </a:r>
                      <a:r>
                        <a:rPr lang="en-US" sz="1500" dirty="0" err="1" smtClean="0">
                          <a:latin typeface="Cambria" pitchFamily="18" charset="0"/>
                        </a:rPr>
                        <a:t>Bil</a:t>
                      </a:r>
                      <a:r>
                        <a:rPr lang="en-US" sz="15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Cambria" pitchFamily="18" charset="0"/>
                        </a:rPr>
                        <a:t>direkodkan</a:t>
                      </a:r>
                      <a:endParaRPr lang="en-MY" sz="15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latin typeface="Cambria" pitchFamily="18" charset="0"/>
                        </a:rPr>
                        <a:t>Tindakan</a:t>
                      </a:r>
                      <a:endParaRPr lang="en-MY" sz="15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</a:tr>
              <a:tr h="47281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mbria" pitchFamily="18" charset="0"/>
                        </a:rPr>
                        <a:t>-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mbria" pitchFamily="18" charset="0"/>
                        </a:rPr>
                        <a:t>-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mbria" pitchFamily="18" charset="0"/>
                        </a:rPr>
                        <a:t>-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Cambria" pitchFamily="18" charset="0"/>
                        </a:rPr>
                        <a:t>Tidak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</a:rPr>
                        <a:t>diiktiraf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</a:tr>
              <a:tr h="64026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 pitchFamily="18" charset="0"/>
                        </a:rPr>
                        <a:t>-</a:t>
                      </a:r>
                      <a:endParaRPr lang="en-MY" sz="1800" dirty="0" smtClean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mbria" pitchFamily="18" charset="0"/>
                        </a:rPr>
                        <a:t>-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Cambria" pitchFamily="18" charset="0"/>
                        </a:rPr>
                        <a:t>Diiktiraf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</a:rPr>
                        <a:t>sebagai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</a:rPr>
                        <a:t>belanja</a:t>
                      </a:r>
                      <a:r>
                        <a:rPr lang="en-US" sz="18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Cambria" pitchFamily="18" charset="0"/>
                        </a:rPr>
                        <a:t>terakru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</a:tr>
              <a:tr h="727891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mbria" pitchFamily="18" charset="0"/>
                        </a:rPr>
                        <a:t>-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ambria" pitchFamily="18" charset="0"/>
                        </a:rPr>
                        <a:t>Diiktiraf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</a:rPr>
                        <a:t>sebagai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</a:rPr>
                        <a:t>belanja</a:t>
                      </a:r>
                      <a:r>
                        <a:rPr lang="en-US" sz="18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Cambria" pitchFamily="18" charset="0"/>
                        </a:rPr>
                        <a:t>terakru</a:t>
                      </a:r>
                      <a:endParaRPr lang="en-MY" sz="1800" dirty="0" smtClean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800" dirty="0" smtClean="0">
                          <a:latin typeface="Cambria" pitchFamily="18" charset="0"/>
                        </a:rPr>
                        <a:t>√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Cambria" pitchFamily="18" charset="0"/>
                        </a:rPr>
                        <a:t>Tiada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</a:rPr>
                        <a:t>tindakan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. </a:t>
                      </a:r>
                      <a:r>
                        <a:rPr lang="en-US" sz="1800" dirty="0" err="1" smtClean="0">
                          <a:latin typeface="Cambria" pitchFamily="18" charset="0"/>
                        </a:rPr>
                        <a:t>Transaksi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</a:rPr>
                        <a:t>telah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Cambria" pitchFamily="18" charset="0"/>
                        </a:rPr>
                        <a:t>direkod</a:t>
                      </a:r>
                      <a:r>
                        <a:rPr lang="en-US" sz="1800" dirty="0" smtClean="0">
                          <a:latin typeface="Cambria" pitchFamily="18" charset="0"/>
                        </a:rPr>
                        <a:t>.</a:t>
                      </a:r>
                      <a:endParaRPr lang="en-MY" sz="1800" dirty="0">
                        <a:latin typeface="Cambria" pitchFamily="18" charset="0"/>
                      </a:endParaRPr>
                    </a:p>
                  </a:txBody>
                  <a:tcPr marL="91444" marR="91444"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482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79388" y="485775"/>
            <a:ext cx="8229600" cy="1143000"/>
          </a:xfrm>
        </p:spPr>
        <p:txBody>
          <a:bodyPr/>
          <a:lstStyle/>
          <a:p>
            <a:pPr algn="l"/>
            <a:r>
              <a:rPr lang="en-US" sz="3200" b="1" smtClean="0">
                <a:latin typeface="Cambria" pitchFamily="18" charset="0"/>
              </a:rPr>
              <a:t>Belanja Terakru (samb..)</a:t>
            </a:r>
            <a:endParaRPr lang="en-US" sz="3200" b="1" u="sng" smtClean="0">
              <a:latin typeface="Cambria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algn="just"/>
            <a:r>
              <a:rPr lang="en-US" sz="2400" smtClean="0">
                <a:solidFill>
                  <a:schemeClr val="tx1"/>
                </a:solidFill>
                <a:latin typeface="Cambria" pitchFamily="18" charset="0"/>
              </a:rPr>
              <a:t>Pada 15 Disember 2015, Jabatan A telah membuat sewaan dewan daripada Syarikat X bernilai RM10,000. Walaubagaimanapun, bayaran hanya dijelaskan pada 15 Februari 2016.</a:t>
            </a:r>
          </a:p>
          <a:p>
            <a:pPr algn="just"/>
            <a:r>
              <a:rPr lang="en-US" sz="2400" smtClean="0">
                <a:solidFill>
                  <a:schemeClr val="tx1"/>
                </a:solidFill>
                <a:latin typeface="Cambria" pitchFamily="18" charset="0"/>
              </a:rPr>
              <a:t>Catatan bergu:</a:t>
            </a:r>
          </a:p>
          <a:p>
            <a:pPr algn="just"/>
            <a:endParaRPr lang="en-US" sz="240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endParaRPr lang="en-US" sz="240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endParaRPr lang="en-US" sz="240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endParaRPr lang="en-US" sz="240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endParaRPr lang="en-US" sz="240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en-US" sz="2400" smtClean="0">
                <a:solidFill>
                  <a:schemeClr val="tx1"/>
                </a:solidFill>
                <a:latin typeface="Cambria" pitchFamily="18" charset="0"/>
              </a:rPr>
              <a:t>Untuk tahun berakhir 31.12.2015, akan terdapat liabiliti semasa sebanyak RM10K dalam Penyata Kedudukan Kewangan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EEB545-DD57-4631-A050-03B65F852FD4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13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00113" y="3500438"/>
          <a:ext cx="7775575" cy="79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933"/>
                <a:gridCol w="467075"/>
                <a:gridCol w="4666038"/>
                <a:gridCol w="1418529"/>
              </a:tblGrid>
              <a:tr h="396875">
                <a:tc rowSpan="2"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15.12.15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793" marB="4579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793" marB="4579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Belanja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Sewa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793" marB="4579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10K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793" marB="4579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Cambria" pitchFamily="18" charset="0"/>
                        </a:rPr>
                        <a:t>Kt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793" marB="4579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itchFamily="18" charset="0"/>
                        </a:rPr>
                        <a:t>     </a:t>
                      </a:r>
                      <a:r>
                        <a:rPr lang="en-US" sz="2000" dirty="0" err="1" smtClean="0">
                          <a:latin typeface="Cambria" pitchFamily="18" charset="0"/>
                        </a:rPr>
                        <a:t>Belanja</a:t>
                      </a:r>
                      <a:r>
                        <a:rPr lang="en-US" sz="20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Cambria" pitchFamily="18" charset="0"/>
                        </a:rPr>
                        <a:t>Terakru</a:t>
                      </a:r>
                      <a:r>
                        <a:rPr lang="en-US" sz="2000" dirty="0" smtClean="0">
                          <a:latin typeface="Cambria" pitchFamily="18" charset="0"/>
                        </a:rPr>
                        <a:t> - </a:t>
                      </a:r>
                      <a:r>
                        <a:rPr lang="en-US" sz="2000" dirty="0" err="1" smtClean="0">
                          <a:latin typeface="Cambria" pitchFamily="18" charset="0"/>
                        </a:rPr>
                        <a:t>sewa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793" marB="4579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mbria" pitchFamily="18" charset="0"/>
                        </a:rPr>
                        <a:t>10K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793" marB="4579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00113" y="4437063"/>
          <a:ext cx="7775575" cy="79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933"/>
                <a:gridCol w="467075"/>
                <a:gridCol w="4666038"/>
                <a:gridCol w="1418529"/>
              </a:tblGrid>
              <a:tr h="396081">
                <a:tc rowSpan="2"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15.02.16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45" marB="4564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45" marB="4564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Belanja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Terakru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-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Sewa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45" marB="4564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10K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25" marR="91425" marT="45645" marB="4564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81">
                <a:tc v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Cambria" pitchFamily="18" charset="0"/>
                        </a:rPr>
                        <a:t>Kt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645" marB="4564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itchFamily="18" charset="0"/>
                        </a:rPr>
                        <a:t>     </a:t>
                      </a:r>
                      <a:r>
                        <a:rPr lang="en-US" sz="2000" dirty="0" err="1" smtClean="0">
                          <a:latin typeface="Cambria" pitchFamily="18" charset="0"/>
                        </a:rPr>
                        <a:t>Tunai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645" marB="4564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mbria" pitchFamily="18" charset="0"/>
                        </a:rPr>
                        <a:t>10K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25" marR="91425" marT="45645" marB="4564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435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9308F5-EFB7-47AC-857D-093C6CC825A8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14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US" sz="3500" b="1" dirty="0" err="1" smtClean="0">
                <a:solidFill>
                  <a:prstClr val="black"/>
                </a:solidFill>
                <a:latin typeface="Cambria" pitchFamily="18" charset="0"/>
              </a:rPr>
              <a:t>Liabiliti</a:t>
            </a:r>
            <a:r>
              <a:rPr lang="en-US" sz="3500" b="1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Cambria" pitchFamily="18" charset="0"/>
              </a:rPr>
              <a:t>Bukan</a:t>
            </a:r>
            <a:r>
              <a:rPr lang="en-US" sz="3500" b="1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Cambria" pitchFamily="18" charset="0"/>
              </a:rPr>
              <a:t>Semasa</a:t>
            </a:r>
            <a:endParaRPr lang="en-US" sz="3500" b="1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1">
              <a:lnSpc>
                <a:spcPct val="160000"/>
              </a:lnSpc>
              <a:defRPr/>
            </a:pP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Liabiliti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yang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dijangka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akan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dibayar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lebih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daripada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satu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tahun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atau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satu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tempoh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yang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mana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lebih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panjang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.</a:t>
            </a:r>
          </a:p>
          <a:p>
            <a:pPr lv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Ciri-ciri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liabiliti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bukan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semasa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:</a:t>
            </a:r>
          </a:p>
          <a:p>
            <a:pPr marL="13716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ms-MY" sz="2600" dirty="0" smtClean="0">
                <a:solidFill>
                  <a:prstClr val="black"/>
                </a:solidFill>
                <a:latin typeface="Cambria" pitchFamily="18" charset="0"/>
              </a:rPr>
              <a:t>(a)	Satu obligasi dimana entiti terikat untuk melaksanakan tanggungjawab.</a:t>
            </a:r>
          </a:p>
          <a:p>
            <a:pPr marL="13716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lphaLcParenBoth" startAt="2"/>
              <a:defRPr/>
            </a:pPr>
            <a:r>
              <a:rPr lang="ms-MY" sz="2600" dirty="0">
                <a:solidFill>
                  <a:prstClr val="black"/>
                </a:solidFill>
                <a:latin typeface="Cambria" pitchFamily="18" charset="0"/>
              </a:rPr>
              <a:t>k</a:t>
            </a:r>
            <a:r>
              <a:rPr lang="ms-MY" sz="2600" dirty="0" smtClean="0">
                <a:solidFill>
                  <a:prstClr val="black"/>
                </a:solidFill>
                <a:latin typeface="Cambria" pitchFamily="18" charset="0"/>
              </a:rPr>
              <a:t>epada pihak diluar entiti</a:t>
            </a:r>
          </a:p>
          <a:p>
            <a:pPr marL="13716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lphaLcParenBoth" startAt="2"/>
              <a:defRPr/>
            </a:pPr>
            <a:r>
              <a:rPr lang="ms-MY" sz="2600" dirty="0">
                <a:solidFill>
                  <a:prstClr val="black"/>
                </a:solidFill>
                <a:latin typeface="Cambria" pitchFamily="18" charset="0"/>
              </a:rPr>
              <a:t>h</a:t>
            </a:r>
            <a:r>
              <a:rPr lang="ms-MY" sz="2600" dirty="0" smtClean="0">
                <a:solidFill>
                  <a:prstClr val="black"/>
                </a:solidFill>
                <a:latin typeface="Cambria" pitchFamily="18" charset="0"/>
              </a:rPr>
              <a:t>asil daripada transaksi masa lepas</a:t>
            </a:r>
          </a:p>
          <a:p>
            <a:pPr marL="13716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lphaLcParenBoth" startAt="2"/>
              <a:defRPr/>
            </a:pPr>
            <a:r>
              <a:rPr lang="ms-MY" sz="2600" dirty="0">
                <a:solidFill>
                  <a:prstClr val="black"/>
                </a:solidFill>
                <a:latin typeface="Cambria" pitchFamily="18" charset="0"/>
              </a:rPr>
              <a:t>a</a:t>
            </a:r>
            <a:r>
              <a:rPr lang="ms-MY" sz="2600" dirty="0" smtClean="0">
                <a:solidFill>
                  <a:prstClr val="black"/>
                </a:solidFill>
                <a:latin typeface="Cambria" pitchFamily="18" charset="0"/>
              </a:rPr>
              <a:t>maun yang dapat dipastikan</a:t>
            </a:r>
            <a:endParaRPr lang="en-US" sz="2600" dirty="0">
              <a:solidFill>
                <a:prstClr val="black"/>
              </a:solidFill>
              <a:latin typeface="Cambria" pitchFamily="18" charset="0"/>
            </a:endParaRPr>
          </a:p>
          <a:p>
            <a:pPr marL="13716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lphaLcParenBoth" startAt="2"/>
              <a:defRPr/>
            </a:pPr>
            <a:r>
              <a:rPr lang="en-MY" sz="2400" dirty="0" err="1" smtClean="0">
                <a:solidFill>
                  <a:prstClr val="black"/>
                </a:solidFill>
                <a:latin typeface="Cambria" pitchFamily="18" charset="0"/>
              </a:rPr>
              <a:t>ditunaikan</a:t>
            </a:r>
            <a:r>
              <a:rPr lang="en-MY" sz="2400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prstClr val="black"/>
                </a:solidFill>
                <a:latin typeface="Cambria" pitchFamily="18" charset="0"/>
              </a:rPr>
              <a:t>selepas</a:t>
            </a:r>
            <a:r>
              <a:rPr lang="en-MY" sz="2400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prstClr val="black"/>
                </a:solidFill>
                <a:latin typeface="Cambria" pitchFamily="18" charset="0"/>
              </a:rPr>
              <a:t>satu</a:t>
            </a:r>
            <a:r>
              <a:rPr lang="en-MY" sz="2400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prstClr val="black"/>
                </a:solidFill>
                <a:latin typeface="Cambria" pitchFamily="18" charset="0"/>
              </a:rPr>
              <a:t>tempoh</a:t>
            </a:r>
            <a:r>
              <a:rPr lang="en-MY" sz="2400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prstClr val="black"/>
                </a:solidFill>
                <a:latin typeface="Cambria" pitchFamily="18" charset="0"/>
              </a:rPr>
              <a:t>perakaunan</a:t>
            </a:r>
            <a:r>
              <a:rPr lang="en-MY" sz="2400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prstClr val="black"/>
                </a:solidFill>
                <a:latin typeface="Cambria" pitchFamily="18" charset="0"/>
              </a:rPr>
              <a:t>daripada</a:t>
            </a:r>
            <a:r>
              <a:rPr lang="en-MY" sz="2400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prstClr val="black"/>
                </a:solidFill>
                <a:latin typeface="Cambria" pitchFamily="18" charset="0"/>
              </a:rPr>
              <a:t>tarikh</a:t>
            </a:r>
            <a:r>
              <a:rPr lang="en-MY" sz="2400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sz="2400" dirty="0" err="1" smtClean="0">
                <a:solidFill>
                  <a:prstClr val="black"/>
                </a:solidFill>
                <a:latin typeface="Cambria" pitchFamily="18" charset="0"/>
              </a:rPr>
              <a:t>obligasi</a:t>
            </a:r>
            <a:r>
              <a:rPr lang="en-MY" sz="2400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sz="2400" dirty="0" err="1" smtClean="0">
                <a:solidFill>
                  <a:prstClr val="black"/>
                </a:solidFill>
                <a:latin typeface="Cambria" pitchFamily="18" charset="0"/>
              </a:rPr>
              <a:t>wujud</a:t>
            </a:r>
            <a:r>
              <a:rPr lang="en-MY" sz="2400" dirty="0" smtClean="0">
                <a:solidFill>
                  <a:prstClr val="black"/>
                </a:solidFill>
                <a:latin typeface="Cambria" pitchFamily="18" charset="0"/>
              </a:rPr>
              <a:t>.</a:t>
            </a:r>
            <a:endParaRPr lang="en-MY" sz="2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765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r>
              <a:rPr lang="en-US" sz="3600" b="1" smtClean="0">
                <a:latin typeface="Cambria" pitchFamily="18" charset="0"/>
              </a:rPr>
              <a:t>PENGKELASAN LIABILITI</a:t>
            </a:r>
          </a:p>
        </p:txBody>
      </p:sp>
    </p:spTree>
    <p:extLst>
      <p:ext uri="{BB962C8B-B14F-4D97-AF65-F5344CB8AC3E}">
        <p14:creationId xmlns:p14="http://schemas.microsoft.com/office/powerpoint/2010/main" val="2516115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pPr algn="l"/>
            <a:r>
              <a:rPr lang="en-US" sz="3200" b="1" smtClean="0">
                <a:latin typeface="Cambria" pitchFamily="18" charset="0"/>
              </a:rPr>
              <a:t>Contoh Liabiliti Bukan Semasa: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61655C-7FCC-4A62-890B-C236F6875D67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15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6013" y="2852738"/>
            <a:ext cx="36004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Pinjaman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Dalam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dan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Luar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Negeri</a:t>
            </a:r>
            <a:endParaRPr lang="en-US" sz="2000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87900" y="2852738"/>
            <a:ext cx="36004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Pajakan</a:t>
            </a:r>
            <a:endParaRPr lang="en-US" sz="2000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16013" y="3862388"/>
            <a:ext cx="36004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Bon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87900" y="3860800"/>
            <a:ext cx="36004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Pelan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Pencen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dan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Ganjaran</a:t>
            </a:r>
            <a:endParaRPr lang="en-US" sz="2000" dirty="0">
              <a:solidFill>
                <a:prstClr val="white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435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367588" y="1135063"/>
            <a:ext cx="118268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defTabSz="895350" fontAlgn="base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</a:pPr>
            <a:endParaRPr lang="ms-MY" sz="1200">
              <a:solidFill>
                <a:prstClr val="black"/>
              </a:solidFill>
            </a:endParaRPr>
          </a:p>
        </p:txBody>
      </p:sp>
      <p:grpSp>
        <p:nvGrpSpPr>
          <p:cNvPr id="29699" name="Group 50"/>
          <p:cNvGrpSpPr>
            <a:grpSpLocks/>
          </p:cNvGrpSpPr>
          <p:nvPr/>
        </p:nvGrpSpPr>
        <p:grpSpPr bwMode="auto">
          <a:xfrm>
            <a:off x="838200" y="2552700"/>
            <a:ext cx="2924175" cy="3922713"/>
            <a:chOff x="101569" y="1643050"/>
            <a:chExt cx="2924164" cy="4500594"/>
          </a:xfrm>
        </p:grpSpPr>
        <p:grpSp>
          <p:nvGrpSpPr>
            <p:cNvPr id="29718" name="Group 11"/>
            <p:cNvGrpSpPr>
              <a:grpSpLocks/>
            </p:cNvGrpSpPr>
            <p:nvPr/>
          </p:nvGrpSpPr>
          <p:grpSpPr bwMode="auto">
            <a:xfrm>
              <a:off x="101569" y="1643050"/>
              <a:ext cx="2924164" cy="4500594"/>
              <a:chOff x="137456" y="1142984"/>
              <a:chExt cx="3645557" cy="5099051"/>
            </a:xfrm>
          </p:grpSpPr>
          <p:sp>
            <p:nvSpPr>
              <p:cNvPr id="29725" name="AutoShape 4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gray">
              <a:xfrm>
                <a:off x="188913" y="1214422"/>
                <a:ext cx="3594100" cy="5027613"/>
              </a:xfrm>
              <a:prstGeom prst="homePlate">
                <a:avLst>
                  <a:gd name="adj" fmla="val 0"/>
                </a:avLst>
              </a:prstGeom>
              <a:solidFill>
                <a:schemeClr val="bg1"/>
              </a:solidFill>
              <a:ln w="1905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ms-MY">
                  <a:solidFill>
                    <a:prstClr val="white"/>
                  </a:solidFill>
                  <a:latin typeface="Cambria" pitchFamily="18" charset="0"/>
                </a:endParaRPr>
              </a:p>
            </p:txBody>
          </p:sp>
          <p:sp>
            <p:nvSpPr>
              <p:cNvPr id="29726" name="Rectangle 10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gray">
              <a:xfrm>
                <a:off x="137456" y="1142984"/>
                <a:ext cx="3637618" cy="5413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ms-MY" b="1">
                    <a:solidFill>
                      <a:prstClr val="white"/>
                    </a:solidFill>
                    <a:latin typeface="Cambria" pitchFamily="18" charset="0"/>
                  </a:rPr>
                  <a:t>Tunai Ubahsuai</a:t>
                </a:r>
              </a:p>
            </p:txBody>
          </p:sp>
        </p:grpSp>
        <p:grpSp>
          <p:nvGrpSpPr>
            <p:cNvPr id="29719" name="Group 49"/>
            <p:cNvGrpSpPr>
              <a:grpSpLocks/>
            </p:cNvGrpSpPr>
            <p:nvPr/>
          </p:nvGrpSpPr>
          <p:grpSpPr bwMode="auto">
            <a:xfrm>
              <a:off x="161894" y="2214554"/>
              <a:ext cx="2835264" cy="3903939"/>
              <a:chOff x="161894" y="2571744"/>
              <a:chExt cx="2835264" cy="3903939"/>
            </a:xfrm>
          </p:grpSpPr>
          <p:sp>
            <p:nvSpPr>
              <p:cNvPr id="29720" name="AutoShape 7"/>
              <p:cNvSpPr>
                <a:spLocks noChangeArrowheads="1"/>
              </p:cNvSpPr>
              <p:nvPr/>
            </p:nvSpPr>
            <p:spPr bwMode="auto">
              <a:xfrm>
                <a:off x="161895" y="2571744"/>
                <a:ext cx="2743190" cy="492764"/>
              </a:xfrm>
              <a:prstGeom prst="roundRect">
                <a:avLst>
                  <a:gd name="adj" fmla="val 16667"/>
                </a:avLst>
              </a:prstGeom>
              <a:solidFill>
                <a:srgbClr val="37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56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b="1">
                    <a:solidFill>
                      <a:srgbClr val="FFFFFF"/>
                    </a:solidFill>
                    <a:latin typeface="Cambria" pitchFamily="18" charset="0"/>
                  </a:rPr>
                  <a:t>Wang Tunai</a:t>
                </a:r>
              </a:p>
            </p:txBody>
          </p:sp>
          <p:sp>
            <p:nvSpPr>
              <p:cNvPr id="11" name="AutoShape 8"/>
              <p:cNvSpPr>
                <a:spLocks noChangeArrowheads="1"/>
              </p:cNvSpPr>
              <p:nvPr/>
            </p:nvSpPr>
            <p:spPr bwMode="auto">
              <a:xfrm>
                <a:off x="161894" y="5153024"/>
                <a:ext cx="2835264" cy="599229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 w="25560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b="1" dirty="0">
                    <a:solidFill>
                      <a:srgbClr val="000000"/>
                    </a:solidFill>
                    <a:latin typeface="Cambria" pitchFamily="18" charset="0"/>
                  </a:rPr>
                  <a:t>Akaun </a:t>
                </a:r>
                <a:r>
                  <a:rPr lang="en-US" b="1" dirty="0" err="1">
                    <a:solidFill>
                      <a:srgbClr val="000000"/>
                    </a:solidFill>
                    <a:latin typeface="Cambria" pitchFamily="18" charset="0"/>
                  </a:rPr>
                  <a:t>Pinjaman</a:t>
                </a:r>
                <a:r>
                  <a:rPr lang="en-US" b="1" dirty="0">
                    <a:solidFill>
                      <a:srgbClr val="000000"/>
                    </a:solidFill>
                    <a:latin typeface="Cambria" pitchFamily="18" charset="0"/>
                  </a:rPr>
                  <a:t> </a:t>
                </a:r>
                <a:r>
                  <a:rPr lang="en-US" b="1" dirty="0" err="1">
                    <a:solidFill>
                      <a:srgbClr val="000000"/>
                    </a:solidFill>
                    <a:latin typeface="Cambria" pitchFamily="18" charset="0"/>
                  </a:rPr>
                  <a:t>Disatukan</a:t>
                </a:r>
                <a:endParaRPr lang="en-US" b="1" dirty="0">
                  <a:solidFill>
                    <a:srgbClr val="000000"/>
                  </a:solidFill>
                  <a:latin typeface="Cambria" pitchFamily="18" charset="0"/>
                </a:endParaRPr>
              </a:p>
            </p:txBody>
          </p:sp>
          <p:sp>
            <p:nvSpPr>
              <p:cNvPr id="12" name="AutoShape 9"/>
              <p:cNvSpPr>
                <a:spLocks noChangeArrowheads="1"/>
              </p:cNvSpPr>
              <p:nvPr/>
            </p:nvSpPr>
            <p:spPr bwMode="auto">
              <a:xfrm>
                <a:off x="161894" y="4601150"/>
                <a:ext cx="2835264" cy="480840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 w="25560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b="1" dirty="0">
                    <a:solidFill>
                      <a:srgbClr val="000000"/>
                    </a:solidFill>
                    <a:latin typeface="Cambria" pitchFamily="18" charset="0"/>
                  </a:rPr>
                  <a:t>Akaun </a:t>
                </a:r>
                <a:r>
                  <a:rPr lang="en-US" b="1" dirty="0" err="1">
                    <a:solidFill>
                      <a:srgbClr val="000000"/>
                    </a:solidFill>
                    <a:latin typeface="Cambria" pitchFamily="18" charset="0"/>
                  </a:rPr>
                  <a:t>Hasil</a:t>
                </a:r>
                <a:r>
                  <a:rPr lang="en-US" b="1" dirty="0">
                    <a:solidFill>
                      <a:srgbClr val="000000"/>
                    </a:solidFill>
                    <a:latin typeface="Cambria" pitchFamily="18" charset="0"/>
                  </a:rPr>
                  <a:t> </a:t>
                </a:r>
                <a:r>
                  <a:rPr lang="en-US" b="1" dirty="0" err="1">
                    <a:solidFill>
                      <a:srgbClr val="000000"/>
                    </a:solidFill>
                    <a:latin typeface="Cambria" pitchFamily="18" charset="0"/>
                  </a:rPr>
                  <a:t>Disatukan</a:t>
                </a:r>
                <a:endParaRPr lang="en-US" b="1" dirty="0">
                  <a:solidFill>
                    <a:srgbClr val="000000"/>
                  </a:solidFill>
                  <a:latin typeface="Cambria" pitchFamily="18" charset="0"/>
                </a:endParaRPr>
              </a:p>
            </p:txBody>
          </p:sp>
          <p:sp>
            <p:nvSpPr>
              <p:cNvPr id="29723" name="AutoShape 11"/>
              <p:cNvSpPr>
                <a:spLocks noChangeArrowheads="1"/>
              </p:cNvSpPr>
              <p:nvPr/>
            </p:nvSpPr>
            <p:spPr bwMode="auto">
              <a:xfrm>
                <a:off x="177770" y="3571876"/>
                <a:ext cx="2743190" cy="492764"/>
              </a:xfrm>
              <a:prstGeom prst="roundRect">
                <a:avLst>
                  <a:gd name="adj" fmla="val 16667"/>
                </a:avLst>
              </a:prstGeom>
              <a:solidFill>
                <a:srgbClr val="37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56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b="1">
                    <a:solidFill>
                      <a:srgbClr val="FFFFFF"/>
                    </a:solidFill>
                    <a:latin typeface="Cambria" pitchFamily="18" charset="0"/>
                  </a:rPr>
                  <a:t>Pelaburan</a:t>
                </a:r>
              </a:p>
            </p:txBody>
          </p:sp>
          <p:sp>
            <p:nvSpPr>
              <p:cNvPr id="14" name="AutoShape 8"/>
              <p:cNvSpPr>
                <a:spLocks noChangeArrowheads="1"/>
              </p:cNvSpPr>
              <p:nvPr/>
            </p:nvSpPr>
            <p:spPr bwMode="auto">
              <a:xfrm>
                <a:off x="161894" y="5810536"/>
                <a:ext cx="2835264" cy="664799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 w="25560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/>
                </a:pPr>
                <a:r>
                  <a:rPr lang="en-US" b="1" dirty="0">
                    <a:solidFill>
                      <a:srgbClr val="000000"/>
                    </a:solidFill>
                    <a:latin typeface="Cambria" pitchFamily="18" charset="0"/>
                  </a:rPr>
                  <a:t>Akaun </a:t>
                </a:r>
                <a:r>
                  <a:rPr lang="en-US" b="1" dirty="0" err="1">
                    <a:solidFill>
                      <a:srgbClr val="000000"/>
                    </a:solidFill>
                    <a:latin typeface="Cambria" pitchFamily="18" charset="0"/>
                  </a:rPr>
                  <a:t>Amanah</a:t>
                </a:r>
                <a:r>
                  <a:rPr lang="en-US" b="1" dirty="0">
                    <a:solidFill>
                      <a:srgbClr val="000000"/>
                    </a:solidFill>
                    <a:latin typeface="Cambria" pitchFamily="18" charset="0"/>
                  </a:rPr>
                  <a:t> </a:t>
                </a:r>
                <a:r>
                  <a:rPr lang="en-US" b="1" dirty="0" err="1">
                    <a:solidFill>
                      <a:srgbClr val="000000"/>
                    </a:solidFill>
                    <a:latin typeface="Cambria" pitchFamily="18" charset="0"/>
                  </a:rPr>
                  <a:t>Disatukan</a:t>
                </a:r>
                <a:endParaRPr lang="en-US" b="1" dirty="0">
                  <a:solidFill>
                    <a:srgbClr val="000000"/>
                  </a:solidFill>
                  <a:latin typeface="Cambria" pitchFamily="18" charset="0"/>
                </a:endParaRPr>
              </a:p>
            </p:txBody>
          </p:sp>
        </p:grpSp>
      </p:grpSp>
      <p:grpSp>
        <p:nvGrpSpPr>
          <p:cNvPr id="29700" name="Group 11"/>
          <p:cNvGrpSpPr>
            <a:grpSpLocks/>
          </p:cNvGrpSpPr>
          <p:nvPr/>
        </p:nvGrpSpPr>
        <p:grpSpPr bwMode="auto">
          <a:xfrm>
            <a:off x="4837113" y="2528888"/>
            <a:ext cx="2813050" cy="3946525"/>
            <a:chOff x="188913" y="1142984"/>
            <a:chExt cx="3594100" cy="5099051"/>
          </a:xfrm>
        </p:grpSpPr>
        <p:sp>
          <p:nvSpPr>
            <p:cNvPr id="29716" name="AutoShap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88913" y="1214422"/>
              <a:ext cx="3594100" cy="5027613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 w="1905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>
                <a:solidFill>
                  <a:prstClr val="white"/>
                </a:solidFill>
                <a:latin typeface="Chaparral Pro" pitchFamily="18" charset="0"/>
              </a:endParaRPr>
            </a:p>
          </p:txBody>
        </p:sp>
        <p:sp>
          <p:nvSpPr>
            <p:cNvPr id="29717" name="Rectangle 10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88913" y="1142984"/>
              <a:ext cx="3578224" cy="5413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ms-MY" b="1">
                  <a:solidFill>
                    <a:prstClr val="white"/>
                  </a:solidFill>
                  <a:latin typeface="Cambria" pitchFamily="18" charset="0"/>
                </a:rPr>
                <a:t>Perakaunan Akruan</a:t>
              </a:r>
            </a:p>
          </p:txBody>
        </p:sp>
      </p:grp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4876800" y="3059113"/>
            <a:ext cx="2667000" cy="44608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5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Aset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Semasa</a:t>
            </a:r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4891088" y="3613150"/>
            <a:ext cx="2667000" cy="44608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5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Aset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Bukan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Semasa</a:t>
            </a:r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3" name="AutoShape 11"/>
          <p:cNvSpPr>
            <a:spLocks noChangeArrowheads="1"/>
          </p:cNvSpPr>
          <p:nvPr/>
        </p:nvSpPr>
        <p:spPr bwMode="auto">
          <a:xfrm>
            <a:off x="4933950" y="4346575"/>
            <a:ext cx="2667000" cy="44608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5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Liabiliti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Semasa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4933950" y="4870450"/>
            <a:ext cx="2667000" cy="44608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5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Liabiliti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Bukan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Semasa</a:t>
            </a:r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933950" y="5881688"/>
            <a:ext cx="2667000" cy="44608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55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Aset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Bersih</a:t>
            </a:r>
            <a:r>
              <a:rPr lang="en-US" b="1" dirty="0">
                <a:solidFill>
                  <a:prstClr val="black"/>
                </a:solidFill>
                <a:latin typeface="Cambria" pitchFamily="18" charset="0"/>
              </a:rPr>
              <a:t>/</a:t>
            </a:r>
            <a:r>
              <a:rPr lang="en-US" b="1" dirty="0" err="1">
                <a:solidFill>
                  <a:prstClr val="black"/>
                </a:solidFill>
                <a:latin typeface="Cambria" pitchFamily="18" charset="0"/>
              </a:rPr>
              <a:t>Ekuiti</a:t>
            </a:r>
            <a:endParaRPr lang="en-US" b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7" name="Chevron 36"/>
          <p:cNvSpPr/>
          <p:nvPr/>
        </p:nvSpPr>
        <p:spPr>
          <a:xfrm>
            <a:off x="1347788" y="2008188"/>
            <a:ext cx="1944687" cy="50006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prstClr val="black"/>
                </a:solidFill>
                <a:latin typeface="Cambria" pitchFamily="18" charset="0"/>
              </a:rPr>
              <a:t>Sedia</a:t>
            </a:r>
            <a:r>
              <a:rPr lang="en-US" sz="2000" b="1" dirty="0">
                <a:solidFill>
                  <a:prstClr val="black"/>
                </a:solidFill>
                <a:latin typeface="Cambria" pitchFamily="18" charset="0"/>
              </a:rPr>
              <a:t> Ada</a:t>
            </a:r>
          </a:p>
        </p:txBody>
      </p:sp>
      <p:sp>
        <p:nvSpPr>
          <p:cNvPr id="38" name="Chevron 37"/>
          <p:cNvSpPr/>
          <p:nvPr/>
        </p:nvSpPr>
        <p:spPr>
          <a:xfrm>
            <a:off x="5365750" y="1992313"/>
            <a:ext cx="1798638" cy="50006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  <a:latin typeface="Cambria" pitchFamily="18" charset="0"/>
              </a:rPr>
              <a:t>2015</a:t>
            </a:r>
          </a:p>
        </p:txBody>
      </p:sp>
      <p:pic>
        <p:nvPicPr>
          <p:cNvPr id="29708" name="Picture 4" descr="http://ts4.mm.bing.net/images/thumbnail.aspx?q=4904475248558819&amp;id=85769477908815a7b26162855de4777a&amp;url=http%3a%2f%2fwww.cfnps.org%2fcfns%2fCFNPS%2fcontents%2fuserfiles%2fImage%2ffinancial_statemen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8" y="5094288"/>
            <a:ext cx="996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9" name="Title 1"/>
          <p:cNvSpPr txBox="1">
            <a:spLocks/>
          </p:cNvSpPr>
          <p:nvPr/>
        </p:nvSpPr>
        <p:spPr bwMode="auto">
          <a:xfrm>
            <a:off x="323850" y="1412875"/>
            <a:ext cx="84963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  <a:latin typeface="Chaparral Pro" pitchFamily="18" charset="0"/>
              </a:rPr>
              <a:t>Penyata Kedudukan Kewangan</a:t>
            </a:r>
          </a:p>
        </p:txBody>
      </p:sp>
      <p:grpSp>
        <p:nvGrpSpPr>
          <p:cNvPr id="29710" name="Group 3"/>
          <p:cNvGrpSpPr>
            <a:grpSpLocks/>
          </p:cNvGrpSpPr>
          <p:nvPr/>
        </p:nvGrpSpPr>
        <p:grpSpPr bwMode="auto">
          <a:xfrm>
            <a:off x="3762375" y="2106613"/>
            <a:ext cx="1074738" cy="746125"/>
            <a:chOff x="3762375" y="1548583"/>
            <a:chExt cx="1074738" cy="745654"/>
          </a:xfrm>
        </p:grpSpPr>
        <p:sp>
          <p:nvSpPr>
            <p:cNvPr id="2" name="Teardrop 1"/>
            <p:cNvSpPr/>
            <p:nvPr/>
          </p:nvSpPr>
          <p:spPr>
            <a:xfrm>
              <a:off x="3762375" y="1548583"/>
              <a:ext cx="1074738" cy="745654"/>
            </a:xfrm>
            <a:prstGeom prst="teardrop">
              <a:avLst>
                <a:gd name="adj" fmla="val 125722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914775" y="1675503"/>
              <a:ext cx="769938" cy="52354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prstClr val="black"/>
                  </a:solidFill>
                  <a:latin typeface="Cambria" pitchFamily="18" charset="0"/>
                </a:rPr>
                <a:t>VS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0" y="0"/>
            <a:ext cx="1692275" cy="7651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dirty="0">
                <a:solidFill>
                  <a:prstClr val="white"/>
                </a:solidFill>
                <a:latin typeface="Cambria" pitchFamily="18" charset="0"/>
              </a:rPr>
              <a:t>PASUKAN PELAKSANAAN PERAKAUNAN AKRUAN</a:t>
            </a:r>
            <a:endParaRPr lang="en-MY" sz="1300" b="1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29712" name="Title 1"/>
          <p:cNvSpPr txBox="1">
            <a:spLocks/>
          </p:cNvSpPr>
          <p:nvPr/>
        </p:nvSpPr>
        <p:spPr bwMode="auto">
          <a:xfrm>
            <a:off x="457200" y="7651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prstClr val="black"/>
                </a:solidFill>
                <a:latin typeface="Cambria" pitchFamily="18" charset="0"/>
              </a:rPr>
              <a:t>PERSEMBAHAN PENYATA KEWANGAN</a:t>
            </a:r>
          </a:p>
        </p:txBody>
      </p:sp>
      <p:sp>
        <p:nvSpPr>
          <p:cNvPr id="2971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1988" y="64293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MY" smtClean="0">
                <a:solidFill>
                  <a:srgbClr val="254061"/>
                </a:solidFill>
                <a:latin typeface="Cambria" pitchFamily="18" charset="0"/>
              </a:rPr>
              <a:t>                           </a:t>
            </a:r>
            <a:fld id="{18AB0A1E-6456-4362-BB28-1596DB5DC934}" type="slidenum">
              <a:rPr lang="en-MY" smtClean="0">
                <a:solidFill>
                  <a:srgbClr val="254061"/>
                </a:solidFill>
                <a:latin typeface="Cambria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r>
              <a:rPr lang="en-MY" smtClean="0">
                <a:solidFill>
                  <a:srgbClr val="254061"/>
                </a:solidFill>
                <a:latin typeface="Cambria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05346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2288" y="116632"/>
            <a:ext cx="8591026" cy="942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000099"/>
                </a:solidFill>
                <a:latin typeface="Chaparral Pro" pitchFamily="18" charset="0"/>
              </a:rPr>
              <a:t>PENYATA KEDUDUKAN KEWANGAN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0099"/>
                </a:solidFill>
                <a:latin typeface="Chaparral Pro" pitchFamily="18" charset="0"/>
              </a:rPr>
              <a:t>PADA 31 DISEMBER 20X2 </a:t>
            </a:r>
            <a:r>
              <a:rPr lang="en-US" sz="2000" b="1" dirty="0" smtClean="0">
                <a:solidFill>
                  <a:srgbClr val="000099"/>
                </a:solidFill>
                <a:latin typeface="Chaparral Pro" pitchFamily="18" charset="0"/>
              </a:rPr>
              <a:t>(CONTOH)</a:t>
            </a:r>
            <a:endParaRPr lang="en-US" sz="2000" b="1" dirty="0">
              <a:solidFill>
                <a:srgbClr val="000099"/>
              </a:solidFill>
              <a:latin typeface="Chaparral Pro" pitchFamily="18" charset="0"/>
            </a:endParaRPr>
          </a:p>
        </p:txBody>
      </p:sp>
      <p:pic>
        <p:nvPicPr>
          <p:cNvPr id="30724" name="Picture 4" descr="Screen Clipping"/>
          <p:cNvPicPr>
            <a:picLocks noChangeAspect="1"/>
          </p:cNvPicPr>
          <p:nvPr/>
        </p:nvPicPr>
        <p:blipFill rotWithShape="1">
          <a:blip r:embed="rId2"/>
          <a:srcRect l="1324" r="2874"/>
          <a:stretch/>
        </p:blipFill>
        <p:spPr bwMode="auto">
          <a:xfrm>
            <a:off x="223838" y="1125538"/>
            <a:ext cx="8620125" cy="5399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791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5" descr="Screen Clipping"/>
          <p:cNvPicPr>
            <a:picLocks noChangeAspect="1"/>
          </p:cNvPicPr>
          <p:nvPr/>
        </p:nvPicPr>
        <p:blipFill rotWithShape="1">
          <a:blip r:embed="rId2"/>
          <a:srcRect r="1043"/>
          <a:stretch/>
        </p:blipFill>
        <p:spPr bwMode="auto">
          <a:xfrm>
            <a:off x="179388" y="1125538"/>
            <a:ext cx="8621712" cy="5040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388" y="1484313"/>
            <a:ext cx="4608512" cy="26654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>
              <a:solidFill>
                <a:prstClr val="white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288" y="116632"/>
            <a:ext cx="8591026" cy="942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000099"/>
                </a:solidFill>
                <a:latin typeface="Chaparral Pro" pitchFamily="18" charset="0"/>
              </a:rPr>
              <a:t>PENYATA KEDUDUKAN KEWANGAN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0099"/>
                </a:solidFill>
                <a:latin typeface="Chaparral Pro" pitchFamily="18" charset="0"/>
              </a:rPr>
              <a:t>PADA 31 DISEMBER 20X2 </a:t>
            </a:r>
            <a:r>
              <a:rPr lang="en-US" sz="2000" b="1" dirty="0" smtClean="0">
                <a:solidFill>
                  <a:srgbClr val="000099"/>
                </a:solidFill>
                <a:latin typeface="Chaparral Pro" pitchFamily="18" charset="0"/>
              </a:rPr>
              <a:t>(CONTOH – SAMB.)</a:t>
            </a:r>
            <a:endParaRPr lang="en-US" sz="2000" b="1" dirty="0">
              <a:solidFill>
                <a:srgbClr val="000099"/>
              </a:solidFill>
              <a:latin typeface="Chaparral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96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07A11-2B64-4A33-869B-56B352522487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19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32771" name="Title 1"/>
          <p:cNvSpPr txBox="1">
            <a:spLocks/>
          </p:cNvSpPr>
          <p:nvPr/>
        </p:nvSpPr>
        <p:spPr bwMode="auto">
          <a:xfrm>
            <a:off x="457200" y="9175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prstClr val="black"/>
                </a:solidFill>
                <a:latin typeface="Cambria" pitchFamily="18" charset="0"/>
              </a:rPr>
              <a:t>PENUTUP </a:t>
            </a:r>
            <a:endParaRPr lang="en-MY" sz="3600" b="1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32772" name="Content Placeholder 2"/>
          <p:cNvSpPr txBox="1">
            <a:spLocks/>
          </p:cNvSpPr>
          <p:nvPr/>
        </p:nvSpPr>
        <p:spPr bwMode="auto">
          <a:xfrm>
            <a:off x="457200" y="2320925"/>
            <a:ext cx="8229600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MY" sz="3200" dirty="0">
                <a:solidFill>
                  <a:prstClr val="black"/>
                </a:solidFill>
                <a:latin typeface="Cambria" pitchFamily="18" charset="0"/>
              </a:rPr>
              <a:t>LIABILITI ADALAH AMAT PENTING </a:t>
            </a:r>
            <a:r>
              <a:rPr lang="en-MY" sz="3200" dirty="0" smtClean="0">
                <a:solidFill>
                  <a:prstClr val="black"/>
                </a:solidFill>
                <a:latin typeface="Cambria" pitchFamily="18" charset="0"/>
              </a:rPr>
              <a:t>DILAPORKAN </a:t>
            </a:r>
            <a:r>
              <a:rPr lang="en-MY" sz="3200" dirty="0">
                <a:solidFill>
                  <a:prstClr val="black"/>
                </a:solidFill>
                <a:latin typeface="Cambria" pitchFamily="18" charset="0"/>
              </a:rPr>
              <a:t>UNTUK MENGETAHUI SEBANYAK MANA </a:t>
            </a:r>
            <a:r>
              <a:rPr lang="en-MY" sz="3200" dirty="0" smtClean="0">
                <a:solidFill>
                  <a:prstClr val="black"/>
                </a:solidFill>
                <a:latin typeface="Cambria" pitchFamily="18" charset="0"/>
              </a:rPr>
              <a:t>TANGGUNGAN OLEH </a:t>
            </a:r>
            <a:r>
              <a:rPr lang="en-MY" sz="3200" dirty="0">
                <a:solidFill>
                  <a:prstClr val="black"/>
                </a:solidFill>
                <a:latin typeface="Cambria" pitchFamily="18" charset="0"/>
              </a:rPr>
              <a:t>KERAJAAN </a:t>
            </a:r>
          </a:p>
        </p:txBody>
      </p:sp>
    </p:spTree>
    <p:extLst>
      <p:ext uri="{BB962C8B-B14F-4D97-AF65-F5344CB8AC3E}">
        <p14:creationId xmlns:p14="http://schemas.microsoft.com/office/powerpoint/2010/main" val="26642189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US" sz="3600" b="1" u="sng" dirty="0" smtClean="0">
                <a:latin typeface="Cambria" pitchFamily="18" charset="0"/>
              </a:rPr>
              <a:t>KANDUNGAN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C36357-2741-41FC-B7AF-25C57A073455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2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58372" name="Text Box 60"/>
          <p:cNvSpPr txBox="1">
            <a:spLocks noChangeArrowheads="1"/>
          </p:cNvSpPr>
          <p:nvPr/>
        </p:nvSpPr>
        <p:spPr bwMode="auto">
          <a:xfrm>
            <a:off x="1204913" y="1748188"/>
            <a:ext cx="7924800" cy="384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Aharoni" pitchFamily="2" charset="-79"/>
              </a:rPr>
              <a:t>OBJEKTIF TAKLIMAT</a:t>
            </a:r>
          </a:p>
          <a:p>
            <a:pPr eaLnBrk="1" fontAlgn="base" hangingPunct="1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Aharoni" pitchFamily="2" charset="-79"/>
              </a:rPr>
              <a:t>DEFINISI </a:t>
            </a:r>
            <a:r>
              <a:rPr lang="en-US" sz="2800" b="1" dirty="0" smtClean="0">
                <a:solidFill>
                  <a:prstClr val="black"/>
                </a:solidFill>
                <a:latin typeface="Cambria" pitchFamily="18" charset="0"/>
                <a:cs typeface="Aharoni" pitchFamily="2" charset="-79"/>
              </a:rPr>
              <a:t>LIABILITI</a:t>
            </a:r>
            <a:endParaRPr lang="en-US" sz="2800" b="1" dirty="0">
              <a:solidFill>
                <a:prstClr val="black"/>
              </a:solidFill>
              <a:latin typeface="Cambria" pitchFamily="18" charset="0"/>
              <a:cs typeface="Aharoni" pitchFamily="2" charset="-79"/>
            </a:endParaRPr>
          </a:p>
          <a:p>
            <a:pPr eaLnBrk="1" fontAlgn="base" hangingPunct="1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mbria" pitchFamily="18" charset="0"/>
                <a:cs typeface="Aharoni" pitchFamily="2" charset="-79"/>
              </a:rPr>
              <a:t>CIRI-CIRI LIABILITI</a:t>
            </a:r>
            <a:endParaRPr lang="en-US" sz="2800" b="1" dirty="0">
              <a:solidFill>
                <a:prstClr val="black"/>
              </a:solidFill>
              <a:latin typeface="Cambria" pitchFamily="18" charset="0"/>
              <a:cs typeface="Aharoni" pitchFamily="2" charset="-79"/>
            </a:endParaRPr>
          </a:p>
          <a:p>
            <a:pPr eaLnBrk="1" fontAlgn="base" hangingPunct="1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mbria" pitchFamily="18" charset="0"/>
                <a:cs typeface="Aharoni" pitchFamily="2" charset="-79"/>
              </a:rPr>
              <a:t>PENGKELASAN LIABILITI</a:t>
            </a:r>
          </a:p>
          <a:p>
            <a:pPr eaLnBrk="1" fontAlgn="base" hangingPunct="1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mbria" pitchFamily="18" charset="0"/>
                <a:cs typeface="Aharoni" pitchFamily="2" charset="-79"/>
              </a:rPr>
              <a:t>PERSEMBAHAN </a:t>
            </a:r>
            <a:r>
              <a:rPr lang="en-US" sz="2800" b="1" dirty="0">
                <a:solidFill>
                  <a:prstClr val="black"/>
                </a:solidFill>
                <a:latin typeface="Cambria" pitchFamily="18" charset="0"/>
                <a:cs typeface="Aharoni" pitchFamily="2" charset="-79"/>
              </a:rPr>
              <a:t>DALAM PENYATA KEWANGAN</a:t>
            </a:r>
          </a:p>
          <a:p>
            <a:pPr eaLnBrk="1" fontAlgn="base" hangingPunct="1">
              <a:lnSpc>
                <a:spcPct val="14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mbria" pitchFamily="18" charset="0"/>
                <a:cs typeface="Aharoni" pitchFamily="2" charset="-79"/>
              </a:rPr>
              <a:t>RUMUSAN</a:t>
            </a:r>
            <a:endParaRPr lang="en-US" sz="2800" b="1" dirty="0">
              <a:solidFill>
                <a:prstClr val="black"/>
              </a:solidFill>
              <a:latin typeface="Cambria" pitchFamily="18" charset="0"/>
              <a:cs typeface="Aharoni" pitchFamily="2" charset="-79"/>
            </a:endParaRPr>
          </a:p>
        </p:txBody>
      </p:sp>
      <p:grpSp>
        <p:nvGrpSpPr>
          <p:cNvPr id="58373" name="Group 3"/>
          <p:cNvGrpSpPr>
            <a:grpSpLocks/>
          </p:cNvGrpSpPr>
          <p:nvPr/>
        </p:nvGrpSpPr>
        <p:grpSpPr bwMode="auto">
          <a:xfrm>
            <a:off x="581025" y="4370763"/>
            <a:ext cx="609600" cy="533400"/>
            <a:chOff x="1110" y="2656"/>
            <a:chExt cx="1549" cy="1351"/>
          </a:xfrm>
        </p:grpSpPr>
        <p:sp>
          <p:nvSpPr>
            <p:cNvPr id="45082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45083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gray">
            <a:xfrm>
              <a:off x="1199" y="2736"/>
              <a:ext cx="1351" cy="1166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Arial Black" pitchFamily="34" charset="0"/>
                  <a:cs typeface="Aharoni" pitchFamily="2" charset="-79"/>
                </a:rPr>
                <a:t>5</a:t>
              </a:r>
            </a:p>
          </p:txBody>
        </p:sp>
      </p:grpSp>
      <p:grpSp>
        <p:nvGrpSpPr>
          <p:cNvPr id="58374" name="Group 3"/>
          <p:cNvGrpSpPr>
            <a:grpSpLocks/>
          </p:cNvGrpSpPr>
          <p:nvPr/>
        </p:nvGrpSpPr>
        <p:grpSpPr bwMode="auto">
          <a:xfrm>
            <a:off x="581025" y="3788125"/>
            <a:ext cx="609600" cy="533400"/>
            <a:chOff x="1110" y="2656"/>
            <a:chExt cx="1549" cy="1351"/>
          </a:xfrm>
        </p:grpSpPr>
        <p:sp>
          <p:nvSpPr>
            <p:cNvPr id="45079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45080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gray">
            <a:xfrm>
              <a:off x="1199" y="2736"/>
              <a:ext cx="1351" cy="1166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Arial Black" pitchFamily="34" charset="0"/>
                  <a:cs typeface="Aharoni" pitchFamily="2" charset="-79"/>
                </a:rPr>
                <a:t>4</a:t>
              </a:r>
            </a:p>
          </p:txBody>
        </p:sp>
      </p:grpSp>
      <p:grpSp>
        <p:nvGrpSpPr>
          <p:cNvPr id="58375" name="Group 3"/>
          <p:cNvGrpSpPr>
            <a:grpSpLocks/>
          </p:cNvGrpSpPr>
          <p:nvPr/>
        </p:nvGrpSpPr>
        <p:grpSpPr bwMode="auto">
          <a:xfrm>
            <a:off x="581025" y="2462563"/>
            <a:ext cx="609600" cy="533400"/>
            <a:chOff x="1110" y="2656"/>
            <a:chExt cx="1549" cy="1351"/>
          </a:xfrm>
        </p:grpSpPr>
        <p:sp>
          <p:nvSpPr>
            <p:cNvPr id="45076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45077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gray">
            <a:xfrm>
              <a:off x="1199" y="2736"/>
              <a:ext cx="1351" cy="1166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Arial Black" pitchFamily="34" charset="0"/>
                  <a:cs typeface="Aharoni" pitchFamily="2" charset="-79"/>
                </a:rPr>
                <a:t>2</a:t>
              </a:r>
            </a:p>
          </p:txBody>
        </p:sp>
      </p:grpSp>
      <p:grpSp>
        <p:nvGrpSpPr>
          <p:cNvPr id="58376" name="Group 3"/>
          <p:cNvGrpSpPr>
            <a:grpSpLocks/>
          </p:cNvGrpSpPr>
          <p:nvPr/>
        </p:nvGrpSpPr>
        <p:grpSpPr bwMode="auto">
          <a:xfrm>
            <a:off x="581025" y="3145188"/>
            <a:ext cx="609600" cy="533400"/>
            <a:chOff x="1110" y="2656"/>
            <a:chExt cx="1549" cy="1351"/>
          </a:xfrm>
        </p:grpSpPr>
        <p:sp>
          <p:nvSpPr>
            <p:cNvPr id="45073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45074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21" name="AutoShape 6"/>
            <p:cNvSpPr>
              <a:spLocks noChangeArrowheads="1"/>
            </p:cNvSpPr>
            <p:nvPr/>
          </p:nvSpPr>
          <p:spPr bwMode="gray">
            <a:xfrm>
              <a:off x="1199" y="2736"/>
              <a:ext cx="1351" cy="1166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Arial Black" pitchFamily="34" charset="0"/>
                  <a:cs typeface="Aharoni" pitchFamily="2" charset="-79"/>
                </a:rPr>
                <a:t>3</a:t>
              </a:r>
            </a:p>
          </p:txBody>
        </p:sp>
      </p:grpSp>
      <p:grpSp>
        <p:nvGrpSpPr>
          <p:cNvPr id="58377" name="Group 3"/>
          <p:cNvGrpSpPr>
            <a:grpSpLocks/>
          </p:cNvGrpSpPr>
          <p:nvPr/>
        </p:nvGrpSpPr>
        <p:grpSpPr bwMode="auto">
          <a:xfrm>
            <a:off x="581025" y="4946827"/>
            <a:ext cx="609600" cy="533400"/>
            <a:chOff x="1110" y="2656"/>
            <a:chExt cx="1549" cy="1351"/>
          </a:xfrm>
        </p:grpSpPr>
        <p:sp>
          <p:nvSpPr>
            <p:cNvPr id="45070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45071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25" name="AutoShape 6"/>
            <p:cNvSpPr>
              <a:spLocks noChangeArrowheads="1"/>
            </p:cNvSpPr>
            <p:nvPr/>
          </p:nvSpPr>
          <p:spPr bwMode="gray">
            <a:xfrm>
              <a:off x="1199" y="2736"/>
              <a:ext cx="1351" cy="1166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Arial Black" pitchFamily="34" charset="0"/>
                  <a:cs typeface="Aharoni" pitchFamily="2" charset="-79"/>
                </a:rPr>
                <a:t>6</a:t>
              </a:r>
            </a:p>
          </p:txBody>
        </p:sp>
      </p:grpSp>
      <p:grpSp>
        <p:nvGrpSpPr>
          <p:cNvPr id="58378" name="Group 3"/>
          <p:cNvGrpSpPr>
            <a:grpSpLocks/>
          </p:cNvGrpSpPr>
          <p:nvPr/>
        </p:nvGrpSpPr>
        <p:grpSpPr bwMode="auto">
          <a:xfrm>
            <a:off x="581025" y="1852963"/>
            <a:ext cx="609600" cy="533400"/>
            <a:chOff x="1110" y="2656"/>
            <a:chExt cx="1549" cy="1351"/>
          </a:xfrm>
        </p:grpSpPr>
        <p:sp>
          <p:nvSpPr>
            <p:cNvPr id="45067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45068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ms-MY" sz="2400" b="1">
                <a:solidFill>
                  <a:prstClr val="black"/>
                </a:solidFill>
                <a:latin typeface="Arial Black" pitchFamily="34" charset="0"/>
                <a:cs typeface="Aharoni" pitchFamily="2" charset="-79"/>
              </a:endParaRPr>
            </a:p>
          </p:txBody>
        </p:sp>
        <p:sp>
          <p:nvSpPr>
            <p:cNvPr id="29" name="AutoShape 6"/>
            <p:cNvSpPr>
              <a:spLocks noChangeArrowheads="1"/>
            </p:cNvSpPr>
            <p:nvPr/>
          </p:nvSpPr>
          <p:spPr bwMode="gray">
            <a:xfrm>
              <a:off x="1199" y="2736"/>
              <a:ext cx="1351" cy="1166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Arial Black" pitchFamily="34" charset="0"/>
                  <a:cs typeface="Aharoni" pitchFamily="2" charset="-79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167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143000"/>
          </a:xfrm>
        </p:spPr>
        <p:txBody>
          <a:bodyPr/>
          <a:lstStyle/>
          <a:p>
            <a:r>
              <a:rPr lang="en-US" sz="3600" b="1" smtClean="0">
                <a:latin typeface="Cambria" pitchFamily="18" charset="0"/>
              </a:rPr>
              <a:t>OBJEKTIF TAKLIMAT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MY" sz="2800" smtClean="0">
                <a:solidFill>
                  <a:schemeClr val="tx1"/>
                </a:solidFill>
                <a:latin typeface="Cambria" pitchFamily="18" charset="0"/>
              </a:rPr>
              <a:t>Memahami maksud liabiliti;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MY" sz="2800" smtClean="0">
                <a:solidFill>
                  <a:schemeClr val="tx1"/>
                </a:solidFill>
                <a:latin typeface="Cambria" pitchFamily="18" charset="0"/>
              </a:rPr>
              <a:t>Mengenalpasti perbezaan antara liabiliti semasa dengan liabiliti bukan semasa;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MY" sz="2800" smtClean="0">
                <a:solidFill>
                  <a:schemeClr val="tx1"/>
                </a:solidFill>
                <a:latin typeface="Cambria" pitchFamily="18" charset="0"/>
              </a:rPr>
              <a:t>Mengetahui tatacara merekod liabiliti; dan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MY" sz="2800" smtClean="0">
                <a:solidFill>
                  <a:schemeClr val="tx1"/>
                </a:solidFill>
                <a:latin typeface="Cambria" pitchFamily="18" charset="0"/>
              </a:rPr>
              <a:t>Menunjukkan bagaimana liabiliti didedahkan di dalam penyata kewangan.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3C24C0-6B99-4CD7-8D45-07EC8EB94A5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3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06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8414EE-28A6-410F-A624-2E6C4E79136D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4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0921" y="2204864"/>
            <a:ext cx="7632700" cy="23304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ts val="600"/>
              </a:spcBef>
              <a:spcAft>
                <a:spcPts val="600"/>
              </a:spcAft>
              <a:defRPr/>
            </a:pPr>
            <a:r>
              <a:rPr lang="ms-MY" sz="2400" dirty="0">
                <a:solidFill>
                  <a:prstClr val="white"/>
                </a:solidFill>
                <a:latin typeface="Cambria" pitchFamily="18" charset="0"/>
              </a:rPr>
              <a:t>Obligasi yang timbul daripada peristiwa lalu, yang penyelesaiannya dijangka akan menyebabkan aliran keluar sumber yang mengandungi manfaat ekonomi atau potensi perkhidmatan dari entiti</a:t>
            </a:r>
            <a:r>
              <a:rPr lang="ms-MY" sz="2400" dirty="0">
                <a:solidFill>
                  <a:prstClr val="black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latin typeface="Cambria" pitchFamily="18" charset="0"/>
              </a:rPr>
              <a:t>DEFINISI LIABILITI</a:t>
            </a:r>
          </a:p>
        </p:txBody>
      </p:sp>
      <p:sp>
        <p:nvSpPr>
          <p:cNvPr id="17413" name="Title 1"/>
          <p:cNvSpPr txBox="1">
            <a:spLocks/>
          </p:cNvSpPr>
          <p:nvPr/>
        </p:nvSpPr>
        <p:spPr bwMode="auto">
          <a:xfrm>
            <a:off x="1258888" y="4724400"/>
            <a:ext cx="72215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prstClr val="black"/>
                </a:solidFill>
                <a:latin typeface="Cambria" pitchFamily="18" charset="0"/>
              </a:rPr>
              <a:t>MPSAS 1: PRESENTATION OF FINANCIAL STATEMENT</a:t>
            </a:r>
          </a:p>
        </p:txBody>
      </p:sp>
    </p:spTree>
    <p:extLst>
      <p:ext uri="{BB962C8B-B14F-4D97-AF65-F5344CB8AC3E}">
        <p14:creationId xmlns:p14="http://schemas.microsoft.com/office/powerpoint/2010/main" val="1102844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r>
              <a:rPr lang="en-US" sz="3600" b="1" smtClean="0">
                <a:latin typeface="Cambria" pitchFamily="18" charset="0"/>
              </a:rPr>
              <a:t>APA ITU LIABILITI?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9750" y="1700213"/>
            <a:ext cx="8229600" cy="4465637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MY" sz="2000" dirty="0" err="1" smtClean="0">
                <a:solidFill>
                  <a:schemeClr val="tx1"/>
                </a:solidFill>
                <a:latin typeface="Cambria" pitchFamily="18" charset="0"/>
              </a:rPr>
              <a:t>Liabiliti</a:t>
            </a:r>
            <a:r>
              <a:rPr lang="en-MY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000" dirty="0" err="1" smtClean="0">
                <a:solidFill>
                  <a:schemeClr val="tx1"/>
                </a:solidFill>
                <a:latin typeface="Cambria" pitchFamily="18" charset="0"/>
              </a:rPr>
              <a:t>adalah</a:t>
            </a:r>
            <a:r>
              <a:rPr lang="en-MY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000" dirty="0" err="1" smtClean="0">
                <a:solidFill>
                  <a:schemeClr val="tx1"/>
                </a:solidFill>
                <a:latin typeface="Cambria" pitchFamily="18" charset="0"/>
              </a:rPr>
              <a:t>tanggungan</a:t>
            </a:r>
            <a:r>
              <a:rPr lang="en-MY" sz="2000" dirty="0" smtClean="0">
                <a:solidFill>
                  <a:schemeClr val="tx1"/>
                </a:solidFill>
                <a:latin typeface="Cambria" pitchFamily="18" charset="0"/>
              </a:rPr>
              <a:t> yang </a:t>
            </a:r>
            <a:r>
              <a:rPr lang="en-MY" sz="2000" dirty="0" err="1" smtClean="0">
                <a:solidFill>
                  <a:schemeClr val="tx1"/>
                </a:solidFill>
                <a:latin typeface="Cambria" pitchFamily="18" charset="0"/>
              </a:rPr>
              <a:t>wujud</a:t>
            </a:r>
            <a:r>
              <a:rPr lang="en-MY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000" dirty="0" err="1" smtClean="0">
                <a:solidFill>
                  <a:schemeClr val="tx1"/>
                </a:solidFill>
                <a:latin typeface="Cambria" pitchFamily="18" charset="0"/>
              </a:rPr>
              <a:t>daripada</a:t>
            </a:r>
            <a:r>
              <a:rPr lang="en-MY" sz="2000" dirty="0" smtClean="0">
                <a:solidFill>
                  <a:schemeClr val="tx1"/>
                </a:solidFill>
                <a:latin typeface="Cambria" pitchFamily="18" charset="0"/>
              </a:rPr>
              <a:t>: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MY" sz="2000" dirty="0" err="1" smtClean="0">
                <a:latin typeface="Cambria" pitchFamily="18" charset="0"/>
              </a:rPr>
              <a:t>Transaksi</a:t>
            </a:r>
            <a:r>
              <a:rPr lang="en-MY" sz="2000" dirty="0" smtClean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pembelian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 smtClean="0">
                <a:latin typeface="Cambria" pitchFamily="18" charset="0"/>
              </a:rPr>
              <a:t>barangan</a:t>
            </a:r>
            <a:r>
              <a:rPr lang="en-MY" sz="2000" dirty="0">
                <a:latin typeface="Cambria" pitchFamily="18" charset="0"/>
              </a:rPr>
              <a:t>;</a:t>
            </a:r>
            <a:endParaRPr lang="en-MY" sz="2000" dirty="0" smtClean="0">
              <a:latin typeface="Cambria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MY" sz="2000" dirty="0" err="1" smtClean="0">
                <a:latin typeface="Cambria" pitchFamily="18" charset="0"/>
              </a:rPr>
              <a:t>Mendapatkan</a:t>
            </a:r>
            <a:r>
              <a:rPr lang="en-MY" sz="2000" dirty="0" smtClean="0">
                <a:latin typeface="Cambria" pitchFamily="18" charset="0"/>
              </a:rPr>
              <a:t> </a:t>
            </a:r>
            <a:r>
              <a:rPr lang="en-MY" sz="2000" dirty="0" err="1" smtClean="0">
                <a:latin typeface="Cambria" pitchFamily="18" charset="0"/>
              </a:rPr>
              <a:t>perkhidmatan</a:t>
            </a:r>
            <a:r>
              <a:rPr lang="en-MY" sz="2000" dirty="0" smtClean="0">
                <a:latin typeface="Cambria" pitchFamily="18" charset="0"/>
              </a:rPr>
              <a:t>;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MY" sz="2000" dirty="0" err="1" smtClean="0">
                <a:latin typeface="Cambria" pitchFamily="18" charset="0"/>
              </a:rPr>
              <a:t>Lebihan</a:t>
            </a:r>
            <a:r>
              <a:rPr lang="en-MY" sz="2000" dirty="0" smtClean="0">
                <a:latin typeface="Cambria" pitchFamily="18" charset="0"/>
              </a:rPr>
              <a:t> </a:t>
            </a:r>
            <a:r>
              <a:rPr lang="en-MY" sz="2000" dirty="0" err="1" smtClean="0">
                <a:latin typeface="Cambria" pitchFamily="18" charset="0"/>
              </a:rPr>
              <a:t>penerimaan</a:t>
            </a:r>
            <a:r>
              <a:rPr lang="en-MY" sz="2000" dirty="0" smtClean="0">
                <a:latin typeface="Cambria" pitchFamily="18" charset="0"/>
              </a:rPr>
              <a:t>; </a:t>
            </a:r>
            <a:r>
              <a:rPr lang="en-MY" sz="2000" dirty="0" err="1" smtClean="0">
                <a:latin typeface="Cambria" pitchFamily="18" charset="0"/>
              </a:rPr>
              <a:t>atau</a:t>
            </a:r>
            <a:r>
              <a:rPr lang="en-MY" sz="2000" dirty="0" smtClean="0">
                <a:latin typeface="Cambria" pitchFamily="18" charset="0"/>
              </a:rPr>
              <a:t>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MY" sz="2000" dirty="0" err="1" smtClean="0">
                <a:latin typeface="Cambria" pitchFamily="18" charset="0"/>
              </a:rPr>
              <a:t>Pembiayaan</a:t>
            </a:r>
            <a:r>
              <a:rPr lang="en-MY" sz="2000" dirty="0" smtClean="0">
                <a:latin typeface="Cambria" pitchFamily="18" charset="0"/>
              </a:rPr>
              <a:t> / </a:t>
            </a:r>
            <a:r>
              <a:rPr lang="en-MY" sz="2000" dirty="0" err="1" smtClean="0">
                <a:latin typeface="Cambria" pitchFamily="18" charset="0"/>
              </a:rPr>
              <a:t>pinjaman</a:t>
            </a:r>
            <a:r>
              <a:rPr lang="en-MY" sz="2000" dirty="0" smtClean="0">
                <a:latin typeface="Cambria" pitchFamily="18" charset="0"/>
              </a:rPr>
              <a:t> </a:t>
            </a:r>
            <a:r>
              <a:rPr lang="en-MY" sz="2000" dirty="0" err="1" smtClean="0">
                <a:latin typeface="Cambria" pitchFamily="18" charset="0"/>
              </a:rPr>
              <a:t>kewangan</a:t>
            </a:r>
            <a:r>
              <a:rPr lang="en-MY" sz="2000" dirty="0" smtClean="0">
                <a:latin typeface="Cambria" pitchFamily="18" charset="0"/>
              </a:rPr>
              <a:t>.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MY" sz="2000" dirty="0" err="1" smtClean="0">
                <a:latin typeface="Cambria" pitchFamily="18" charset="0"/>
              </a:rPr>
              <a:t>Liabiliti</a:t>
            </a:r>
            <a:r>
              <a:rPr lang="en-MY" sz="2000" dirty="0" smtClean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boleh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terdiri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daripada</a:t>
            </a:r>
            <a:r>
              <a:rPr lang="en-MY" sz="2000" dirty="0">
                <a:latin typeface="Cambria" pitchFamily="18" charset="0"/>
              </a:rPr>
              <a:t> orang </a:t>
            </a:r>
            <a:r>
              <a:rPr lang="en-MY" sz="2000" dirty="0" err="1">
                <a:latin typeface="Cambria" pitchFamily="18" charset="0"/>
              </a:rPr>
              <a:t>perseorangan</a:t>
            </a:r>
            <a:r>
              <a:rPr lang="en-MY" sz="2000" dirty="0">
                <a:latin typeface="Cambria" pitchFamily="18" charset="0"/>
              </a:rPr>
              <a:t> (</a:t>
            </a:r>
            <a:r>
              <a:rPr lang="en-MY" sz="2000" dirty="0" err="1">
                <a:latin typeface="Cambria" pitchFamily="18" charset="0"/>
              </a:rPr>
              <a:t>pemiutang</a:t>
            </a:r>
            <a:r>
              <a:rPr lang="en-MY" sz="2000" dirty="0">
                <a:latin typeface="Cambria" pitchFamily="18" charset="0"/>
              </a:rPr>
              <a:t>) </a:t>
            </a:r>
            <a:r>
              <a:rPr lang="en-MY" sz="2000" dirty="0" err="1">
                <a:latin typeface="Cambria" pitchFamily="18" charset="0"/>
              </a:rPr>
              <a:t>atau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institusi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kewangan</a:t>
            </a:r>
            <a:r>
              <a:rPr lang="en-MY" sz="2000" dirty="0">
                <a:latin typeface="Cambria" pitchFamily="18" charset="0"/>
              </a:rPr>
              <a:t> yang </a:t>
            </a:r>
            <a:r>
              <a:rPr lang="en-MY" sz="2000" dirty="0" err="1">
                <a:latin typeface="Cambria" pitchFamily="18" charset="0"/>
              </a:rPr>
              <a:t>memberi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kemudahan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kredit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atau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pinjaman</a:t>
            </a:r>
            <a:r>
              <a:rPr lang="en-MY" sz="2000" dirty="0">
                <a:latin typeface="Cambria" pitchFamily="18" charset="0"/>
              </a:rPr>
              <a:t>.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MY" sz="2000" dirty="0" err="1">
                <a:latin typeface="Cambria" pitchFamily="18" charset="0"/>
              </a:rPr>
              <a:t>Pemiutang</a:t>
            </a:r>
            <a:r>
              <a:rPr lang="en-MY" sz="2000" dirty="0">
                <a:latin typeface="Cambria" pitchFamily="18" charset="0"/>
              </a:rPr>
              <a:t> yang </a:t>
            </a:r>
            <a:r>
              <a:rPr lang="en-MY" sz="2000" dirty="0" err="1">
                <a:latin typeface="Cambria" pitchFamily="18" charset="0"/>
              </a:rPr>
              <a:t>muncul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daripada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urusan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pembelian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barangan</a:t>
            </a:r>
            <a:r>
              <a:rPr lang="en-MY" sz="2000" dirty="0">
                <a:latin typeface="Cambria" pitchFamily="18" charset="0"/>
              </a:rPr>
              <a:t> dan </a:t>
            </a:r>
            <a:r>
              <a:rPr lang="en-MY" sz="2000" dirty="0" err="1">
                <a:latin typeface="Cambria" pitchFamily="18" charset="0"/>
              </a:rPr>
              <a:t>perkhidmatan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secara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kredit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atau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sebab-sebab</a:t>
            </a:r>
            <a:r>
              <a:rPr lang="en-MY" sz="2000" dirty="0">
                <a:latin typeface="Cambria" pitchFamily="18" charset="0"/>
              </a:rPr>
              <a:t> yang lain </a:t>
            </a:r>
            <a:r>
              <a:rPr lang="en-MY" sz="2000" dirty="0" err="1">
                <a:latin typeface="Cambria" pitchFamily="18" charset="0"/>
              </a:rPr>
              <a:t>dikenali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sebagai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Akaun</a:t>
            </a:r>
            <a:r>
              <a:rPr lang="en-MY" sz="2000" dirty="0">
                <a:latin typeface="Cambria" pitchFamily="18" charset="0"/>
              </a:rPr>
              <a:t> </a:t>
            </a:r>
            <a:r>
              <a:rPr lang="en-MY" sz="2000" dirty="0" err="1">
                <a:latin typeface="Cambria" pitchFamily="18" charset="0"/>
              </a:rPr>
              <a:t>Belum</a:t>
            </a:r>
            <a:r>
              <a:rPr lang="en-MY" sz="2000" dirty="0">
                <a:latin typeface="Cambria" pitchFamily="18" charset="0"/>
              </a:rPr>
              <a:t> Bayar (ABB).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MY" sz="2400" dirty="0">
              <a:latin typeface="Cambria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D0FBEE-6324-49E9-8217-D25971FC9017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5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108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decagon 1"/>
          <p:cNvSpPr/>
          <p:nvPr/>
        </p:nvSpPr>
        <p:spPr>
          <a:xfrm>
            <a:off x="2843213" y="1700213"/>
            <a:ext cx="3313112" cy="2628900"/>
          </a:xfrm>
          <a:prstGeom prst="dodecagon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461" name="Title 1"/>
          <p:cNvSpPr>
            <a:spLocks noGrp="1"/>
          </p:cNvSpPr>
          <p:nvPr>
            <p:ph type="title"/>
          </p:nvPr>
        </p:nvSpPr>
        <p:spPr>
          <a:xfrm>
            <a:off x="0" y="630238"/>
            <a:ext cx="9144000" cy="1143000"/>
          </a:xfrm>
        </p:spPr>
        <p:txBody>
          <a:bodyPr/>
          <a:lstStyle/>
          <a:p>
            <a:r>
              <a:rPr lang="en-US" sz="3200" b="1" smtClean="0">
                <a:latin typeface="Cambria" pitchFamily="18" charset="0"/>
              </a:rPr>
              <a:t>CIRI-CIRI LIABILITI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42088" y="6356350"/>
            <a:ext cx="2133600" cy="365125"/>
          </a:xfrm>
        </p:spPr>
        <p:txBody>
          <a:bodyPr/>
          <a:lstStyle/>
          <a:p>
            <a:pPr>
              <a:defRPr/>
            </a:pPr>
            <a:fld id="{3D924580-9DC5-4772-A557-0FD2E6433E86}" type="slidenum">
              <a:rPr lang="en-MY" smtClean="0">
                <a:solidFill>
                  <a:srgbClr val="4F81BD">
                    <a:lumMod val="50000"/>
                  </a:srgbClr>
                </a:solidFill>
                <a:latin typeface="Cambria" pitchFamily="18" charset="0"/>
              </a:rPr>
              <a:pPr>
                <a:defRPr/>
              </a:pPr>
              <a:t>6</a:t>
            </a:fld>
            <a:endParaRPr lang="en-MY" dirty="0">
              <a:solidFill>
                <a:srgbClr val="4F81BD">
                  <a:lumMod val="50000"/>
                </a:srgbClr>
              </a:solidFill>
              <a:latin typeface="Cambria" pitchFamily="18" charset="0"/>
            </a:endParaRPr>
          </a:p>
        </p:txBody>
      </p:sp>
      <p:sp>
        <p:nvSpPr>
          <p:cNvPr id="19463" name="TextBox 4"/>
          <p:cNvSpPr txBox="1">
            <a:spLocks noChangeArrowheads="1"/>
          </p:cNvSpPr>
          <p:nvPr/>
        </p:nvSpPr>
        <p:spPr bwMode="auto">
          <a:xfrm>
            <a:off x="2916238" y="2762250"/>
            <a:ext cx="3095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Cambria" pitchFamily="18" charset="0"/>
              </a:rPr>
              <a:t>Liabiliti</a:t>
            </a:r>
          </a:p>
        </p:txBody>
      </p:sp>
      <p:sp>
        <p:nvSpPr>
          <p:cNvPr id="6" name="Oval 5"/>
          <p:cNvSpPr/>
          <p:nvPr/>
        </p:nvSpPr>
        <p:spPr>
          <a:xfrm>
            <a:off x="250825" y="1844675"/>
            <a:ext cx="2160588" cy="180022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Mesti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wujud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dalam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keadaan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semasa</a:t>
            </a:r>
            <a:endParaRPr lang="en-US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84213" y="4076700"/>
            <a:ext cx="2159000" cy="180022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Melibatkan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latin typeface="Cambria" pitchFamily="18" charset="0"/>
              </a:rPr>
              <a:t>aliran</a:t>
            </a:r>
            <a:r>
              <a:rPr lang="en-US" dirty="0" smtClean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latin typeface="Cambria" pitchFamily="18" charset="0"/>
              </a:rPr>
              <a:t>keluar</a:t>
            </a:r>
            <a:r>
              <a:rPr lang="en-US" dirty="0" smtClean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prstClr val="white"/>
                </a:solidFill>
                <a:latin typeface="Cambria" pitchFamily="18" charset="0"/>
              </a:rPr>
              <a:t>sumber</a:t>
            </a:r>
            <a:r>
              <a:rPr lang="en-US" dirty="0" smtClean="0">
                <a:solidFill>
                  <a:prstClr val="white"/>
                </a:solidFill>
                <a:latin typeface="Cambria" pitchFamily="18" charset="0"/>
              </a:rPr>
              <a:t> (</a:t>
            </a:r>
            <a:r>
              <a:rPr lang="en-US" dirty="0" err="1" smtClean="0">
                <a:solidFill>
                  <a:prstClr val="white"/>
                </a:solidFill>
                <a:latin typeface="Cambria" pitchFamily="18" charset="0"/>
              </a:rPr>
              <a:t>e.g:tunai</a:t>
            </a:r>
            <a:r>
              <a:rPr lang="en-US" dirty="0" smtClean="0">
                <a:solidFill>
                  <a:prstClr val="white"/>
                </a:solidFill>
                <a:latin typeface="Cambria" pitchFamily="18" charset="0"/>
              </a:rPr>
              <a:t>)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pada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masa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hadapan</a:t>
            </a:r>
            <a:endParaRPr lang="en-US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299200" y="4005263"/>
            <a:ext cx="2160588" cy="180022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Jumlah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/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amaun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yang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dapat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dipastikan</a:t>
            </a:r>
            <a:endParaRPr lang="en-US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59563" y="1700213"/>
            <a:ext cx="2160587" cy="180022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Tempoh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matang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dapat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dipastikan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/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dianggarkan</a:t>
            </a:r>
            <a:endParaRPr lang="en-US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7" name="Striped Right Arrow 6"/>
          <p:cNvSpPr/>
          <p:nvPr/>
        </p:nvSpPr>
        <p:spPr>
          <a:xfrm rot="20615607">
            <a:off x="6242050" y="2486025"/>
            <a:ext cx="638175" cy="576263"/>
          </a:xfrm>
          <a:prstGeom prst="strip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12" name="Striped Right Arrow 11"/>
          <p:cNvSpPr/>
          <p:nvPr/>
        </p:nvSpPr>
        <p:spPr>
          <a:xfrm rot="2600456">
            <a:off x="6127750" y="4002088"/>
            <a:ext cx="638175" cy="576262"/>
          </a:xfrm>
          <a:prstGeom prst="strip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13" name="Striped Right Arrow 12"/>
          <p:cNvSpPr/>
          <p:nvPr/>
        </p:nvSpPr>
        <p:spPr>
          <a:xfrm rot="8154699">
            <a:off x="2382838" y="4002088"/>
            <a:ext cx="638175" cy="576262"/>
          </a:xfrm>
          <a:prstGeom prst="strip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14" name="Striped Right Arrow 13"/>
          <p:cNvSpPr/>
          <p:nvPr/>
        </p:nvSpPr>
        <p:spPr>
          <a:xfrm rot="11633484">
            <a:off x="2116138" y="2544763"/>
            <a:ext cx="638175" cy="576262"/>
          </a:xfrm>
          <a:prstGeom prst="strip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76600" y="4870450"/>
            <a:ext cx="2305050" cy="180022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Dapat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ditentukan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kewujudannya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dengan</a:t>
            </a:r>
            <a:r>
              <a:rPr lang="en-US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mbria" pitchFamily="18" charset="0"/>
              </a:rPr>
              <a:t>tepat</a:t>
            </a:r>
            <a:endParaRPr lang="en-US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16" name="Striped Right Arrow 15"/>
          <p:cNvSpPr/>
          <p:nvPr/>
        </p:nvSpPr>
        <p:spPr>
          <a:xfrm rot="5400000">
            <a:off x="4179888" y="4551363"/>
            <a:ext cx="638175" cy="574675"/>
          </a:xfrm>
          <a:prstGeom prst="strip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78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B3B630-7FB8-441B-807E-635ED45854F1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7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US" sz="3500" b="1" dirty="0" smtClean="0">
                <a:solidFill>
                  <a:prstClr val="black"/>
                </a:solidFill>
                <a:latin typeface="Cambria" pitchFamily="18" charset="0"/>
              </a:rPr>
              <a:t>(a) </a:t>
            </a:r>
            <a:r>
              <a:rPr lang="en-US" sz="3500" b="1" dirty="0" err="1" smtClean="0">
                <a:solidFill>
                  <a:prstClr val="black"/>
                </a:solidFill>
                <a:latin typeface="Cambria" pitchFamily="18" charset="0"/>
              </a:rPr>
              <a:t>Liabiliti</a:t>
            </a:r>
            <a:r>
              <a:rPr lang="en-US" sz="3500" b="1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  <a:latin typeface="Cambria" pitchFamily="18" charset="0"/>
              </a:rPr>
              <a:t>Semasa</a:t>
            </a:r>
            <a:endParaRPr lang="en-US" sz="3500" b="1" dirty="0" smtClean="0">
              <a:solidFill>
                <a:prstClr val="black"/>
              </a:solidFill>
              <a:latin typeface="Cambria" pitchFamily="18" charset="0"/>
            </a:endParaRPr>
          </a:p>
          <a:p>
            <a:pPr marL="989013" lvl="1" indent="-53181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Tanggungan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yang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perlu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dijelaskan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dalam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      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jangka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masa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pendek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. (12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bulan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 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Liabiliti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dikelaskan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sebagai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semasa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MY" dirty="0" err="1" smtClean="0">
                <a:solidFill>
                  <a:prstClr val="black"/>
                </a:solidFill>
                <a:latin typeface="Cambria" pitchFamily="18" charset="0"/>
              </a:rPr>
              <a:t>sekiranya</a:t>
            </a:r>
            <a:r>
              <a:rPr lang="en-MY" dirty="0" smtClean="0">
                <a:solidFill>
                  <a:prstClr val="black"/>
                </a:solidFill>
                <a:latin typeface="Cambria" pitchFamily="18" charset="0"/>
              </a:rPr>
              <a:t>:</a:t>
            </a:r>
          </a:p>
          <a:p>
            <a:pPr marL="1485900" indent="-5715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romanLcParenBoth"/>
              <a:defRPr/>
            </a:pPr>
            <a:r>
              <a:rPr lang="ms-MY" sz="2600" dirty="0" smtClean="0">
                <a:solidFill>
                  <a:prstClr val="black"/>
                </a:solidFill>
                <a:latin typeface="Cambria" pitchFamily="18" charset="0"/>
              </a:rPr>
              <a:t>Dijangka </a:t>
            </a:r>
            <a:r>
              <a:rPr lang="ms-MY" sz="2600" dirty="0">
                <a:solidFill>
                  <a:prstClr val="black"/>
                </a:solidFill>
                <a:latin typeface="Cambria" pitchFamily="18" charset="0"/>
              </a:rPr>
              <a:t>akan diselesaikan dalam kitaran operasi </a:t>
            </a:r>
            <a:r>
              <a:rPr lang="ms-MY" sz="2600" dirty="0" smtClean="0">
                <a:solidFill>
                  <a:prstClr val="black"/>
                </a:solidFill>
                <a:latin typeface="Cambria" pitchFamily="18" charset="0"/>
              </a:rPr>
              <a:t>biasa; atau</a:t>
            </a:r>
          </a:p>
          <a:p>
            <a:pPr marL="1485900" indent="-57150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romanLcParenBoth"/>
              <a:defRPr/>
            </a:pPr>
            <a:r>
              <a:rPr lang="ms-MY" sz="2600" dirty="0" smtClean="0">
                <a:solidFill>
                  <a:prstClr val="black"/>
                </a:solidFill>
                <a:latin typeface="Cambria" pitchFamily="18" charset="0"/>
              </a:rPr>
              <a:t>Dijangka </a:t>
            </a:r>
            <a:r>
              <a:rPr lang="ms-MY" sz="2600" dirty="0">
                <a:solidFill>
                  <a:prstClr val="black"/>
                </a:solidFill>
                <a:latin typeface="Cambria" pitchFamily="18" charset="0"/>
              </a:rPr>
              <a:t>akan diselesaikan dalam tempoh </a:t>
            </a:r>
            <a:r>
              <a:rPr lang="ms-MY" sz="2600" dirty="0" smtClean="0">
                <a:solidFill>
                  <a:prstClr val="black"/>
                </a:solidFill>
                <a:latin typeface="Cambria" pitchFamily="18" charset="0"/>
              </a:rPr>
              <a:t>dua belas bulan selepas tarikh pelaporan</a:t>
            </a:r>
            <a:endParaRPr lang="en-US" sz="26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r>
              <a:rPr lang="en-US" sz="3600" b="1" smtClean="0">
                <a:latin typeface="Cambria" pitchFamily="18" charset="0"/>
              </a:rPr>
              <a:t>PENGKELASAN LIABILITI</a:t>
            </a:r>
          </a:p>
        </p:txBody>
      </p:sp>
    </p:spTree>
    <p:extLst>
      <p:ext uri="{BB962C8B-B14F-4D97-AF65-F5344CB8AC3E}">
        <p14:creationId xmlns:p14="http://schemas.microsoft.com/office/powerpoint/2010/main" val="14140595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pPr algn="l"/>
            <a:r>
              <a:rPr lang="en-US" sz="3200" b="1" smtClean="0">
                <a:latin typeface="Cambria" pitchFamily="18" charset="0"/>
              </a:rPr>
              <a:t>Contoh Liabiliti Semasa: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D6C39E-2E73-4ADD-A1AE-F66FC756C34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8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16013" y="2132013"/>
            <a:ext cx="3600450" cy="57626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Akaun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Belum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Bayar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87900" y="2132013"/>
            <a:ext cx="3600450" cy="57626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Hasil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Terdahulu</a:t>
            </a:r>
            <a:endParaRPr lang="en-US" sz="2000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16013" y="2924944"/>
            <a:ext cx="3600450" cy="57626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Pinjaman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Jangka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Pendek</a:t>
            </a:r>
            <a:endParaRPr lang="en-US" sz="2000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87900" y="2924944"/>
            <a:ext cx="3600450" cy="57626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Peruntukan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(</a:t>
            </a:r>
            <a:r>
              <a:rPr lang="en-US" sz="2000" i="1" dirty="0">
                <a:solidFill>
                  <a:prstClr val="white"/>
                </a:solidFill>
                <a:latin typeface="Cambria" pitchFamily="18" charset="0"/>
              </a:rPr>
              <a:t>Provision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16013" y="3728318"/>
            <a:ext cx="3600450" cy="57626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Pelan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Pencen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dan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Ganjaran</a:t>
            </a:r>
            <a:endParaRPr lang="en-US" sz="2000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87900" y="3728318"/>
            <a:ext cx="3600450" cy="57626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Deposit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87675" y="4508922"/>
            <a:ext cx="3600450" cy="57626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Belanja</a:t>
            </a:r>
            <a:r>
              <a:rPr lang="en-US" sz="2000" dirty="0">
                <a:solidFill>
                  <a:prstClr val="white"/>
                </a:solidFill>
                <a:latin typeface="Cambria" pitchFamily="18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Cambria" pitchFamily="18" charset="0"/>
              </a:rPr>
              <a:t>Terakru</a:t>
            </a:r>
            <a:endParaRPr lang="en-US" sz="2000" dirty="0">
              <a:solidFill>
                <a:prstClr val="white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143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50825" y="630238"/>
            <a:ext cx="8229600" cy="1143000"/>
          </a:xfrm>
        </p:spPr>
        <p:txBody>
          <a:bodyPr/>
          <a:lstStyle/>
          <a:p>
            <a:pPr algn="l"/>
            <a:r>
              <a:rPr lang="en-US" sz="3000" b="1" smtClean="0">
                <a:latin typeface="Cambria" pitchFamily="18" charset="0"/>
              </a:rPr>
              <a:t>Akaun Belum Bayar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algn="just">
              <a:buFont typeface="Wingdings" pitchFamily="2" charset="2"/>
              <a:buChar char="q"/>
              <a:defRPr/>
            </a:pP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Merupakan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satu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bentuk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obligasi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yang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terhasil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daripada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pembelian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barangan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atau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perkhidmatan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secara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MY" sz="2400" dirty="0" err="1">
                <a:solidFill>
                  <a:schemeClr val="tx1"/>
                </a:solidFill>
                <a:latin typeface="Cambria" pitchFamily="18" charset="0"/>
              </a:rPr>
              <a:t>kredit</a:t>
            </a:r>
            <a:r>
              <a:rPr lang="en-MY" sz="2400" dirty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2400" dirty="0" err="1">
                <a:solidFill>
                  <a:schemeClr val="tx1"/>
                </a:solidFill>
                <a:latin typeface="Cambria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mbria" pitchFamily="18" charset="0"/>
              </a:rPr>
              <a:t>Perekodan</a:t>
            </a:r>
            <a:r>
              <a:rPr lang="en-US" sz="2400" dirty="0">
                <a:solidFill>
                  <a:schemeClr val="tx1"/>
                </a:solidFill>
                <a:latin typeface="Cambria" pitchFamily="18" charset="0"/>
              </a:rPr>
              <a:t> ABB </a:t>
            </a:r>
          </a:p>
          <a:p>
            <a:pPr lvl="1" algn="just">
              <a:buFont typeface="Arial" pitchFamily="34" charset="0"/>
              <a:buChar char="–"/>
              <a:defRPr/>
            </a:pPr>
            <a:r>
              <a:rPr lang="en-US" sz="2000" dirty="0" smtClean="0">
                <a:latin typeface="Cambria" pitchFamily="18" charset="0"/>
              </a:rPr>
              <a:t>Hospital A </a:t>
            </a:r>
            <a:r>
              <a:rPr lang="en-US" sz="2000" dirty="0" err="1" smtClean="0">
                <a:latin typeface="Cambria" pitchFamily="18" charset="0"/>
              </a:rPr>
              <a:t>mengeluarkan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pesanan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tempatan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bernilai</a:t>
            </a:r>
            <a:r>
              <a:rPr lang="en-US" sz="2000" dirty="0" smtClean="0">
                <a:latin typeface="Cambria" pitchFamily="18" charset="0"/>
              </a:rPr>
              <a:t> RM15,000 </a:t>
            </a:r>
            <a:r>
              <a:rPr lang="en-US" sz="2000" dirty="0" err="1" smtClean="0">
                <a:latin typeface="Cambria" pitchFamily="18" charset="0"/>
              </a:rPr>
              <a:t>untuk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perolehan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bekalan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ubat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pada</a:t>
            </a:r>
            <a:r>
              <a:rPr lang="en-US" sz="2000" dirty="0" smtClean="0">
                <a:latin typeface="Cambria" pitchFamily="18" charset="0"/>
              </a:rPr>
              <a:t> 21 </a:t>
            </a:r>
            <a:r>
              <a:rPr lang="en-US" sz="2000" dirty="0" err="1" smtClean="0">
                <a:latin typeface="Cambria" pitchFamily="18" charset="0"/>
              </a:rPr>
              <a:t>Disember</a:t>
            </a:r>
            <a:r>
              <a:rPr lang="en-US" sz="2000" dirty="0" smtClean="0">
                <a:latin typeface="Cambria" pitchFamily="18" charset="0"/>
              </a:rPr>
              <a:t> 20X5 </a:t>
            </a:r>
            <a:r>
              <a:rPr lang="en-US" sz="2000" dirty="0" err="1" smtClean="0">
                <a:latin typeface="Cambria" pitchFamily="18" charset="0"/>
              </a:rPr>
              <a:t>daripada</a:t>
            </a:r>
            <a:r>
              <a:rPr lang="en-US" sz="2000" dirty="0" smtClean="0">
                <a:latin typeface="Cambria" pitchFamily="18" charset="0"/>
              </a:rPr>
              <a:t> Syarikat Y. </a:t>
            </a:r>
            <a:r>
              <a:rPr lang="en-US" sz="2000" dirty="0" err="1" smtClean="0">
                <a:latin typeface="Cambria" pitchFamily="18" charset="0"/>
              </a:rPr>
              <a:t>Bekalan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diterima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pada</a:t>
            </a:r>
            <a:r>
              <a:rPr lang="en-US" sz="2000" dirty="0" smtClean="0">
                <a:latin typeface="Cambria" pitchFamily="18" charset="0"/>
              </a:rPr>
              <a:t> 30 </a:t>
            </a:r>
            <a:r>
              <a:rPr lang="en-US" sz="2000" dirty="0" err="1" smtClean="0">
                <a:latin typeface="Cambria" pitchFamily="18" charset="0"/>
              </a:rPr>
              <a:t>Disember</a:t>
            </a:r>
            <a:r>
              <a:rPr lang="en-US" sz="2000" dirty="0" smtClean="0">
                <a:latin typeface="Cambria" pitchFamily="18" charset="0"/>
              </a:rPr>
              <a:t> 20X5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pembayaran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hanya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dibuat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kepada</a:t>
            </a:r>
            <a:r>
              <a:rPr lang="en-US" sz="2000" dirty="0" smtClean="0">
                <a:latin typeface="Cambria" pitchFamily="18" charset="0"/>
              </a:rPr>
              <a:t> Syarikat Y </a:t>
            </a:r>
            <a:r>
              <a:rPr lang="en-US" sz="2000" dirty="0" err="1" smtClean="0">
                <a:latin typeface="Cambria" pitchFamily="18" charset="0"/>
              </a:rPr>
              <a:t>pada</a:t>
            </a:r>
            <a:r>
              <a:rPr lang="en-US" sz="2000" dirty="0" smtClean="0">
                <a:latin typeface="Cambria" pitchFamily="18" charset="0"/>
              </a:rPr>
              <a:t> 16 </a:t>
            </a:r>
            <a:r>
              <a:rPr lang="en-US" sz="2000" dirty="0" err="1" smtClean="0">
                <a:latin typeface="Cambria" pitchFamily="18" charset="0"/>
              </a:rPr>
              <a:t>Januari</a:t>
            </a:r>
            <a:r>
              <a:rPr lang="en-US" sz="2000" dirty="0" smtClean="0">
                <a:latin typeface="Cambria" pitchFamily="18" charset="0"/>
              </a:rPr>
              <a:t> 20X6.</a:t>
            </a:r>
            <a:endParaRPr lang="en-MY" sz="2000" dirty="0" smtClean="0">
              <a:latin typeface="Cambria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D7B9A1-1247-4EFF-922C-8F4DA57EBEF4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>
                <a:defRPr/>
              </a:pPr>
              <a:t>9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088" y="4149725"/>
          <a:ext cx="7705725" cy="108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218"/>
                <a:gridCol w="739600"/>
                <a:gridCol w="4624122"/>
                <a:gridCol w="1405785"/>
              </a:tblGrid>
              <a:tr h="576580">
                <a:tc rowSpan="2"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30 Dis 20X5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Bekalan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ubat-ubatan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15,000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508">
                <a:tc v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Cambria" pitchFamily="18" charset="0"/>
                        </a:rPr>
                        <a:t>Kt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itchFamily="18" charset="0"/>
                        </a:rPr>
                        <a:t>     ABB – Syarikat Y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mbria" pitchFamily="18" charset="0"/>
                        </a:rPr>
                        <a:t>15,000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088" y="5373688"/>
          <a:ext cx="7705725" cy="1081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218"/>
                <a:gridCol w="739600"/>
                <a:gridCol w="4624122"/>
                <a:gridCol w="1405785"/>
              </a:tblGrid>
              <a:tr h="576580">
                <a:tc rowSpan="2"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16 Jan 20X6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ABB – Syarikat Y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15,000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507">
                <a:tc vMerge="1">
                  <a:txBody>
                    <a:bodyPr/>
                    <a:lstStyle/>
                    <a:p>
                      <a:pPr algn="r"/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33" marR="91433" marT="45706" marB="4570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Cambria" pitchFamily="18" charset="0"/>
                        </a:rPr>
                        <a:t>Kt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itchFamily="18" charset="0"/>
                        </a:rPr>
                        <a:t>     </a:t>
                      </a:r>
                      <a:r>
                        <a:rPr lang="en-US" sz="2000" dirty="0" err="1" smtClean="0">
                          <a:latin typeface="Cambria" pitchFamily="18" charset="0"/>
                        </a:rPr>
                        <a:t>Tunai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mbria" pitchFamily="18" charset="0"/>
                        </a:rPr>
                        <a:t>15,000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marL="91444" marR="91444" marT="45747" marB="4574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273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NcTihZCUUWrY0mLKl92x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PNRCRmc0KLT7lqH6nT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EVEk.nFE6wNPJu4Ib_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PNRCRmc0KLT7lqH6nTV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EVEk.nFE6wNPJu4Ib_ow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743</Words>
  <Application>Microsoft Office PowerPoint</Application>
  <PresentationFormat>On-screen Show (4:3)</PresentationFormat>
  <Paragraphs>202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Aharoni</vt:lpstr>
      <vt:lpstr>Arial</vt:lpstr>
      <vt:lpstr>Arial Black</vt:lpstr>
      <vt:lpstr>Calibri</vt:lpstr>
      <vt:lpstr>Cambria</vt:lpstr>
      <vt:lpstr>Chaparral Pro</vt:lpstr>
      <vt:lpstr>Constantia</vt:lpstr>
      <vt:lpstr>Times New Roman</vt:lpstr>
      <vt:lpstr>Wingdings</vt:lpstr>
      <vt:lpstr>1_Office Theme</vt:lpstr>
      <vt:lpstr>2_Office Theme</vt:lpstr>
      <vt:lpstr>PowerPoint Presentation</vt:lpstr>
      <vt:lpstr>KANDUNGAN</vt:lpstr>
      <vt:lpstr>OBJEKTIF TAKLIMAT</vt:lpstr>
      <vt:lpstr>DEFINISI LIABILITI</vt:lpstr>
      <vt:lpstr>APA ITU LIABILITI?</vt:lpstr>
      <vt:lpstr>CIRI-CIRI LIABILITI</vt:lpstr>
      <vt:lpstr>PENGKELASAN LIABILITI</vt:lpstr>
      <vt:lpstr>Contoh Liabiliti Semasa:</vt:lpstr>
      <vt:lpstr>Akaun Belum Bayar</vt:lpstr>
      <vt:lpstr>Hasil Terdahulu</vt:lpstr>
      <vt:lpstr>Hasil Terdahulu (samb..)</vt:lpstr>
      <vt:lpstr>Belanja Terakru</vt:lpstr>
      <vt:lpstr>Belanja Terakru (samb..)</vt:lpstr>
      <vt:lpstr>PENGKELASAN LIABILITI</vt:lpstr>
      <vt:lpstr>Contoh Liabiliti Bukan Semasa: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Khairudin Bin Ali</cp:lastModifiedBy>
  <cp:revision>11</cp:revision>
  <dcterms:created xsi:type="dcterms:W3CDTF">2013-05-09T07:03:18Z</dcterms:created>
  <dcterms:modified xsi:type="dcterms:W3CDTF">2015-10-26T04:41:02Z</dcterms:modified>
</cp:coreProperties>
</file>