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handoutMasterIdLst>
    <p:handoutMasterId r:id="rId29"/>
  </p:handoutMasterIdLst>
  <p:sldIdLst>
    <p:sldId id="256" r:id="rId2"/>
    <p:sldId id="273" r:id="rId3"/>
    <p:sldId id="272" r:id="rId4"/>
    <p:sldId id="274" r:id="rId5"/>
    <p:sldId id="275" r:id="rId6"/>
    <p:sldId id="258" r:id="rId7"/>
    <p:sldId id="276" r:id="rId8"/>
    <p:sldId id="263" r:id="rId9"/>
    <p:sldId id="288" r:id="rId10"/>
    <p:sldId id="289" r:id="rId11"/>
    <p:sldId id="290" r:id="rId12"/>
    <p:sldId id="291" r:id="rId13"/>
    <p:sldId id="292" r:id="rId14"/>
    <p:sldId id="277" r:id="rId15"/>
    <p:sldId id="278" r:id="rId16"/>
    <p:sldId id="279" r:id="rId17"/>
    <p:sldId id="280" r:id="rId18"/>
    <p:sldId id="281" r:id="rId19"/>
    <p:sldId id="282" r:id="rId20"/>
    <p:sldId id="286" r:id="rId21"/>
    <p:sldId id="287" r:id="rId22"/>
    <p:sldId id="270" r:id="rId23"/>
    <p:sldId id="293" r:id="rId24"/>
    <p:sldId id="298" r:id="rId25"/>
    <p:sldId id="297" r:id="rId26"/>
    <p:sldId id="299" r:id="rId27"/>
    <p:sldId id="271" r:id="rId28"/>
  </p:sldIdLst>
  <p:sldSz cx="9144000" cy="6858000" type="screen4x3"/>
  <p:notesSz cx="7004050" cy="92900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614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7163" y="0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3325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7163" y="8823325"/>
            <a:ext cx="30353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04" tIns="46552" rIns="93104" bIns="46552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BA459A80-1CE1-46B0-BAB3-7C9925FF79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02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ms-MY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ms-MY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ms-MY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ms-MY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ms-MY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ms-MY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ms-MY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ms-MY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ms-MY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ms-MY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ms-MY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ms-MY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ms-MY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ms-MY"/>
            </a:p>
          </p:txBody>
        </p:sp>
      </p:grpSp>
      <p:sp>
        <p:nvSpPr>
          <p:cNvPr id="68647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8648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EC9A65E-2048-42AB-BB21-B8EBB71E7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DF40F-2108-42C3-A4EE-84050B911C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2A2C3-701D-4333-A4E7-45CBE379A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93A02-38A5-4A5A-B687-52DAF6A06B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E97B4-39C5-49B9-BAD8-C534B9213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85C22-52AA-418E-A1D2-2AF386690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77BBD-68B7-4A1E-B627-E7E9653CA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943DD-C115-451C-A66B-5A7B18286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A66148-3644-4EB9-B4DB-597003EC9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958EB-7F82-481E-8709-C6C2ED129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8F451C-EE53-4385-A477-87D2A5F4F2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67587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/>
            </a:p>
          </p:txBody>
        </p:sp>
        <p:sp>
          <p:nvSpPr>
            <p:cNvPr id="67588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/>
            </a:p>
          </p:txBody>
        </p:sp>
        <p:sp>
          <p:nvSpPr>
            <p:cNvPr id="67589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/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67591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67592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67593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67594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67595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67596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67597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67598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67599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67600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67601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67602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  <p:sp>
            <p:nvSpPr>
              <p:cNvPr id="67603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MY"/>
              </a:p>
            </p:txBody>
          </p:sp>
        </p:grpSp>
        <p:sp>
          <p:nvSpPr>
            <p:cNvPr id="67604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/>
            </a:p>
          </p:txBody>
        </p:sp>
        <p:sp>
          <p:nvSpPr>
            <p:cNvPr id="67605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/>
            </a:p>
          </p:txBody>
        </p:sp>
        <p:sp>
          <p:nvSpPr>
            <p:cNvPr id="67606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/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9 w 717"/>
                <a:gd name="T1" fmla="*/ 845 h 845"/>
                <a:gd name="T2" fmla="*/ 719 w 717"/>
                <a:gd name="T3" fmla="*/ 821 h 845"/>
                <a:gd name="T4" fmla="*/ 576 w 717"/>
                <a:gd name="T5" fmla="*/ 605 h 845"/>
                <a:gd name="T6" fmla="*/ 407 w 717"/>
                <a:gd name="T7" fmla="*/ 396 h 845"/>
                <a:gd name="T8" fmla="*/ 222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0 w 717"/>
                <a:gd name="T15" fmla="*/ 198 h 845"/>
                <a:gd name="T16" fmla="*/ 401 w 717"/>
                <a:gd name="T17" fmla="*/ 408 h 845"/>
                <a:gd name="T18" fmla="*/ 570 w 717"/>
                <a:gd name="T19" fmla="*/ 623 h 845"/>
                <a:gd name="T20" fmla="*/ 719 w 717"/>
                <a:gd name="T21" fmla="*/ 845 h 845"/>
                <a:gd name="T22" fmla="*/ 719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ms-MY"/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8 w 407"/>
                <a:gd name="T1" fmla="*/ 414 h 414"/>
                <a:gd name="T2" fmla="*/ 408 w 407"/>
                <a:gd name="T3" fmla="*/ 396 h 414"/>
                <a:gd name="T4" fmla="*/ 223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7 w 407"/>
                <a:gd name="T13" fmla="*/ 204 h 414"/>
                <a:gd name="T14" fmla="*/ 408 w 407"/>
                <a:gd name="T15" fmla="*/ 414 h 414"/>
                <a:gd name="T16" fmla="*/ 408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ms-MY"/>
            </a:p>
          </p:txBody>
        </p:sp>
        <p:sp>
          <p:nvSpPr>
            <p:cNvPr id="67609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MY"/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8 w 586"/>
                <a:gd name="T1" fmla="*/ 0 h 599"/>
                <a:gd name="T2" fmla="*/ 570 w 586"/>
                <a:gd name="T3" fmla="*/ 0 h 599"/>
                <a:gd name="T4" fmla="*/ 408 w 586"/>
                <a:gd name="T5" fmla="*/ 132 h 599"/>
                <a:gd name="T6" fmla="*/ 258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8 w 586"/>
                <a:gd name="T17" fmla="*/ 282 h 599"/>
                <a:gd name="T18" fmla="*/ 414 w 586"/>
                <a:gd name="T19" fmla="*/ 138 h 599"/>
                <a:gd name="T20" fmla="*/ 588 w 586"/>
                <a:gd name="T21" fmla="*/ 0 h 599"/>
                <a:gd name="T22" fmla="*/ 588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ms-MY"/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0 w 269"/>
                <a:gd name="T1" fmla="*/ 0 h 252"/>
                <a:gd name="T2" fmla="*/ 252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0 w 269"/>
                <a:gd name="T15" fmla="*/ 0 h 252"/>
                <a:gd name="T16" fmla="*/ 270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ms-MY"/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ms-MY"/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ms-MY"/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ms-MY"/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ms-MY"/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ms-MY"/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ms-MY"/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ms-MY"/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ms-MY"/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ms-MY"/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ms-MY"/>
            </a:p>
          </p:txBody>
        </p:sp>
      </p:grpSp>
      <p:sp>
        <p:nvSpPr>
          <p:cNvPr id="67623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624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625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626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6AD561B-125B-40F4-9B1A-7E584CA6A2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762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676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7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7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7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3" grpId="0"/>
      <p:bldP spid="67627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6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6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76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6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6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76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6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6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76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6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6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76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6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6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6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76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6800" y="1524000"/>
            <a:ext cx="7162800" cy="14478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2060"/>
                </a:solidFill>
              </a:rPr>
              <a:t>ELAUN LEBIH MASA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886200"/>
            <a:ext cx="7467600" cy="19621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err="1" smtClean="0"/>
              <a:t>Norhamimah</a:t>
            </a:r>
            <a:r>
              <a:rPr lang="en-US" sz="2800" dirty="0" smtClean="0"/>
              <a:t> </a:t>
            </a:r>
            <a:r>
              <a:rPr lang="en-US" sz="2800" dirty="0" err="1" smtClean="0"/>
              <a:t>Anida</a:t>
            </a:r>
            <a:r>
              <a:rPr lang="en-US" sz="2800" dirty="0" smtClean="0"/>
              <a:t> </a:t>
            </a:r>
            <a:r>
              <a:rPr lang="en-US" sz="2800" dirty="0" err="1" smtClean="0"/>
              <a:t>Binti</a:t>
            </a:r>
            <a:r>
              <a:rPr lang="en-US" sz="2800" dirty="0" smtClean="0"/>
              <a:t> </a:t>
            </a:r>
            <a:r>
              <a:rPr lang="en-US" sz="2800" dirty="0" err="1" smtClean="0"/>
              <a:t>Taufik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 smtClean="0"/>
              <a:t>Unit </a:t>
            </a:r>
            <a:r>
              <a:rPr lang="en-US" sz="2800" dirty="0" err="1" smtClean="0"/>
              <a:t>Pengurusan</a:t>
            </a:r>
            <a:r>
              <a:rPr lang="en-US" sz="2800" dirty="0" smtClean="0"/>
              <a:t> Dana </a:t>
            </a:r>
            <a:r>
              <a:rPr lang="en-US" sz="2800" dirty="0" smtClean="0"/>
              <a:t>JANM </a:t>
            </a:r>
            <a:r>
              <a:rPr lang="en-US" sz="2800" dirty="0" smtClean="0"/>
              <a:t>Terengganu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3600" b="1" dirty="0" smtClean="0">
                <a:solidFill>
                  <a:srgbClr val="002060"/>
                </a:solidFill>
              </a:rPr>
              <a:t>BAYARAN LEBIH MASA DAN ELAUN-ELAUN </a:t>
            </a:r>
            <a:r>
              <a:rPr lang="fi-FI" sz="3600" b="1" dirty="0" smtClean="0">
                <a:solidFill>
                  <a:srgbClr val="002060"/>
                </a:solidFill>
              </a:rPr>
              <a:t>KERANA MENJALANKAN TUGAS RASMI DI</a:t>
            </a:r>
            <a:br>
              <a:rPr lang="fi-FI" sz="3600" b="1" dirty="0" smtClean="0">
                <a:solidFill>
                  <a:srgbClr val="002060"/>
                </a:solidFill>
              </a:rPr>
            </a:br>
            <a:r>
              <a:rPr lang="ms-MY" sz="3600" b="1" dirty="0" smtClean="0">
                <a:solidFill>
                  <a:srgbClr val="002060"/>
                </a:solidFill>
              </a:rPr>
              <a:t>LUAR KAWASAN IBU PEJABAT</a:t>
            </a:r>
            <a:r>
              <a:rPr lang="ms-MY" b="1" dirty="0" smtClean="0"/>
              <a:t/>
            </a:r>
            <a:br>
              <a:rPr lang="ms-MY" b="1" dirty="0" smtClean="0"/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7275"/>
            <a:ext cx="8229600" cy="4530725"/>
          </a:xfrm>
        </p:spPr>
        <p:txBody>
          <a:bodyPr/>
          <a:lstStyle/>
          <a:p>
            <a:r>
              <a:rPr lang="ms-MY" sz="2800" b="1" dirty="0" smtClean="0"/>
              <a:t>Pegawai berkelayakan adalah boleh menuntut Bayaran Lebih Masa bersekali dengan elaun-elaun kerana menjalankan tugas rasmi di luar kawasan Ibu Pejabat, seperti Elaun Harian, Elaun </a:t>
            </a:r>
            <a:r>
              <a:rPr lang="fi-FI" sz="2800" b="1" dirty="0" smtClean="0"/>
              <a:t>Makan, Elaun Lojing, Elaun Perjalanan Kenderaan dan </a:t>
            </a:r>
            <a:r>
              <a:rPr lang="ms-MY" sz="2800" b="1" dirty="0" smtClean="0"/>
              <a:t>sebagainya.</a:t>
            </a:r>
          </a:p>
          <a:p>
            <a:r>
              <a:rPr lang="ms-MY" sz="2800" b="1" dirty="0" smtClean="0"/>
              <a:t>Dengan tertakluk kepada peraturan dan syarat yang ditetapkan.</a:t>
            </a:r>
            <a:endParaRPr lang="ms-MY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4000" b="1" dirty="0" smtClean="0">
                <a:solidFill>
                  <a:srgbClr val="002060"/>
                </a:solidFill>
              </a:rPr>
              <a:t>CUTI GANTIAN</a:t>
            </a:r>
            <a:endParaRPr lang="ms-MY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/>
          <a:lstStyle/>
          <a:p>
            <a:r>
              <a:rPr lang="ms-MY" b="1" dirty="0" smtClean="0"/>
              <a:t>Seseorang pegawai yang tidak berkelayakan mendapat bayaran kerana bekerja lebih masa atau sebarang bayaran </a:t>
            </a:r>
            <a:r>
              <a:rPr lang="it-IT" b="1" dirty="0" smtClean="0"/>
              <a:t>khas lain boleh diberi cuti gantian kerana di panggil </a:t>
            </a:r>
            <a:r>
              <a:rPr lang="ms-MY" b="1" dirty="0" smtClean="0"/>
              <a:t>bertugas lebih masa pada hari bekerja biasa, hari kelepasan </a:t>
            </a:r>
            <a:r>
              <a:rPr lang="fi-FI" b="1" dirty="0" smtClean="0"/>
              <a:t>am atau hari rehat mingguan.</a:t>
            </a:r>
          </a:p>
          <a:p>
            <a:pPr>
              <a:buNone/>
            </a:pPr>
            <a:r>
              <a:rPr lang="en-US" dirty="0" smtClean="0"/>
              <a:t>                                   </a:t>
            </a:r>
            <a:r>
              <a:rPr lang="en-US" dirty="0" err="1" smtClean="0"/>
              <a:t>bersambung</a:t>
            </a:r>
            <a:r>
              <a:rPr lang="en-US" dirty="0" smtClean="0"/>
              <a:t>….</a:t>
            </a:r>
            <a:endParaRPr lang="fi-FI" b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b="1" dirty="0" smtClean="0">
                <a:solidFill>
                  <a:srgbClr val="002060"/>
                </a:solidFill>
              </a:rPr>
              <a:t>CUTI GANTIAN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b="1" dirty="0" smtClean="0"/>
              <a:t>Cuti gantian hendaklah sama banyak dengan masa yang </a:t>
            </a:r>
            <a:r>
              <a:rPr lang="pt-BR" b="1" dirty="0" smtClean="0"/>
              <a:t>dipanggil bertugas lebih masa itu.</a:t>
            </a:r>
          </a:p>
          <a:p>
            <a:r>
              <a:rPr lang="ms-MY" b="1" dirty="0" smtClean="0"/>
              <a:t>Satu hari Cuti Gantian hendaklah bersamaan 9 jam kerja lebih masa, sama ada diberi pada hari bekerja penuh atau pada hari bekerja separuh.</a:t>
            </a:r>
            <a:endParaRPr lang="ms-MY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4000" b="1" dirty="0" smtClean="0">
                <a:solidFill>
                  <a:srgbClr val="002060"/>
                </a:solidFill>
              </a:rPr>
              <a:t>MASA DALAM PERJALANAN</a:t>
            </a:r>
            <a:endParaRPr lang="ms-MY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sz="2800" b="1" dirty="0" smtClean="0"/>
              <a:t>Seseorang </a:t>
            </a:r>
            <a:r>
              <a:rPr lang="nn-NO" sz="2800" b="1" dirty="0" smtClean="0">
                <a:solidFill>
                  <a:srgbClr val="FF0000"/>
                </a:solidFill>
              </a:rPr>
              <a:t>pemandu</a:t>
            </a:r>
            <a:r>
              <a:rPr lang="nn-NO" sz="2800" b="1" dirty="0" smtClean="0"/>
              <a:t> yang diarah Bekerja Lebih Masa di luar </a:t>
            </a:r>
            <a:r>
              <a:rPr lang="ms-MY" sz="2800" b="1" dirty="0" smtClean="0"/>
              <a:t>kawasan pejabat adalah layak menuntut bayaran Lebih Masa </a:t>
            </a:r>
            <a:r>
              <a:rPr lang="fi-FI" sz="2800" b="1" dirty="0" smtClean="0"/>
              <a:t>termasuk masa perjalanan kerana tugas memandu adalah </a:t>
            </a:r>
            <a:r>
              <a:rPr lang="ms-MY" sz="2800" b="1" dirty="0" smtClean="0"/>
              <a:t>tugas hakiki pemandu bekenaan.</a:t>
            </a:r>
          </a:p>
          <a:p>
            <a:pPr>
              <a:buNone/>
            </a:pPr>
            <a:r>
              <a:rPr lang="en-US" sz="2800" dirty="0" smtClean="0"/>
              <a:t>                                     </a:t>
            </a:r>
            <a:r>
              <a:rPr lang="en-US" sz="2800" dirty="0" err="1" smtClean="0"/>
              <a:t>bersambung</a:t>
            </a:r>
            <a:r>
              <a:rPr lang="en-US" sz="2800" dirty="0" smtClean="0"/>
              <a:t>…..</a:t>
            </a:r>
            <a:endParaRPr lang="ms-MY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b="1" dirty="0" smtClean="0">
                <a:solidFill>
                  <a:srgbClr val="002060"/>
                </a:solidFill>
              </a:rPr>
              <a:t>MASA DALAM PERJALANAN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30725"/>
          </a:xfrm>
        </p:spPr>
        <p:txBody>
          <a:bodyPr/>
          <a:lstStyle/>
          <a:p>
            <a:pPr algn="just"/>
            <a:r>
              <a:rPr lang="ms-MY" sz="2800" b="1" dirty="0" smtClean="0"/>
              <a:t>Bagi seseorang </a:t>
            </a:r>
            <a:r>
              <a:rPr lang="ms-MY" sz="2800" b="1" dirty="0" smtClean="0">
                <a:solidFill>
                  <a:srgbClr val="FF0000"/>
                </a:solidFill>
              </a:rPr>
              <a:t>pegawai selain daripada Pemandu</a:t>
            </a:r>
            <a:r>
              <a:rPr lang="ms-MY" sz="2800" b="1" dirty="0" smtClean="0"/>
              <a:t>, masa perjalanan di luar masa Kerja boleh dikira sebagai Kerja Lebih Masa jika tempoh waktu bertugas di luar kawasan pejabat itu adalah kurang daripada tempoh 24 jam. </a:t>
            </a:r>
          </a:p>
          <a:p>
            <a:pPr algn="just"/>
            <a:r>
              <a:rPr lang="ms-MY" sz="2800" b="1" dirty="0" smtClean="0"/>
              <a:t>Jika tempoh tersebut melebihi 24 jam, maka seseorang pegawai tersebut adalah tidak layak dibayar bayaran Lebih Masa bagi masa dalam perjalanan.</a:t>
            </a:r>
            <a:endParaRPr lang="ms-MY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2060"/>
                </a:solidFill>
              </a:rPr>
              <a:t>TUNTUTAN LEBIH MASA PEMANDU</a:t>
            </a:r>
            <a:endParaRPr lang="ms-MY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sz="2800" b="1" dirty="0" smtClean="0"/>
              <a:t>Seseorang Pemandu tidak layak menuntut Bayaran Lebih </a:t>
            </a:r>
            <a:r>
              <a:rPr lang="sv-SE" sz="2800" b="1" dirty="0" smtClean="0"/>
              <a:t>Masa sekiranya menjalankan tugas yang tidak berkaitan </a:t>
            </a:r>
            <a:r>
              <a:rPr lang="ms-MY" sz="2800" b="1" dirty="0" smtClean="0"/>
              <a:t>dengan tugas rasmi jabatan atau tugas rasmi pegawai yang dibawanya.</a:t>
            </a:r>
          </a:p>
          <a:p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                                       </a:t>
            </a:r>
            <a:r>
              <a:rPr lang="en-US" sz="2800" b="1" dirty="0" err="1" smtClean="0"/>
              <a:t>bersambung</a:t>
            </a:r>
            <a:r>
              <a:rPr lang="en-US" sz="2800" b="1" dirty="0" smtClean="0"/>
              <a:t>….</a:t>
            </a:r>
            <a:endParaRPr lang="ms-MY" sz="2800" b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TUNTUTAN LEBIH MASA PEMANDU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r>
              <a:rPr lang="ms-MY" sz="2800" b="1" dirty="0" smtClean="0"/>
              <a:t>Masa menunggu di luar Masa kerja bagi seseorang Pemandu </a:t>
            </a:r>
            <a:r>
              <a:rPr lang="fi-FI" sz="2800" b="1" dirty="0" smtClean="0"/>
              <a:t>kerana menjalankan tugas rasmi jabatannya atau tugas </a:t>
            </a:r>
            <a:r>
              <a:rPr lang="ms-MY" sz="2800" b="1" dirty="0" smtClean="0"/>
              <a:t>rasmi pegawai yang dibawanya adalah dikira sebagai Kerja Lebih Masa. Walaubagaimana pun Ketua Jabatan hendaklah memastikan bahawa tempoh menunggu itu adalah munasabah.</a:t>
            </a:r>
          </a:p>
          <a:p>
            <a:endParaRPr lang="en-US" sz="2800" b="1" dirty="0" smtClean="0"/>
          </a:p>
          <a:p>
            <a:pPr>
              <a:buNone/>
            </a:pPr>
            <a:r>
              <a:rPr lang="en-US" sz="2800" b="1" dirty="0" smtClean="0"/>
              <a:t>                                       </a:t>
            </a:r>
            <a:r>
              <a:rPr lang="en-US" sz="2800" b="1" dirty="0" err="1" smtClean="0"/>
              <a:t>bersambung</a:t>
            </a:r>
            <a:r>
              <a:rPr lang="en-US" sz="2800" b="1" dirty="0" smtClean="0"/>
              <a:t>….</a:t>
            </a:r>
            <a:endParaRPr lang="ms-MY" sz="2800" b="1" dirty="0" smtClean="0"/>
          </a:p>
          <a:p>
            <a:pPr>
              <a:buNone/>
            </a:pPr>
            <a:endParaRPr lang="ms-MY" sz="2800" dirty="0" smtClean="0"/>
          </a:p>
          <a:p>
            <a:endParaRPr lang="ms-MY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TUNTUTAN LEBIH MASA PEMANDU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b="1" dirty="0" smtClean="0"/>
              <a:t>Seseorang pemandu tidak layak menuntut bayaran Lebih Masa bagi masa perjalanannya dari rumah ke pejabat atau </a:t>
            </a:r>
            <a:r>
              <a:rPr lang="sv-SE" b="1" dirty="0" smtClean="0"/>
              <a:t>ke tempat melapor diri untuk bertugas dan sebaliknya.</a:t>
            </a:r>
          </a:p>
          <a:p>
            <a:pPr>
              <a:buNone/>
            </a:pPr>
            <a:endParaRPr lang="sv-SE" b="1" dirty="0" smtClean="0"/>
          </a:p>
          <a:p>
            <a:pPr>
              <a:buNone/>
            </a:pPr>
            <a:r>
              <a:rPr lang="en-US" dirty="0" smtClean="0"/>
              <a:t>                                  </a:t>
            </a:r>
            <a:r>
              <a:rPr lang="en-US" dirty="0" err="1" smtClean="0"/>
              <a:t>bersambung</a:t>
            </a:r>
            <a:r>
              <a:rPr lang="en-US" dirty="0" smtClean="0"/>
              <a:t>….</a:t>
            </a:r>
            <a:endParaRPr lang="sv-SE" b="1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TUNTUTAN LEBIH MASA PEMANDU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b="1" dirty="0" smtClean="0"/>
              <a:t>Pemandu layak menuntut bayaran Lebih Masa bagi masa perjalanannya dari rumah pegawai ke pejabat atau</a:t>
            </a:r>
          </a:p>
          <a:p>
            <a:pPr>
              <a:buNone/>
            </a:pPr>
            <a:r>
              <a:rPr lang="ms-MY" b="1" dirty="0" smtClean="0"/>
              <a:t>   sebaliknya.</a:t>
            </a:r>
            <a:endParaRPr lang="ms-MY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KERJA LEBIH MASA</a:t>
            </a:r>
            <a:endParaRPr lang="ms-MY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pPr algn="ctr">
              <a:buNone/>
            </a:pPr>
            <a:r>
              <a:rPr lang="ms-MY" sz="2800" b="1" dirty="0" smtClean="0"/>
              <a:t>Sebarang tugas rasmi yang dilakukan di  </a:t>
            </a:r>
          </a:p>
          <a:p>
            <a:pPr algn="ctr">
              <a:buNone/>
            </a:pPr>
            <a:r>
              <a:rPr lang="ms-MY" sz="2800" b="1" dirty="0" smtClean="0"/>
              <a:t>luar giliran tugas biasa</a:t>
            </a:r>
          </a:p>
          <a:p>
            <a:pPr>
              <a:buNone/>
            </a:pPr>
            <a:endParaRPr lang="ms-MY" sz="2800" b="1" dirty="0" smtClean="0"/>
          </a:p>
          <a:p>
            <a:pPr algn="ctr">
              <a:buNone/>
            </a:pPr>
            <a:r>
              <a:rPr lang="ms-MY" sz="2400" b="1" dirty="0" smtClean="0">
                <a:solidFill>
                  <a:srgbClr val="FF0000"/>
                </a:solidFill>
              </a:rPr>
              <a:t>Mengikut Bab G perenggan 17</a:t>
            </a:r>
          </a:p>
          <a:p>
            <a:pPr algn="ctr">
              <a:buNone/>
            </a:pPr>
            <a:endParaRPr lang="ms-MY" sz="2400" b="1" dirty="0" smtClean="0"/>
          </a:p>
          <a:p>
            <a:pPr algn="ctr">
              <a:buNone/>
            </a:pPr>
            <a:r>
              <a:rPr lang="ms-MY" sz="2400" b="1" dirty="0" smtClean="0"/>
              <a:t>Seseorang Ketua Pejabat atau Jabatan </a:t>
            </a:r>
          </a:p>
          <a:p>
            <a:pPr algn="ctr">
              <a:buNone/>
            </a:pPr>
            <a:r>
              <a:rPr lang="ms-MY" sz="2400" b="1" dirty="0" smtClean="0"/>
              <a:t>boleh menghendaki mana-mana </a:t>
            </a:r>
          </a:p>
          <a:p>
            <a:pPr algn="ctr">
              <a:buNone/>
            </a:pPr>
            <a:r>
              <a:rPr lang="ms-MY" sz="2400" b="1" dirty="0" smtClean="0"/>
              <a:t>pegawainya bertugas di luar masa yang ditetapkan bila pada pandangannya ini adalah untuk kepentingan awam atau perkhidmatan. </a:t>
            </a:r>
            <a:endParaRPr lang="ms-MY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4000" b="1" dirty="0" smtClean="0">
                <a:solidFill>
                  <a:srgbClr val="002060"/>
                </a:solidFill>
              </a:rPr>
              <a:t>BAYARAN LEBIH MASA SEBENAR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ms-MY" b="1" dirty="0" smtClean="0"/>
              <a:t>Bayaran Lebih Masa dibayar berdasarkan Masa kerja Lebih Masa yang sebenar telah dilakukan oleh seseorang pegawai tidak termasuk masa tidak menjalankan tugas seperti rehat,makan dan masa sembahyang.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                               </a:t>
            </a:r>
            <a:r>
              <a:rPr lang="en-US" b="1" dirty="0" err="1" smtClean="0"/>
              <a:t>bersambung</a:t>
            </a:r>
            <a:r>
              <a:rPr lang="en-US" b="1" dirty="0" smtClean="0"/>
              <a:t>…</a:t>
            </a:r>
            <a:endParaRPr lang="ms-MY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b="1" dirty="0" smtClean="0">
                <a:solidFill>
                  <a:srgbClr val="002060"/>
                </a:solidFill>
              </a:rPr>
              <a:t>BAYARAN LEBIH MASA SEBENAR</a:t>
            </a: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s-MY" b="1" dirty="0" smtClean="0"/>
              <a:t>Masa Rehat bagi seseorang pegawai yang menjalankan tugas pada Masa Rehat hendaklah diganti pada hari yang sama.</a:t>
            </a:r>
          </a:p>
          <a:p>
            <a:r>
              <a:rPr lang="ms-MY" b="1" dirty="0" smtClean="0"/>
              <a:t>Sekiranya masa Rehat tersebut tidak dapat diganti pada hari </a:t>
            </a:r>
            <a:r>
              <a:rPr lang="sv-SE" b="1" dirty="0" smtClean="0"/>
              <a:t>yang sama, pegawai boleh dibayar Bayaran Lebih Masa.</a:t>
            </a:r>
            <a:endParaRPr lang="ms-MY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PERUNTUKAN </a:t>
            </a:r>
            <a:br>
              <a:rPr lang="en-US" sz="4000" dirty="0" smtClean="0"/>
            </a:br>
            <a:r>
              <a:rPr lang="en-US" sz="4000" dirty="0" smtClean="0"/>
              <a:t>ELAUN LEBIH MASA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828800"/>
            <a:ext cx="80772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Perintah</a:t>
            </a:r>
            <a:r>
              <a:rPr lang="en-US" sz="2000" dirty="0" smtClean="0"/>
              <a:t> Am </a:t>
            </a:r>
            <a:r>
              <a:rPr lang="en-US" sz="2000" dirty="0" err="1" smtClean="0"/>
              <a:t>Bab</a:t>
            </a:r>
            <a:r>
              <a:rPr lang="en-US" sz="2000" dirty="0" smtClean="0"/>
              <a:t> G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Perintah</a:t>
            </a:r>
            <a:r>
              <a:rPr lang="en-US" sz="2000" dirty="0" smtClean="0"/>
              <a:t> Am 40, </a:t>
            </a:r>
            <a:r>
              <a:rPr lang="en-US" sz="2000" dirty="0" err="1" smtClean="0"/>
              <a:t>Bab</a:t>
            </a:r>
            <a:r>
              <a:rPr lang="en-US" sz="2000" dirty="0" smtClean="0"/>
              <a:t> C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Pekeliling</a:t>
            </a:r>
            <a:r>
              <a:rPr lang="en-US" sz="2000" dirty="0" smtClean="0"/>
              <a:t> </a:t>
            </a:r>
            <a:r>
              <a:rPr lang="en-US" sz="2000" dirty="0" err="1" smtClean="0"/>
              <a:t>Perkhidmatan</a:t>
            </a:r>
            <a:r>
              <a:rPr lang="en-US" sz="2000" dirty="0" smtClean="0"/>
              <a:t> 2/1968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Pekeliling</a:t>
            </a:r>
            <a:r>
              <a:rPr lang="en-US" sz="2000" dirty="0" smtClean="0"/>
              <a:t> </a:t>
            </a:r>
            <a:r>
              <a:rPr lang="en-US" sz="2000" dirty="0" err="1" smtClean="0"/>
              <a:t>Perkhidmatan</a:t>
            </a:r>
            <a:r>
              <a:rPr lang="en-US" sz="2000" dirty="0" smtClean="0"/>
              <a:t> 16/1975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Pekeliling</a:t>
            </a:r>
            <a:r>
              <a:rPr lang="en-US" sz="2000" dirty="0" smtClean="0"/>
              <a:t> </a:t>
            </a:r>
            <a:r>
              <a:rPr lang="en-US" sz="2000" dirty="0" err="1" smtClean="0"/>
              <a:t>Perkhidmatan</a:t>
            </a:r>
            <a:r>
              <a:rPr lang="en-US" sz="2000" dirty="0" smtClean="0"/>
              <a:t> 2/1977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Pekeliling</a:t>
            </a:r>
            <a:r>
              <a:rPr lang="en-US" sz="2000" dirty="0" smtClean="0"/>
              <a:t> </a:t>
            </a:r>
            <a:r>
              <a:rPr lang="en-US" sz="2000" dirty="0" err="1" smtClean="0"/>
              <a:t>Perkhidmatan</a:t>
            </a:r>
            <a:r>
              <a:rPr lang="en-US" sz="2000" dirty="0" smtClean="0"/>
              <a:t> 21/1977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Pekeliling</a:t>
            </a:r>
            <a:r>
              <a:rPr lang="en-US" sz="2000" dirty="0" smtClean="0"/>
              <a:t> </a:t>
            </a:r>
            <a:r>
              <a:rPr lang="en-US" sz="2000" dirty="0" err="1" smtClean="0"/>
              <a:t>Perkhidmatan</a:t>
            </a:r>
            <a:r>
              <a:rPr lang="en-US" sz="2000" dirty="0" smtClean="0"/>
              <a:t> 24/1977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Pekeliling</a:t>
            </a:r>
            <a:r>
              <a:rPr lang="en-US" sz="2000" dirty="0" smtClean="0"/>
              <a:t> </a:t>
            </a:r>
            <a:r>
              <a:rPr lang="en-US" sz="2000" dirty="0" err="1" smtClean="0"/>
              <a:t>Perkhidmatan</a:t>
            </a:r>
            <a:r>
              <a:rPr lang="en-US" sz="2000" dirty="0" smtClean="0"/>
              <a:t> 25/1977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Pek</a:t>
            </a:r>
            <a:r>
              <a:rPr lang="en-US" sz="2000" dirty="0" smtClean="0"/>
              <a:t>. </a:t>
            </a:r>
            <a:r>
              <a:rPr lang="en-US" sz="2000" dirty="0" err="1" smtClean="0"/>
              <a:t>Perkhidmatan</a:t>
            </a:r>
            <a:r>
              <a:rPr lang="en-US" sz="2000" dirty="0" smtClean="0"/>
              <a:t> 1/1980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Surat</a:t>
            </a:r>
            <a:r>
              <a:rPr lang="en-US" sz="2000" dirty="0" smtClean="0"/>
              <a:t> JPA 256/9/23 </a:t>
            </a:r>
            <a:r>
              <a:rPr lang="en-US" sz="2000" dirty="0" err="1" smtClean="0"/>
              <a:t>Bhg</a:t>
            </a:r>
            <a:r>
              <a:rPr lang="en-US" sz="2000" dirty="0" smtClean="0"/>
              <a:t> 1/</a:t>
            </a:r>
            <a:r>
              <a:rPr lang="en-US" sz="2000" dirty="0" err="1" smtClean="0"/>
              <a:t>Klt</a:t>
            </a:r>
            <a:r>
              <a:rPr lang="en-US" sz="2000" dirty="0" smtClean="0"/>
              <a:t> 2(36) (1.4.1986)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Surat</a:t>
            </a:r>
            <a:r>
              <a:rPr lang="en-US" sz="2000" dirty="0" smtClean="0"/>
              <a:t> JPA 256/9/23 </a:t>
            </a:r>
            <a:r>
              <a:rPr lang="en-US" sz="2000" dirty="0" err="1" smtClean="0"/>
              <a:t>Bhg</a:t>
            </a:r>
            <a:r>
              <a:rPr lang="en-US" sz="2000" dirty="0" smtClean="0"/>
              <a:t> 1/</a:t>
            </a:r>
            <a:r>
              <a:rPr lang="en-US" sz="2000" dirty="0" err="1" smtClean="0"/>
              <a:t>Klt</a:t>
            </a:r>
            <a:r>
              <a:rPr lang="en-US" sz="2000" dirty="0" smtClean="0"/>
              <a:t> 2(36) (1.10.1986)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Pekeliling</a:t>
            </a:r>
            <a:r>
              <a:rPr lang="en-US" sz="2000" dirty="0" smtClean="0"/>
              <a:t> </a:t>
            </a:r>
            <a:r>
              <a:rPr lang="en-US" sz="2000" dirty="0" err="1" smtClean="0"/>
              <a:t>Perkhidmatan</a:t>
            </a:r>
            <a:r>
              <a:rPr lang="en-US" sz="2000" dirty="0" smtClean="0"/>
              <a:t> 8/1989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Surat</a:t>
            </a:r>
            <a:r>
              <a:rPr lang="en-US" sz="2000" dirty="0" smtClean="0"/>
              <a:t> </a:t>
            </a:r>
            <a:r>
              <a:rPr lang="en-US" sz="2000" dirty="0" err="1" smtClean="0"/>
              <a:t>Pekeliling</a:t>
            </a:r>
            <a:r>
              <a:rPr lang="en-US" sz="2000" dirty="0" smtClean="0"/>
              <a:t> </a:t>
            </a:r>
            <a:r>
              <a:rPr lang="en-US" sz="2000" dirty="0" err="1" smtClean="0"/>
              <a:t>Perkhidmatan</a:t>
            </a:r>
            <a:r>
              <a:rPr lang="en-US" sz="2000" dirty="0" smtClean="0"/>
              <a:t> 3/1990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Pekeliling</a:t>
            </a:r>
            <a:r>
              <a:rPr lang="en-US" sz="2000" dirty="0" smtClean="0"/>
              <a:t> </a:t>
            </a:r>
            <a:r>
              <a:rPr lang="en-US" sz="2000" dirty="0" err="1" smtClean="0"/>
              <a:t>Perkhidmatan</a:t>
            </a:r>
            <a:r>
              <a:rPr lang="en-US" sz="2000" dirty="0" smtClean="0"/>
              <a:t> 9/1991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dirty="0" err="1" smtClean="0"/>
              <a:t>Surat</a:t>
            </a:r>
            <a:r>
              <a:rPr lang="en-US" sz="2000" dirty="0" smtClean="0"/>
              <a:t> JPA (S)63/31(SV12) (15.11.2001)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752600"/>
            <a:ext cx="8229600" cy="1139825"/>
          </a:xfrm>
        </p:spPr>
        <p:txBody>
          <a:bodyPr/>
          <a:lstStyle/>
          <a:p>
            <a:r>
              <a:rPr lang="en-US" dirty="0" smtClean="0"/>
              <a:t>PANDUAN KEWANGAN JPA</a:t>
            </a:r>
            <a:endParaRPr lang="ms-MY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77239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7432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624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1816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153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8153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1000"/>
            <a:ext cx="8229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046787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smtClean="0"/>
              <a:t>TERIMA KASIH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b="1" dirty="0" smtClean="0"/>
              <a:t/>
            </a:r>
            <a:br>
              <a:rPr lang="ms-MY" b="1" dirty="0" smtClean="0"/>
            </a:br>
            <a:r>
              <a:rPr lang="ms-MY" b="1" dirty="0" smtClean="0"/>
              <a:t/>
            </a:r>
            <a:br>
              <a:rPr lang="ms-MY" b="1" dirty="0" smtClean="0"/>
            </a:br>
            <a:r>
              <a:rPr lang="ms-MY" b="1" dirty="0" smtClean="0"/>
              <a:t/>
            </a:r>
            <a:br>
              <a:rPr lang="ms-MY" b="1" dirty="0" smtClean="0"/>
            </a:br>
            <a:r>
              <a:rPr lang="ms-MY" b="1" dirty="0" smtClean="0"/>
              <a:t/>
            </a:r>
            <a:br>
              <a:rPr lang="ms-MY" b="1" dirty="0" smtClean="0"/>
            </a:br>
            <a:r>
              <a:rPr lang="ms-MY" sz="3600" b="1" dirty="0" smtClean="0">
                <a:solidFill>
                  <a:schemeClr val="bg2">
                    <a:lumMod val="50000"/>
                  </a:schemeClr>
                </a:solidFill>
              </a:rPr>
              <a:t>PEGAWAI / ANGGOTA YANG </a:t>
            </a:r>
            <a:br>
              <a:rPr lang="ms-MY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ms-MY" sz="3600" b="1" dirty="0" smtClean="0">
                <a:solidFill>
                  <a:schemeClr val="bg2">
                    <a:lumMod val="50000"/>
                  </a:schemeClr>
                </a:solidFill>
              </a:rPr>
              <a:t>LAYAK DIBAYAR BAYARAN</a:t>
            </a:r>
            <a:br>
              <a:rPr lang="ms-MY" sz="36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ms-MY" sz="3600" b="1" dirty="0" smtClean="0">
                <a:solidFill>
                  <a:schemeClr val="bg2">
                    <a:lumMod val="50000"/>
                  </a:schemeClr>
                </a:solidFill>
              </a:rPr>
              <a:t>LEBIH MASA DIBAWAH SSM</a:t>
            </a:r>
            <a:r>
              <a:rPr lang="ms-MY" sz="3600" b="1" dirty="0" smtClean="0"/>
              <a:t/>
            </a:r>
            <a:br>
              <a:rPr lang="ms-MY" sz="3600" b="1" dirty="0" smtClean="0"/>
            </a:br>
            <a:endParaRPr lang="ms-MY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 b="1" dirty="0" smtClean="0"/>
          </a:p>
          <a:p>
            <a:endParaRPr lang="ms-MY" b="1" dirty="0" smtClean="0"/>
          </a:p>
          <a:p>
            <a:endParaRPr lang="ms-MY" b="1" dirty="0" smtClean="0"/>
          </a:p>
          <a:p>
            <a:pPr>
              <a:buNone/>
            </a:pPr>
            <a:r>
              <a:rPr lang="ms-MY" b="1" dirty="0" smtClean="0"/>
              <a:t>           Kumpulan Sokongan</a:t>
            </a:r>
            <a:endParaRPr lang="ms-MY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2389187"/>
          </a:xfrm>
        </p:spPr>
        <p:txBody>
          <a:bodyPr/>
          <a:lstStyle/>
          <a:p>
            <a:r>
              <a:rPr lang="ms-MY" b="1" dirty="0" smtClean="0"/>
              <a:t/>
            </a:r>
            <a:br>
              <a:rPr lang="ms-MY" b="1" dirty="0" smtClean="0"/>
            </a:br>
            <a:r>
              <a:rPr lang="ms-MY" sz="4000" b="1" dirty="0" smtClean="0">
                <a:solidFill>
                  <a:schemeClr val="bg2">
                    <a:lumMod val="50000"/>
                  </a:schemeClr>
                </a:solidFill>
              </a:rPr>
              <a:t>PEGAWAI/ANGGOTA YANG TIDAK LAYAK DIBAYAR BAYARAN</a:t>
            </a:r>
            <a:br>
              <a:rPr lang="ms-MY" sz="40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it-IT" sz="4000" b="1" dirty="0" smtClean="0">
                <a:solidFill>
                  <a:schemeClr val="bg2">
                    <a:lumMod val="50000"/>
                  </a:schemeClr>
                </a:solidFill>
              </a:rPr>
              <a:t>LEBIH MASA DI BAWAH SSM</a:t>
            </a:r>
            <a:r>
              <a:rPr lang="it-IT" b="1" dirty="0" smtClean="0"/>
              <a:t/>
            </a:r>
            <a:br>
              <a:rPr lang="it-IT" b="1" dirty="0" smtClean="0"/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743200"/>
            <a:ext cx="8001000" cy="3387725"/>
          </a:xfrm>
        </p:spPr>
        <p:txBody>
          <a:bodyPr/>
          <a:lstStyle/>
          <a:p>
            <a:pPr>
              <a:buNone/>
            </a:pPr>
            <a:endParaRPr lang="ms-MY" b="1" dirty="0" smtClean="0"/>
          </a:p>
          <a:p>
            <a:r>
              <a:rPr lang="ms-MY" sz="2800" b="1" dirty="0" smtClean="0"/>
              <a:t>Kumpulan Pengurusan dan Professional</a:t>
            </a:r>
          </a:p>
          <a:p>
            <a:r>
              <a:rPr lang="ms-MY" sz="2800" b="1" dirty="0" smtClean="0"/>
              <a:t>Kumpulan Pengurusan Tertinggi</a:t>
            </a:r>
          </a:p>
          <a:p>
            <a:r>
              <a:rPr lang="ms-MY" sz="2800" b="1" dirty="0" smtClean="0"/>
              <a:t>Anggota dalam perkhidmatan Polis, Penjara, Bomba, Tentera dan Guru</a:t>
            </a:r>
            <a:endParaRPr lang="ms-MY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WAKTU BEKERJA LEBIH MASA</a:t>
            </a:r>
            <a:endParaRPr lang="ms-MY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30725"/>
          </a:xfrm>
        </p:spPr>
        <p:txBody>
          <a:bodyPr/>
          <a:lstStyle/>
          <a:p>
            <a:pPr marL="514350" indent="-514350">
              <a:buNone/>
            </a:pPr>
            <a:r>
              <a:rPr lang="ms-MY" sz="2800" dirty="0" smtClean="0"/>
              <a:t>Bagi mereka yang mengikuti </a:t>
            </a:r>
            <a:r>
              <a:rPr lang="ms-MY" sz="2800" dirty="0" smtClean="0">
                <a:solidFill>
                  <a:srgbClr val="FF0000"/>
                </a:solidFill>
              </a:rPr>
              <a:t>waktu</a:t>
            </a:r>
            <a:r>
              <a:rPr lang="ms-MY" sz="2800" dirty="0" smtClean="0"/>
              <a:t>  </a:t>
            </a:r>
          </a:p>
          <a:p>
            <a:pPr marL="514350" indent="-514350">
              <a:buNone/>
            </a:pPr>
            <a:r>
              <a:rPr lang="ms-MY" sz="2800" dirty="0" smtClean="0">
                <a:solidFill>
                  <a:srgbClr val="FF0000"/>
                </a:solidFill>
              </a:rPr>
              <a:t>bekerja pejabat</a:t>
            </a:r>
            <a:r>
              <a:rPr lang="ms-MY" sz="2800" dirty="0" smtClean="0"/>
              <a:t>:</a:t>
            </a:r>
          </a:p>
          <a:p>
            <a:r>
              <a:rPr lang="ms-MY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Luar masa bekerja yang ditetapkan</a:t>
            </a:r>
          </a:p>
          <a:p>
            <a:r>
              <a:rPr lang="ms-MY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Cuti mingguan</a:t>
            </a:r>
          </a:p>
          <a:p>
            <a:r>
              <a:rPr lang="ms-MY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Kelepasan Am</a:t>
            </a:r>
          </a:p>
          <a:p>
            <a:endParaRPr lang="ms-MY" sz="2800" dirty="0" smtClean="0"/>
          </a:p>
          <a:p>
            <a:pPr marL="514350" indent="-514350">
              <a:buNone/>
            </a:pPr>
            <a:r>
              <a:rPr lang="ms-MY" sz="2800" dirty="0" smtClean="0"/>
              <a:t>Bagi mereka yang mengikuti </a:t>
            </a:r>
            <a:r>
              <a:rPr lang="ms-MY" sz="2800" dirty="0" smtClean="0">
                <a:solidFill>
                  <a:srgbClr val="FF0000"/>
                </a:solidFill>
              </a:rPr>
              <a:t>waktu  </a:t>
            </a:r>
          </a:p>
          <a:p>
            <a:pPr marL="514350" indent="-514350">
              <a:buNone/>
            </a:pPr>
            <a:r>
              <a:rPr lang="ms-MY" sz="2800" dirty="0" smtClean="0">
                <a:solidFill>
                  <a:srgbClr val="FF0000"/>
                </a:solidFill>
              </a:rPr>
              <a:t>bekerja bukan pejabat</a:t>
            </a:r>
            <a:r>
              <a:rPr lang="ms-MY" sz="2800" dirty="0" smtClean="0"/>
              <a:t>:</a:t>
            </a:r>
          </a:p>
          <a:p>
            <a:r>
              <a:rPr lang="ms-MY" sz="2400" b="1" dirty="0" smtClean="0"/>
              <a:t>Luar giliran</a:t>
            </a:r>
          </a:p>
          <a:p>
            <a:r>
              <a:rPr lang="ms-MY" sz="2400" b="1" dirty="0" smtClean="0"/>
              <a:t>Waktu dibebaskan</a:t>
            </a:r>
          </a:p>
          <a:p>
            <a:r>
              <a:rPr lang="ms-MY" sz="2400" b="1" dirty="0" smtClean="0"/>
              <a:t>Cuti mingguan</a:t>
            </a:r>
          </a:p>
          <a:p>
            <a:r>
              <a:rPr lang="ms-MY" sz="2400" b="1" dirty="0" smtClean="0"/>
              <a:t>Kelepasan Am</a:t>
            </a:r>
          </a:p>
          <a:p>
            <a:pPr>
              <a:buNone/>
            </a:pPr>
            <a:endParaRPr lang="ms-MY" sz="28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9144000" cy="4683125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   </a:t>
            </a:r>
            <a:r>
              <a:rPr lang="ms-MY" sz="2400" b="1" dirty="0" smtClean="0"/>
              <a:t>Takrif yang berikut akan dipakai bagi menentukan jenis-jenis kerja yang boleh dibayar bayaran lebih masa :</a:t>
            </a:r>
          </a:p>
          <a:p>
            <a:pPr>
              <a:buNone/>
            </a:pPr>
            <a:endParaRPr lang="ms-MY" sz="2400" b="1" dirty="0" smtClean="0"/>
          </a:p>
          <a:p>
            <a:pPr>
              <a:buNone/>
            </a:pPr>
            <a:r>
              <a:rPr lang="ms-MY" sz="2400" b="1" dirty="0" smtClean="0"/>
              <a:t>“Kerja Siang” bermaksud sebarang giliran bertugas </a:t>
            </a:r>
          </a:p>
          <a:p>
            <a:pPr>
              <a:buNone/>
            </a:pPr>
            <a:r>
              <a:rPr lang="ms-MY" sz="2400" b="1" dirty="0" smtClean="0"/>
              <a:t> </a:t>
            </a:r>
            <a:r>
              <a:rPr lang="sv-SE" sz="2400" b="1" dirty="0" smtClean="0"/>
              <a:t>tambahan yang dikerjakan di antara jam 6 pagi </a:t>
            </a:r>
          </a:p>
          <a:p>
            <a:pPr>
              <a:buNone/>
            </a:pPr>
            <a:r>
              <a:rPr lang="sv-SE" sz="2400" b="1" dirty="0" smtClean="0"/>
              <a:t> </a:t>
            </a:r>
            <a:r>
              <a:rPr lang="ms-MY" sz="2400" b="1" dirty="0" smtClean="0"/>
              <a:t>hingga 10 malam.</a:t>
            </a:r>
          </a:p>
          <a:p>
            <a:pPr>
              <a:buNone/>
            </a:pPr>
            <a:endParaRPr lang="ms-MY" sz="2400" b="1" dirty="0" smtClean="0"/>
          </a:p>
          <a:p>
            <a:pPr>
              <a:buNone/>
            </a:pPr>
            <a:r>
              <a:rPr lang="sv-SE" sz="2400" b="1" dirty="0" smtClean="0"/>
              <a:t>”Kerja Malam” bermaksud sebarang giliran </a:t>
            </a:r>
          </a:p>
          <a:p>
            <a:pPr>
              <a:buNone/>
            </a:pPr>
            <a:r>
              <a:rPr lang="sv-SE" sz="2400" b="1" dirty="0" smtClean="0"/>
              <a:t> bertugas </a:t>
            </a:r>
            <a:r>
              <a:rPr lang="ms-MY" sz="2400" b="1" dirty="0" smtClean="0"/>
              <a:t>tambahan yang dikerjakan di antara jam </a:t>
            </a:r>
          </a:p>
          <a:p>
            <a:pPr>
              <a:buNone/>
            </a:pPr>
            <a:r>
              <a:rPr lang="ms-MY" sz="2400" b="1" dirty="0" smtClean="0"/>
              <a:t> 10 malam hingga 6 pagi.</a:t>
            </a:r>
            <a:endParaRPr lang="en-US" sz="2400" dirty="0" smtClean="0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248400" y="6164263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>
                <a:latin typeface="Arial" charset="0"/>
              </a:rPr>
              <a:t>(Perintah Am Bab G)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/>
          <a:p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fi-FI" sz="4000" b="1" dirty="0" smtClean="0">
                <a:solidFill>
                  <a:srgbClr val="002060"/>
                </a:solidFill>
              </a:rPr>
              <a:t>JENIS KERJA BAGI LEBIH MASA</a:t>
            </a:r>
            <a:br>
              <a:rPr lang="fi-FI" sz="4000" b="1" dirty="0" smtClean="0">
                <a:solidFill>
                  <a:srgbClr val="002060"/>
                </a:solidFill>
              </a:rPr>
            </a:br>
            <a:r>
              <a:rPr lang="ms-MY" sz="4000" b="1" dirty="0" smtClean="0">
                <a:solidFill>
                  <a:srgbClr val="002060"/>
                </a:solidFill>
              </a:rPr>
              <a:t>(P.A. 12 BAB ‘G’)</a:t>
            </a:r>
            <a:r>
              <a:rPr lang="ms-MY" b="1" dirty="0" smtClean="0"/>
              <a:t/>
            </a:r>
            <a:br>
              <a:rPr lang="ms-MY" b="1" dirty="0" smtClean="0"/>
            </a:br>
            <a:endParaRPr lang="ms-MY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sz="4000" b="1" dirty="0" smtClean="0"/>
              <a:t/>
            </a:r>
            <a:br>
              <a:rPr lang="ms-MY" sz="4000" b="1" dirty="0" smtClean="0"/>
            </a:br>
            <a:r>
              <a:rPr lang="ms-MY" sz="4000" b="1" dirty="0" smtClean="0">
                <a:solidFill>
                  <a:srgbClr val="002060"/>
                </a:solidFill>
              </a:rPr>
              <a:t>KADAR BAYARAN LEBIH MASA</a:t>
            </a:r>
            <a:br>
              <a:rPr lang="ms-MY" sz="4000" b="1" dirty="0" smtClean="0">
                <a:solidFill>
                  <a:srgbClr val="002060"/>
                </a:solidFill>
              </a:rPr>
            </a:br>
            <a:r>
              <a:rPr lang="ms-MY" sz="4000" b="1" dirty="0" smtClean="0">
                <a:solidFill>
                  <a:srgbClr val="002060"/>
                </a:solidFill>
              </a:rPr>
              <a:t>(P.A. 13 BAB ‘G’)</a:t>
            </a:r>
            <a:r>
              <a:rPr lang="ms-MY" b="1" dirty="0" smtClean="0"/>
              <a:t/>
            </a:r>
            <a:br>
              <a:rPr lang="ms-MY" b="1" dirty="0" smtClean="0"/>
            </a:br>
            <a:endParaRPr lang="ms-MY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4530725"/>
          </a:xfrm>
        </p:spPr>
        <p:txBody>
          <a:bodyPr/>
          <a:lstStyle/>
          <a:p>
            <a:pPr algn="ctr">
              <a:buNone/>
            </a:pPr>
            <a:r>
              <a:rPr lang="en-US" sz="2800" b="1" dirty="0" smtClean="0">
                <a:solidFill>
                  <a:srgbClr val="FF0000"/>
                </a:solidFill>
              </a:rPr>
              <a:t>Formula </a:t>
            </a:r>
            <a:r>
              <a:rPr lang="en-US" sz="2800" b="1" dirty="0" err="1" smtClean="0">
                <a:solidFill>
                  <a:srgbClr val="FF0000"/>
                </a:solidFill>
              </a:rPr>
              <a:t>pengiraan</a:t>
            </a:r>
            <a:endParaRPr lang="ms-MY" sz="2800" b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endParaRPr lang="ms-MY" sz="2800" b="1" dirty="0" smtClean="0"/>
          </a:p>
          <a:p>
            <a:pPr algn="ctr">
              <a:buNone/>
            </a:pPr>
            <a:r>
              <a:rPr lang="ms-MY" sz="2800" b="1" dirty="0" smtClean="0"/>
              <a:t>[Gaji Pokok x 12 x Kadar Gandaan]</a:t>
            </a:r>
          </a:p>
          <a:p>
            <a:pPr>
              <a:buNone/>
            </a:pPr>
            <a:r>
              <a:rPr lang="en-US" sz="2800" b="1" dirty="0" smtClean="0"/>
              <a:t>_______________________________</a:t>
            </a:r>
            <a:endParaRPr lang="ms-MY" sz="2800" b="1" dirty="0" smtClean="0"/>
          </a:p>
          <a:p>
            <a:pPr algn="ctr">
              <a:buNone/>
            </a:pPr>
            <a:r>
              <a:rPr lang="ms-MY" sz="2800" b="1" dirty="0" smtClean="0"/>
              <a:t>313 x 8</a:t>
            </a:r>
            <a:endParaRPr lang="ms-MY" sz="2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002060"/>
                </a:solidFill>
              </a:rPr>
              <a:t>KADAR GANDAAN BAYARAN</a:t>
            </a:r>
          </a:p>
        </p:txBody>
      </p:sp>
      <p:graphicFrame>
        <p:nvGraphicFramePr>
          <p:cNvPr id="9298" name="Group 82"/>
          <p:cNvGraphicFramePr>
            <a:graphicFrameLocks noGrp="1"/>
          </p:cNvGraphicFramePr>
          <p:nvPr/>
        </p:nvGraphicFramePr>
        <p:xfrm>
          <a:off x="228600" y="1752600"/>
          <a:ext cx="8763000" cy="4194177"/>
        </p:xfrm>
        <a:graphic>
          <a:graphicData uri="http://schemas.openxmlformats.org/drawingml/2006/table">
            <a:tbl>
              <a:tblPr/>
              <a:tblGrid>
                <a:gridCol w="3505200"/>
                <a:gridCol w="1371600"/>
                <a:gridCol w="3886200"/>
              </a:tblGrid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HARI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MASA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Hari Bekerja Biasa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 1/8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 pagi – 10 malam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 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 malam – 6 pagi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Hari Rehat Biasa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 1/4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 pagi – 10 malam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 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 malam – 6 pagi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Hari Kelepasan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 3/4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6 pagi – 10 malam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</a:rPr>
                        <a:t>10 malam – 6 pagi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277" name="Text Box 66"/>
          <p:cNvSpPr txBox="1">
            <a:spLocks noChangeArrowheads="1"/>
          </p:cNvSpPr>
          <p:nvPr/>
        </p:nvSpPr>
        <p:spPr bwMode="auto">
          <a:xfrm>
            <a:off x="5867400" y="6164263"/>
            <a:ext cx="2438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i="1">
                <a:latin typeface="Arial" charset="0"/>
              </a:rPr>
              <a:t>(Perintah Am Bab G)</a:t>
            </a:r>
          </a:p>
        </p:txBody>
      </p:sp>
      <p:sp>
        <p:nvSpPr>
          <p:cNvPr id="10278" name="AutoShape 67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09600" y="6172200"/>
            <a:ext cx="381000" cy="228600"/>
          </a:xfrm>
          <a:prstGeom prst="lef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MY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09600"/>
            <a:ext cx="8382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639</TotalTime>
  <Words>778</Words>
  <Application>Microsoft Office PowerPoint</Application>
  <PresentationFormat>On-screen Show (4:3)</PresentationFormat>
  <Paragraphs>130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Globe</vt:lpstr>
      <vt:lpstr>ELAUN LEBIH MASA</vt:lpstr>
      <vt:lpstr>KERJA LEBIH MASA</vt:lpstr>
      <vt:lpstr>    PEGAWAI / ANGGOTA YANG  LAYAK DIBAYAR BAYARAN LEBIH MASA DIBAWAH SSM </vt:lpstr>
      <vt:lpstr> PEGAWAI/ANGGOTA YANG TIDAK LAYAK DIBAYAR BAYARAN LEBIH MASA DI BAWAH SSM </vt:lpstr>
      <vt:lpstr>WAKTU BEKERJA LEBIH MASA</vt:lpstr>
      <vt:lpstr> JENIS KERJA BAGI LEBIH MASA (P.A. 12 BAB ‘G’) </vt:lpstr>
      <vt:lpstr> KADAR BAYARAN LEBIH MASA (P.A. 13 BAB ‘G’) </vt:lpstr>
      <vt:lpstr>KADAR GANDAAN BAYARAN</vt:lpstr>
      <vt:lpstr>PowerPoint Presentation</vt:lpstr>
      <vt:lpstr>PowerPoint Presentation</vt:lpstr>
      <vt:lpstr>  BAYARAN LEBIH MASA DAN ELAUN-ELAUN KERANA MENJALANKAN TUGAS RASMI DI LUAR KAWASAN IBU PEJABAT </vt:lpstr>
      <vt:lpstr>CUTI GANTIAN</vt:lpstr>
      <vt:lpstr>CUTI GANTIAN</vt:lpstr>
      <vt:lpstr>MASA DALAM PERJALANAN</vt:lpstr>
      <vt:lpstr>MASA DALAM PERJALANAN</vt:lpstr>
      <vt:lpstr>TUNTUTAN LEBIH MASA PEMANDU</vt:lpstr>
      <vt:lpstr>TUNTUTAN LEBIH MASA PEMANDU</vt:lpstr>
      <vt:lpstr>TUNTUTAN LEBIH MASA PEMANDU</vt:lpstr>
      <vt:lpstr>TUNTUTAN LEBIH MASA PEMANDU</vt:lpstr>
      <vt:lpstr>BAYARAN LEBIH MASA SEBENAR</vt:lpstr>
      <vt:lpstr>BAYARAN LEBIH MASA SEBENAR</vt:lpstr>
      <vt:lpstr>PERUNTUKAN  ELAUN LEBIH MASA</vt:lpstr>
      <vt:lpstr>PANDUAN KEWANGAN JPA</vt:lpstr>
      <vt:lpstr>PowerPoint Presentation</vt:lpstr>
      <vt:lpstr>PowerPoint Presentation</vt:lpstr>
      <vt:lpstr>PowerPoint Presentation</vt:lpstr>
      <vt:lpstr>TERIMA KASIH</vt:lpstr>
    </vt:vector>
  </TitlesOfParts>
  <Company>USM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ELAUN LEBIH MASA</dc:title>
  <dc:creator>Administrator</dc:creator>
  <cp:lastModifiedBy>Norhamimah Anida binti Taufik</cp:lastModifiedBy>
  <cp:revision>102</cp:revision>
  <dcterms:created xsi:type="dcterms:W3CDTF">2003-07-16T06:34:53Z</dcterms:created>
  <dcterms:modified xsi:type="dcterms:W3CDTF">2016-02-18T03:42:38Z</dcterms:modified>
</cp:coreProperties>
</file>